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331" r:id="rId2"/>
    <p:sldId id="270" r:id="rId3"/>
    <p:sldId id="263" r:id="rId4"/>
    <p:sldId id="289" r:id="rId5"/>
    <p:sldId id="328" r:id="rId6"/>
    <p:sldId id="330" r:id="rId7"/>
    <p:sldId id="329" r:id="rId8"/>
    <p:sldId id="261" r:id="rId9"/>
    <p:sldId id="320" r:id="rId10"/>
    <p:sldId id="262" r:id="rId11"/>
    <p:sldId id="332" r:id="rId12"/>
    <p:sldId id="333" r:id="rId1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2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15/12/21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let.com/_6gcwo8" TargetMode="External"/><Relationship Id="rId2" Type="http://schemas.openxmlformats.org/officeDocument/2006/relationships/hyperlink" Target="https://quizlet.com/_6gcsd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666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50" y="788288"/>
            <a:ext cx="8549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Elements arranged on the periodic table in periods (rows) and groups (columns).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2747" y="1817246"/>
            <a:ext cx="7283303" cy="162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6849" y="1908302"/>
            <a:ext cx="116376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Use your periodic table to answer the following questions </a:t>
            </a:r>
            <a:r>
              <a:rPr lang="en-AU" sz="2800" b="1" dirty="0"/>
              <a:t>on your whiteboard</a:t>
            </a:r>
            <a:r>
              <a:rPr lang="en-AU" sz="2800" dirty="0"/>
              <a:t>. Include the </a:t>
            </a:r>
            <a:r>
              <a:rPr lang="en-AU" sz="2800" b="1" dirty="0"/>
              <a:t>name and symbol</a:t>
            </a:r>
            <a:r>
              <a:rPr lang="en-AU" sz="2800" dirty="0"/>
              <a:t> of each element.</a:t>
            </a:r>
          </a:p>
          <a:p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Which element is in period 4, group 2?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Which element is in period 2, group 18?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Which element is in period 5, group 12?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r>
              <a:rPr lang="en-AU" sz="2800" dirty="0"/>
              <a:t>Write the period and group for the following elements: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Beryllium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Titanium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Tungsten</a:t>
            </a:r>
          </a:p>
        </p:txBody>
      </p:sp>
    </p:spTree>
    <p:extLst>
      <p:ext uri="{BB962C8B-B14F-4D97-AF65-F5344CB8AC3E}">
        <p14:creationId xmlns:p14="http://schemas.microsoft.com/office/powerpoint/2010/main" val="602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666" y="1225689"/>
            <a:ext cx="11848333" cy="440120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Use the Quizlet activities below to help you memorise the first 20 element names and symbols.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https://quizlet.com/_6gcsd2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https://quizlet.com/_6gcwo8</a:t>
            </a:r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If you do not have a device, create a set of element flash cards for yourself by: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AU" sz="2800" dirty="0"/>
              <a:t>Cutting a piece of paper up into cards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AU" sz="2800" dirty="0"/>
              <a:t>Writing the name of the element on one side and the symbol on the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Keep your flash cards together with a paperclip or binder clip.</a:t>
            </a: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14" y="816336"/>
            <a:ext cx="5456393" cy="310854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AU" sz="2800" dirty="0"/>
              <a:t>1. Write the names of the elements below.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4093" y="813522"/>
            <a:ext cx="5456393" cy="310854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AU" sz="2800" dirty="0"/>
              <a:t>2. Write the symbols of the elements below.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Calcium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Argon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Oxygen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Silver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Lithium</a:t>
            </a:r>
          </a:p>
        </p:txBody>
      </p:sp>
    </p:spTree>
    <p:extLst>
      <p:ext uri="{BB962C8B-B14F-4D97-AF65-F5344CB8AC3E}">
        <p14:creationId xmlns:p14="http://schemas.microsoft.com/office/powerpoint/2010/main" val="117793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14" y="816336"/>
            <a:ext cx="5456393" cy="310854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AU" sz="2800" dirty="0"/>
              <a:t>1. Write the names of the elements below.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He </a:t>
            </a:r>
            <a:r>
              <a:rPr lang="en-AU" sz="2800" dirty="0">
                <a:solidFill>
                  <a:srgbClr val="FF0000"/>
                </a:solidFill>
              </a:rPr>
              <a:t>Helium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Al </a:t>
            </a:r>
            <a:r>
              <a:rPr lang="en-AU" sz="2800" dirty="0">
                <a:solidFill>
                  <a:srgbClr val="FF0000"/>
                </a:solidFill>
              </a:rPr>
              <a:t>Aluminium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Nitrogen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Au </a:t>
            </a:r>
            <a:r>
              <a:rPr lang="en-AU" sz="2800" dirty="0">
                <a:solidFill>
                  <a:srgbClr val="FF0000"/>
                </a:solidFill>
              </a:rPr>
              <a:t>Gold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Ne </a:t>
            </a:r>
            <a:r>
              <a:rPr lang="en-AU" sz="2800" dirty="0">
                <a:solidFill>
                  <a:srgbClr val="FF0000"/>
                </a:solidFill>
              </a:rPr>
              <a:t>Neon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6344093" y="816335"/>
            <a:ext cx="5456393" cy="310854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AU" sz="2800" dirty="0"/>
              <a:t>2. Write the symbols of the elements below.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Calcium </a:t>
            </a:r>
            <a:r>
              <a:rPr lang="en-AU" sz="2800" dirty="0">
                <a:solidFill>
                  <a:srgbClr val="FF0000"/>
                </a:solidFill>
              </a:rPr>
              <a:t>Ca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Argon </a:t>
            </a:r>
            <a:r>
              <a:rPr lang="en-AU" sz="2800" dirty="0" err="1">
                <a:solidFill>
                  <a:srgbClr val="FF0000"/>
                </a:solidFill>
              </a:rPr>
              <a:t>Ar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Oxygen </a:t>
            </a:r>
            <a:r>
              <a:rPr lang="en-AU" sz="2800" dirty="0">
                <a:solidFill>
                  <a:srgbClr val="FF0000"/>
                </a:solidFill>
              </a:rPr>
              <a:t>O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Silver </a:t>
            </a:r>
            <a:r>
              <a:rPr lang="en-AU" sz="2800" dirty="0">
                <a:solidFill>
                  <a:srgbClr val="FF0000"/>
                </a:solidFill>
              </a:rPr>
              <a:t>Ag</a:t>
            </a:r>
            <a:endParaRPr lang="en-AU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800" dirty="0"/>
              <a:t>Lithium </a:t>
            </a:r>
            <a:r>
              <a:rPr lang="en-AU" sz="2800" dirty="0">
                <a:solidFill>
                  <a:srgbClr val="FF0000"/>
                </a:solidFill>
              </a:rPr>
              <a:t>Li</a:t>
            </a:r>
            <a:endParaRPr lang="en-AU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429584" y="148208"/>
            <a:ext cx="1665179" cy="78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</a:rPr>
              <a:t>ANSWERS</a:t>
            </a: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43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Element Symbols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69256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11663"/>
              </p:ext>
            </p:extLst>
          </p:nvPr>
        </p:nvGraphicFramePr>
        <p:xfrm>
          <a:off x="9280882" y="27977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elements do you need to remember the names and symbols of?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580" y="819061"/>
            <a:ext cx="9018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800" dirty="0"/>
              <a:t>Locate names and symbols of elements on the periodic table</a:t>
            </a:r>
          </a:p>
          <a:p>
            <a:pPr marL="457200" indent="-457200">
              <a:buAutoNum type="arabicPeriod"/>
            </a:pPr>
            <a:r>
              <a:rPr lang="en-AU" sz="2800" dirty="0"/>
              <a:t>Write element symbols correctly</a:t>
            </a:r>
          </a:p>
          <a:p>
            <a:pPr marL="457200" indent="-457200">
              <a:buAutoNum type="arabicPeriod"/>
            </a:pPr>
            <a:r>
              <a:rPr lang="en-AU" sz="2800" dirty="0"/>
              <a:t>Recall names and symbols of the first 20 elements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579" y="3693537"/>
            <a:ext cx="90183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On your white board, draw a symbol that you have seen in day-to-day life that many people recognise.</a:t>
            </a:r>
          </a:p>
          <a:p>
            <a:endParaRPr lang="en-AU" sz="2800" dirty="0"/>
          </a:p>
          <a:p>
            <a:r>
              <a:rPr lang="en-AU" sz="2800" dirty="0"/>
              <a:t>Be prepared to share and see if your peers know what your symbol stands for!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92877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are elements represented</a:t>
                      </a:r>
                      <a:r>
                        <a:rPr lang="en-AU" sz="1800" baseline="0" dirty="0"/>
                        <a:t> by on the periodic table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37710"/>
              </p:ext>
            </p:extLst>
          </p:nvPr>
        </p:nvGraphicFramePr>
        <p:xfrm>
          <a:off x="9475328" y="15536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many letters make up an element symbol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04078" y="722694"/>
            <a:ext cx="7973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Scientists use symbols to represent the names of different elements.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077" y="1870686"/>
            <a:ext cx="79737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On the periodic table, you will notice that elements are represented by their symbols.</a:t>
            </a:r>
          </a:p>
          <a:p>
            <a:endParaRPr lang="en-AU" sz="2800" dirty="0"/>
          </a:p>
          <a:p>
            <a:r>
              <a:rPr lang="en-AU" sz="2800" dirty="0"/>
              <a:t>Element symbols consist of one or </a:t>
            </a:r>
            <a:br>
              <a:rPr lang="en-AU" sz="2800" dirty="0"/>
            </a:br>
            <a:r>
              <a:rPr lang="en-AU" sz="2800" dirty="0"/>
              <a:t>two letters. </a:t>
            </a:r>
          </a:p>
          <a:p>
            <a:endParaRPr lang="en-AU" sz="2800" dirty="0"/>
          </a:p>
          <a:p>
            <a:r>
              <a:rPr lang="en-AU" sz="2800" dirty="0"/>
              <a:t>The first letter is always a capital, </a:t>
            </a:r>
            <a:br>
              <a:rPr lang="en-AU" sz="2800" dirty="0"/>
            </a:br>
            <a:r>
              <a:rPr lang="en-AU" sz="2800" dirty="0"/>
              <a:t>and if there is a second letter it is </a:t>
            </a:r>
            <a:br>
              <a:rPr lang="en-AU" sz="2800" dirty="0"/>
            </a:br>
            <a:r>
              <a:rPr lang="en-AU" sz="2800" dirty="0"/>
              <a:t>always in lower case.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7318" y="1696919"/>
            <a:ext cx="7270951" cy="157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4587"/>
              </p:ext>
            </p:extLst>
          </p:nvPr>
        </p:nvGraphicFramePr>
        <p:xfrm>
          <a:off x="9475328" y="26848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must all element symbols be written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13E4C57-8443-4B4A-A689-2E71B35650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757164" y="2514407"/>
            <a:ext cx="4273082" cy="42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42205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symbol for fluorine has one letter –</a:t>
                      </a:r>
                      <a:r>
                        <a:rPr lang="en-AU" baseline="0" dirty="0"/>
                        <a:t> what is it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623" y="820285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 symbols always start with a capital letter. If a second letter is used, it is always written in lower case.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66" y="2591877"/>
            <a:ext cx="8693454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AU" sz="2800" b="1" dirty="0">
              <a:solidFill>
                <a:srgbClr val="00B050"/>
              </a:solidFill>
            </a:endParaRPr>
          </a:p>
          <a:p>
            <a:r>
              <a:rPr lang="en-AU" sz="2800" b="1" dirty="0"/>
              <a:t>What is the element symbol for: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Hydrogen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Carbon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Iodine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Neon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Gallium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Calcium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79407"/>
              </p:ext>
            </p:extLst>
          </p:nvPr>
        </p:nvGraphicFramePr>
        <p:xfrm>
          <a:off x="9475328" y="166122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symbol</a:t>
                      </a:r>
                      <a:r>
                        <a:rPr lang="en-AU" baseline="0" dirty="0"/>
                        <a:t> for bromine has two letters – what are they?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26003" y="3448208"/>
            <a:ext cx="680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B050"/>
                </a:solidFill>
              </a:rPr>
              <a:t>H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C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I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Ne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Ga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Ca</a:t>
            </a:r>
            <a:endParaRPr lang="en-A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623" y="1971689"/>
            <a:ext cx="869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Most element symbols match the first letter and sometimes the second letter of the element name.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40613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5328" y="14820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have the second letter</a:t>
                      </a:r>
                      <a:r>
                        <a:rPr lang="en-AU" baseline="0" dirty="0"/>
                        <a:t> in each of these element symbols come from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66" y="2591877"/>
            <a:ext cx="8693454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AU" sz="2800" b="1" dirty="0">
              <a:solidFill>
                <a:srgbClr val="00B050"/>
              </a:solidFill>
            </a:endParaRPr>
          </a:p>
          <a:p>
            <a:r>
              <a:rPr lang="en-AU" sz="2800" b="1" dirty="0"/>
              <a:t>What is the element symbol for: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Magnesium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Chlorine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Zinc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45194"/>
              </p:ext>
            </p:extLst>
          </p:nvPr>
        </p:nvGraphicFramePr>
        <p:xfrm>
          <a:off x="9475328" y="197168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Arsenic is number 33 on the periodic table. What is its element symbol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5088" y="3447025"/>
            <a:ext cx="680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B050"/>
                </a:solidFill>
              </a:rPr>
              <a:t>Mg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Cl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Zn</a:t>
            </a:r>
            <a:endParaRPr lang="en-AU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623" y="1971689"/>
            <a:ext cx="869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Some element symbols match the first letter, but the second letter is not the same as the element name.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D2EF2-1071-4551-B51A-9A62D8443ED8}"/>
              </a:ext>
            </a:extLst>
          </p:cNvPr>
          <p:cNvSpPr txBox="1"/>
          <p:nvPr/>
        </p:nvSpPr>
        <p:spPr>
          <a:xfrm>
            <a:off x="290623" y="820285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 symbols always start with a capital letter. If a second letter is used, it is always written in lower case.</a:t>
            </a:r>
          </a:p>
        </p:txBody>
      </p:sp>
    </p:spTree>
    <p:extLst>
      <p:ext uri="{BB962C8B-B14F-4D97-AF65-F5344CB8AC3E}">
        <p14:creationId xmlns:p14="http://schemas.microsoft.com/office/powerpoint/2010/main" val="7074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15283"/>
              </p:ext>
            </p:extLst>
          </p:nvPr>
        </p:nvGraphicFramePr>
        <p:xfrm>
          <a:off x="9475328" y="14820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If an element’s symbol does not match its name, where does</a:t>
                      </a:r>
                      <a:r>
                        <a:rPr lang="en-AU" baseline="0" dirty="0"/>
                        <a:t> it usually come from?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66" y="2456795"/>
            <a:ext cx="8693454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AU" sz="2800" b="1" dirty="0">
              <a:solidFill>
                <a:srgbClr val="00B050"/>
              </a:solidFill>
            </a:endParaRPr>
          </a:p>
          <a:p>
            <a:r>
              <a:rPr lang="en-AU" sz="2800" b="1" dirty="0"/>
              <a:t>What is the element symbol for: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Sodium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Iron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Potassium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Copper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Lead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27611"/>
              </p:ext>
            </p:extLst>
          </p:nvPr>
        </p:nvGraphicFramePr>
        <p:xfrm>
          <a:off x="9475328" y="334329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Antimony is number 51 on the periodic table </a:t>
                      </a:r>
                      <a:r>
                        <a:rPr lang="en-AU" b="0" dirty="0"/>
                        <a:t>- </a:t>
                      </a:r>
                      <a:r>
                        <a:rPr lang="en-AU" b="0" baseline="0" dirty="0"/>
                        <a:t> </a:t>
                      </a:r>
                      <a:r>
                        <a:rPr lang="en-AU" dirty="0"/>
                        <a:t>what is its element symbol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55610" y="3305870"/>
            <a:ext cx="36170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B050"/>
                </a:solidFill>
              </a:rPr>
              <a:t>Na </a:t>
            </a:r>
            <a:r>
              <a:rPr lang="en-AU" sz="2800" b="1" i="1" dirty="0">
                <a:solidFill>
                  <a:srgbClr val="00B050"/>
                </a:solidFill>
              </a:rPr>
              <a:t>(natrium)</a:t>
            </a:r>
          </a:p>
          <a:p>
            <a:r>
              <a:rPr lang="en-AU" sz="2800" b="1" dirty="0">
                <a:solidFill>
                  <a:srgbClr val="00B050"/>
                </a:solidFill>
              </a:rPr>
              <a:t>Fe </a:t>
            </a:r>
            <a:r>
              <a:rPr lang="en-AU" sz="2800" b="1" i="1" dirty="0">
                <a:solidFill>
                  <a:srgbClr val="00B050"/>
                </a:solidFill>
              </a:rPr>
              <a:t>(</a:t>
            </a:r>
            <a:r>
              <a:rPr lang="en-AU" sz="2800" b="1" i="1" dirty="0" err="1">
                <a:solidFill>
                  <a:srgbClr val="00B050"/>
                </a:solidFill>
              </a:rPr>
              <a:t>ferrum</a:t>
            </a:r>
            <a:r>
              <a:rPr lang="en-AU" sz="2800" b="1" i="1" dirty="0">
                <a:solidFill>
                  <a:srgbClr val="00B050"/>
                </a:solidFill>
              </a:rPr>
              <a:t>)</a:t>
            </a:r>
            <a:endParaRPr lang="en-AU" sz="2800" dirty="0"/>
          </a:p>
          <a:p>
            <a:r>
              <a:rPr lang="en-AU" sz="2800" b="1" dirty="0">
                <a:solidFill>
                  <a:srgbClr val="00B050"/>
                </a:solidFill>
              </a:rPr>
              <a:t>K </a:t>
            </a:r>
            <a:r>
              <a:rPr lang="en-AU" sz="2800" b="1" i="1" dirty="0">
                <a:solidFill>
                  <a:srgbClr val="00B050"/>
                </a:solidFill>
              </a:rPr>
              <a:t>(kalium)</a:t>
            </a:r>
            <a:endParaRPr lang="en-AU" sz="2800" dirty="0"/>
          </a:p>
          <a:p>
            <a:r>
              <a:rPr lang="en-AU" sz="2800" b="1" dirty="0">
                <a:solidFill>
                  <a:srgbClr val="00B050"/>
                </a:solidFill>
              </a:rPr>
              <a:t>Cu </a:t>
            </a:r>
            <a:r>
              <a:rPr lang="en-AU" sz="2800" b="1" i="1" dirty="0">
                <a:solidFill>
                  <a:srgbClr val="00B050"/>
                </a:solidFill>
              </a:rPr>
              <a:t>(cuprum)</a:t>
            </a:r>
            <a:endParaRPr lang="en-AU" sz="2800" dirty="0"/>
          </a:p>
          <a:p>
            <a:r>
              <a:rPr lang="en-AU" sz="2800" b="1" dirty="0">
                <a:solidFill>
                  <a:srgbClr val="00B050"/>
                </a:solidFill>
              </a:rPr>
              <a:t>Ag </a:t>
            </a:r>
            <a:r>
              <a:rPr lang="en-AU" sz="2800" b="1" i="1" dirty="0">
                <a:solidFill>
                  <a:srgbClr val="00B050"/>
                </a:solidFill>
              </a:rPr>
              <a:t>(argentum)</a:t>
            </a:r>
            <a:endParaRPr lang="en-AU" sz="2800" dirty="0"/>
          </a:p>
          <a:p>
            <a:r>
              <a:rPr lang="en-AU" sz="2800" b="1" dirty="0">
                <a:solidFill>
                  <a:srgbClr val="00B050"/>
                </a:solidFill>
              </a:rPr>
              <a:t>Sn </a:t>
            </a:r>
            <a:r>
              <a:rPr lang="en-AU" sz="2800" b="1" i="1" dirty="0">
                <a:solidFill>
                  <a:srgbClr val="00B050"/>
                </a:solidFill>
              </a:rPr>
              <a:t>(</a:t>
            </a:r>
            <a:r>
              <a:rPr lang="en-AU" sz="2800" b="1" i="1" dirty="0" err="1">
                <a:solidFill>
                  <a:srgbClr val="00B050"/>
                </a:solidFill>
              </a:rPr>
              <a:t>stannum</a:t>
            </a:r>
            <a:r>
              <a:rPr lang="en-AU" sz="2800" b="1" i="1" dirty="0">
                <a:solidFill>
                  <a:srgbClr val="00B050"/>
                </a:solidFill>
              </a:rPr>
              <a:t>)</a:t>
            </a:r>
            <a:endParaRPr lang="en-AU" sz="2800" dirty="0"/>
          </a:p>
          <a:p>
            <a:r>
              <a:rPr lang="en-AU" sz="2800" b="1" dirty="0">
                <a:solidFill>
                  <a:srgbClr val="00B050"/>
                </a:solidFill>
              </a:rPr>
              <a:t>Au </a:t>
            </a:r>
            <a:r>
              <a:rPr lang="en-AU" sz="2800" b="1" i="1" dirty="0">
                <a:solidFill>
                  <a:srgbClr val="00B050"/>
                </a:solidFill>
              </a:rPr>
              <a:t>(</a:t>
            </a:r>
            <a:r>
              <a:rPr lang="en-AU" sz="2800" b="1" i="1" dirty="0" err="1">
                <a:solidFill>
                  <a:srgbClr val="00B050"/>
                </a:solidFill>
              </a:rPr>
              <a:t>aurum</a:t>
            </a:r>
            <a:r>
              <a:rPr lang="en-AU" sz="2800" b="1" i="1" dirty="0">
                <a:solidFill>
                  <a:srgbClr val="00B050"/>
                </a:solidFill>
              </a:rPr>
              <a:t>)</a:t>
            </a:r>
            <a:endParaRPr lang="en-AU" sz="2800" dirty="0"/>
          </a:p>
          <a:p>
            <a:r>
              <a:rPr lang="en-AU" sz="2800" b="1" dirty="0">
                <a:solidFill>
                  <a:srgbClr val="00B050"/>
                </a:solidFill>
              </a:rPr>
              <a:t>Pb </a:t>
            </a:r>
            <a:r>
              <a:rPr lang="en-AU" sz="2800" b="1" i="1" dirty="0">
                <a:solidFill>
                  <a:srgbClr val="00B050"/>
                </a:solidFill>
              </a:rPr>
              <a:t>(</a:t>
            </a:r>
            <a:r>
              <a:rPr lang="en-AU" sz="2800" b="1" i="1" dirty="0" err="1">
                <a:solidFill>
                  <a:srgbClr val="00B050"/>
                </a:solidFill>
              </a:rPr>
              <a:t>plumbum</a:t>
            </a:r>
            <a:r>
              <a:rPr lang="en-AU" sz="2800" b="1" i="1" dirty="0">
                <a:solidFill>
                  <a:srgbClr val="00B050"/>
                </a:solidFill>
              </a:rPr>
              <a:t>)</a:t>
            </a:r>
            <a:endParaRPr lang="en-AU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623" y="1971689"/>
            <a:ext cx="10124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Some element symbols do not match the element name.</a:t>
            </a:r>
          </a:p>
          <a:p>
            <a:r>
              <a:rPr lang="en-AU" sz="2800" dirty="0"/>
              <a:t>These symbols have been taken from the </a:t>
            </a:r>
            <a:r>
              <a:rPr lang="en-AU" sz="2800" i="1" dirty="0"/>
              <a:t>Latin</a:t>
            </a:r>
            <a:r>
              <a:rPr lang="en-AU" sz="2800" dirty="0"/>
              <a:t> name of the element.</a:t>
            </a:r>
            <a:endParaRPr lang="en-AU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D1F98-B04F-438B-9BCD-06493E4335CE}"/>
              </a:ext>
            </a:extLst>
          </p:cNvPr>
          <p:cNvSpPr txBox="1"/>
          <p:nvPr/>
        </p:nvSpPr>
        <p:spPr>
          <a:xfrm>
            <a:off x="290623" y="820285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 symbols always start with a capital letter. If a second letter is used, it is always written in lower case.</a:t>
            </a:r>
          </a:p>
        </p:txBody>
      </p:sp>
    </p:spTree>
    <p:extLst>
      <p:ext uri="{BB962C8B-B14F-4D97-AF65-F5344CB8AC3E}">
        <p14:creationId xmlns:p14="http://schemas.microsoft.com/office/powerpoint/2010/main" val="13261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243" y="873693"/>
            <a:ext cx="11207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Knowing the origin of an element’s symbol helps us understand why an element has that particular symbol.  </a:t>
            </a:r>
          </a:p>
          <a:p>
            <a:endParaRPr lang="en-AU" sz="2800" dirty="0"/>
          </a:p>
          <a:p>
            <a:r>
              <a:rPr lang="en-AU" sz="2800" dirty="0"/>
              <a:t>Having a periodic table that scientists all share and agree on allows us to communicate with ease.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9357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006" y="965902"/>
            <a:ext cx="7673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Name the element with the symbol 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5895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006" y="2818227"/>
            <a:ext cx="7673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Write the symbol for nitrogen.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12133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06" y="4793759"/>
            <a:ext cx="8603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Dante writes the symbol for Helium as HE. Is this correct? Explain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23856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36CD6E-C286-46CE-AC2F-9114C78E9799}"/>
</file>

<file path=customXml/itemProps2.xml><?xml version="1.0" encoding="utf-8"?>
<ds:datastoreItem xmlns:ds="http://schemas.openxmlformats.org/officeDocument/2006/customXml" ds:itemID="{AA8C5512-3325-48FB-A040-E40BB14173C2}"/>
</file>

<file path=customXml/itemProps3.xml><?xml version="1.0" encoding="utf-8"?>
<ds:datastoreItem xmlns:ds="http://schemas.openxmlformats.org/officeDocument/2006/customXml" ds:itemID="{84D8EABE-62E5-4A06-B05F-84AF176AE989}"/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823</Words>
  <Application>Microsoft Macintosh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Element Symbols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Office User</cp:lastModifiedBy>
  <cp:revision>262</cp:revision>
  <cp:lastPrinted>2017-04-18T22:41:05Z</cp:lastPrinted>
  <dcterms:created xsi:type="dcterms:W3CDTF">2017-01-28T08:32:28Z</dcterms:created>
  <dcterms:modified xsi:type="dcterms:W3CDTF">2021-12-15T08:37:56Z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