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6" r:id="rId2"/>
    <p:sldId id="551" r:id="rId3"/>
    <p:sldId id="396" r:id="rId4"/>
    <p:sldId id="270" r:id="rId5"/>
    <p:sldId id="263" r:id="rId6"/>
    <p:sldId id="289" r:id="rId7"/>
    <p:sldId id="325" r:id="rId8"/>
    <p:sldId id="329" r:id="rId9"/>
    <p:sldId id="330" r:id="rId10"/>
    <p:sldId id="291" r:id="rId11"/>
    <p:sldId id="331" r:id="rId12"/>
    <p:sldId id="332" r:id="rId13"/>
    <p:sldId id="333" r:id="rId14"/>
    <p:sldId id="261" r:id="rId15"/>
    <p:sldId id="320" r:id="rId16"/>
    <p:sldId id="262" r:id="rId17"/>
    <p:sldId id="335" r:id="rId1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94676"/>
  </p:normalViewPr>
  <p:slideViewPr>
    <p:cSldViewPr snapToGrid="0">
      <p:cViewPr varScale="1">
        <p:scale>
          <a:sx n="101" d="100"/>
          <a:sy n="101" d="100"/>
        </p:scale>
        <p:origin x="12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13/5/22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686A-85D1-4DE5-97D4-528AE74B99F8}" type="datetimeFigureOut">
              <a:rPr lang="en-AU" smtClean="0"/>
              <a:t>13/5/22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1BBB-FDE6-4B00-B24E-188A8B354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3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17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Ask students to colour code the non-metals and metalloids</a:t>
            </a:r>
            <a:r>
              <a:rPr lang="en-AU" baseline="0" dirty="0"/>
              <a:t> on their periodic tables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62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4771-725C-0C43-951F-74E7BAC8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36624"/>
            <a:ext cx="11099800" cy="48545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Fill in the blanks… some words / numbers can be used more than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mass, 3, 13, 14, Aluminum,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______________ is in group 13 and period 3 of the periodic table. It has an atomic ____________ of 13 and an atomic _____________ of 26.98.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 has ______ protons, _______ electrons and ________ neutrons.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Its electrons are spread across _______ energy levels, giving it an electron configuration of 2,8,3.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1DCDC-4A8C-A04E-8778-ECC7AC8441FB}"/>
              </a:ext>
            </a:extLst>
          </p:cNvPr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</p:spTree>
    <p:extLst>
      <p:ext uri="{BB962C8B-B14F-4D97-AF65-F5344CB8AC3E}">
        <p14:creationId xmlns:p14="http://schemas.microsoft.com/office/powerpoint/2010/main" val="179740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78991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neon conduct electricity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03907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Elements with the same classification (metal, non-metal or metalloid) share similar properties.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826" y="5639792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What is the element neon classified as?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A non-metal</a:t>
            </a:r>
            <a:endParaRPr lang="en-A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07504"/>
              </p:ext>
            </p:extLst>
          </p:nvPr>
        </p:nvGraphicFramePr>
        <p:xfrm>
          <a:off x="9475328" y="136596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True or false: </a:t>
                      </a:r>
                      <a:r>
                        <a:rPr lang="en-AU" dirty="0"/>
                        <a:t>Helium has similar properties</a:t>
                      </a:r>
                      <a:r>
                        <a:rPr lang="en-AU" baseline="0" dirty="0"/>
                        <a:t> to neon.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8F5A20CF-2165-4E88-BB8A-BCCCC0F22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1916287"/>
            <a:ext cx="9201309" cy="37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21607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aluminium conduct electricity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5193" y="5639792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What is the element aluminium classified as?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A metal</a:t>
            </a:r>
            <a:endParaRPr lang="en-A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94112"/>
              </p:ext>
            </p:extLst>
          </p:nvPr>
        </p:nvGraphicFramePr>
        <p:xfrm>
          <a:off x="9475328" y="136596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state of matter</a:t>
                      </a:r>
                      <a:r>
                        <a:rPr lang="en-AU" baseline="0" dirty="0"/>
                        <a:t> would you expect aluminium to be at room temperature?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57612"/>
              </p:ext>
            </p:extLst>
          </p:nvPr>
        </p:nvGraphicFramePr>
        <p:xfrm>
          <a:off x="9475328" y="313236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True or false: </a:t>
                      </a:r>
                      <a:r>
                        <a:rPr lang="en-AU" dirty="0" err="1"/>
                        <a:t>Sulfur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has similar properties</a:t>
                      </a:r>
                      <a:r>
                        <a:rPr lang="en-AU" baseline="0" dirty="0"/>
                        <a:t> to aluminium.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3D0C9F35-7FA5-4119-82CF-02AA8176E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1916287"/>
            <a:ext cx="9201309" cy="37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937D0A-FCBC-4846-B38C-615BAA4FC28D}"/>
              </a:ext>
            </a:extLst>
          </p:cNvPr>
          <p:cNvSpPr txBox="1"/>
          <p:nvPr/>
        </p:nvSpPr>
        <p:spPr>
          <a:xfrm>
            <a:off x="381655" y="703907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Elements with the same classification (metal, non-metal or metalloid) share similar properties.</a:t>
            </a:r>
          </a:p>
        </p:txBody>
      </p:sp>
    </p:spTree>
    <p:extLst>
      <p:ext uri="{BB962C8B-B14F-4D97-AF65-F5344CB8AC3E}">
        <p14:creationId xmlns:p14="http://schemas.microsoft.com/office/powerpoint/2010/main" val="9038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090" y="4611322"/>
            <a:ext cx="8339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Carbon is a solid at room temperature. What would happen if you tried to bend it? Explain your answer.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Carbon would break if you tried to bend it. Carbon is a non-metal, so it is brittle.</a:t>
            </a:r>
            <a:endParaRPr lang="en-AU" sz="20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Image result for 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82" y="2118987"/>
            <a:ext cx="2417357" cy="22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0093BDB7-77FD-4F23-841A-BBF15E5B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1916288"/>
            <a:ext cx="6156251" cy="24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7A41D7-6A1F-43D3-8D87-3EA681851C1E}"/>
              </a:ext>
            </a:extLst>
          </p:cNvPr>
          <p:cNvSpPr txBox="1"/>
          <p:nvPr/>
        </p:nvSpPr>
        <p:spPr>
          <a:xfrm>
            <a:off x="381655" y="703907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Elements with the same classification (metal, non-metal or metalloid) share similar properties.</a:t>
            </a:r>
          </a:p>
        </p:txBody>
      </p:sp>
    </p:spTree>
    <p:extLst>
      <p:ext uri="{BB962C8B-B14F-4D97-AF65-F5344CB8AC3E}">
        <p14:creationId xmlns:p14="http://schemas.microsoft.com/office/powerpoint/2010/main" val="209758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090" y="4611322"/>
            <a:ext cx="83391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An electrician want to make wires out of either copper or krypton. Which should she choose and why?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Copper – it’s a metal so it is malleable (bends) and conducts electricity. Krypton is a non-metal so it cannot do either.</a:t>
            </a:r>
            <a:endParaRPr lang="en-AU" sz="2000" b="1" dirty="0">
              <a:solidFill>
                <a:srgbClr val="C00000"/>
              </a:solidFill>
            </a:endParaRPr>
          </a:p>
        </p:txBody>
      </p:sp>
      <p:pic>
        <p:nvPicPr>
          <p:cNvPr id="7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9B852D64-3777-4356-9796-13022E0FDB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1916288"/>
            <a:ext cx="6156251" cy="249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F3762-13C8-442F-B44B-F3C10DE615EB}"/>
              </a:ext>
            </a:extLst>
          </p:cNvPr>
          <p:cNvSpPr txBox="1"/>
          <p:nvPr/>
        </p:nvSpPr>
        <p:spPr>
          <a:xfrm>
            <a:off x="381655" y="703907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Elements with the same classification (metal, non-metal or metalloid) share similar properties.</a:t>
            </a:r>
          </a:p>
        </p:txBody>
      </p:sp>
    </p:spTree>
    <p:extLst>
      <p:ext uri="{BB962C8B-B14F-4D97-AF65-F5344CB8AC3E}">
        <p14:creationId xmlns:p14="http://schemas.microsoft.com/office/powerpoint/2010/main" val="23107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Identifying metals non-metals and metalloids on the periodic table helps us to understand how elements are arranged.  </a:t>
            </a:r>
          </a:p>
          <a:p>
            <a:endParaRPr lang="en-AU" sz="2800" dirty="0"/>
          </a:p>
          <a:p>
            <a:r>
              <a:rPr lang="en-AU" sz="2800" dirty="0"/>
              <a:t>The differing properties of elements affects their use.  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006" y="803840"/>
            <a:ext cx="98145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List 3 differences between the properties of metals and non-metals.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852325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006" y="2656165"/>
            <a:ext cx="7673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Name one element that is a metalloid.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46200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006" y="4252696"/>
            <a:ext cx="7673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Which of the following elements are malleable?</a:t>
            </a:r>
          </a:p>
          <a:p>
            <a:r>
              <a:rPr lang="en-AU" sz="2800" dirty="0"/>
              <a:t>A. Phosphorus</a:t>
            </a:r>
          </a:p>
          <a:p>
            <a:r>
              <a:rPr lang="en-AU" sz="2800" dirty="0"/>
              <a:t>B. Titanium</a:t>
            </a:r>
          </a:p>
          <a:p>
            <a:r>
              <a:rPr lang="en-AU" sz="2800" dirty="0"/>
              <a:t>C. Zirconium</a:t>
            </a:r>
          </a:p>
          <a:p>
            <a:r>
              <a:rPr lang="en-AU" sz="2800" dirty="0"/>
              <a:t>D. Chlorine</a:t>
            </a:r>
          </a:p>
        </p:txBody>
      </p:sp>
    </p:spTree>
    <p:extLst>
      <p:ext uri="{BB962C8B-B14F-4D97-AF65-F5344CB8AC3E}">
        <p14:creationId xmlns:p14="http://schemas.microsoft.com/office/powerpoint/2010/main" val="23856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674" y="703130"/>
            <a:ext cx="85758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Answer the following questions in your workbook: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67" y="1225690"/>
            <a:ext cx="11356497" cy="49552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defTabSz="882650"/>
            <a:r>
              <a:rPr lang="en-US" sz="2800" dirty="0"/>
              <a:t>1. Identify the following as metals, non-metals, or metalloids using the periodic table.</a:t>
            </a:r>
            <a:br>
              <a:rPr lang="en-US" sz="2800" dirty="0"/>
            </a:br>
            <a:endParaRPr lang="en-AU" sz="3200" dirty="0"/>
          </a:p>
          <a:p>
            <a:pPr marL="0" lvl="1"/>
            <a:r>
              <a:rPr lang="en-US" sz="2800" dirty="0"/>
              <a:t>(a) silicon</a:t>
            </a:r>
            <a:endParaRPr lang="en-AU" sz="3200" dirty="0"/>
          </a:p>
          <a:p>
            <a:r>
              <a:rPr lang="en-US" sz="2800" dirty="0"/>
              <a:t>(b) fluorine</a:t>
            </a:r>
            <a:endParaRPr lang="en-AU" sz="3200" dirty="0"/>
          </a:p>
          <a:p>
            <a:r>
              <a:rPr lang="en-US" sz="2800" dirty="0"/>
              <a:t>(c) uranium</a:t>
            </a:r>
            <a:endParaRPr lang="en-AU" sz="3200" dirty="0"/>
          </a:p>
          <a:p>
            <a:r>
              <a:rPr lang="en-US" sz="2800" dirty="0"/>
              <a:t>(d) mercury</a:t>
            </a:r>
            <a:endParaRPr lang="en-AU" sz="3200" dirty="0"/>
          </a:p>
          <a:p>
            <a:r>
              <a:rPr lang="en-US" sz="2800" dirty="0"/>
              <a:t>(e) arsenic</a:t>
            </a:r>
            <a:endParaRPr lang="en-AU" sz="3200" dirty="0"/>
          </a:p>
          <a:p>
            <a:r>
              <a:rPr lang="en-US" sz="2800" dirty="0"/>
              <a:t>(f) iridium</a:t>
            </a:r>
            <a:endParaRPr lang="en-AU" sz="3200" dirty="0"/>
          </a:p>
          <a:p>
            <a:endParaRPr lang="en-AU" sz="3200" dirty="0"/>
          </a:p>
          <a:p>
            <a:pPr marL="88900" lvl="0"/>
            <a:r>
              <a:rPr lang="en-US" sz="2800" dirty="0"/>
              <a:t>2. For the element Selenium, use the periodic table to answer the following questions.</a:t>
            </a:r>
            <a:endParaRPr lang="en-AU" sz="3200" dirty="0"/>
          </a:p>
          <a:p>
            <a:pPr marL="88900"/>
            <a:r>
              <a:rPr lang="en-US" sz="2800" dirty="0"/>
              <a:t> </a:t>
            </a:r>
            <a:endParaRPr lang="en-AU" sz="3200" dirty="0"/>
          </a:p>
          <a:p>
            <a:pPr marL="88900" lvl="1"/>
            <a:r>
              <a:rPr lang="en-US" sz="2800" dirty="0"/>
              <a:t>(a) What group is it in?  </a:t>
            </a:r>
            <a:endParaRPr lang="en-AU" sz="3200" dirty="0"/>
          </a:p>
          <a:p>
            <a:pPr marL="88900"/>
            <a:r>
              <a:rPr lang="en-US" sz="2800" dirty="0"/>
              <a:t>(b) What period is it in?  </a:t>
            </a:r>
            <a:endParaRPr lang="en-AU" sz="3200" dirty="0"/>
          </a:p>
          <a:p>
            <a:pPr marL="88900"/>
            <a:r>
              <a:rPr lang="en-US" sz="2800" dirty="0"/>
              <a:t>(c) Is it a metal, nonmetal, or metalloid?  </a:t>
            </a:r>
            <a:endParaRPr lang="en-AU" sz="3200" dirty="0"/>
          </a:p>
          <a:p>
            <a:pPr marL="88900"/>
            <a:r>
              <a:rPr lang="en-US" sz="2800" dirty="0"/>
              <a:t>(d) List three properties of this substance? 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67" y="1225690"/>
            <a:ext cx="11356497" cy="495520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0" defTabSz="882650"/>
            <a:r>
              <a:rPr lang="en-US" sz="2800" dirty="0"/>
              <a:t>1. Identify the following as metals, non-metals, or metalloids using the periodic table.</a:t>
            </a:r>
            <a:br>
              <a:rPr lang="en-US" sz="2800" dirty="0"/>
            </a:br>
            <a:endParaRPr lang="en-AU" sz="3200" dirty="0"/>
          </a:p>
          <a:p>
            <a:pPr marL="0" lvl="1"/>
            <a:r>
              <a:rPr lang="en-US" sz="2800" dirty="0"/>
              <a:t>(a) silicon 	</a:t>
            </a:r>
            <a:r>
              <a:rPr lang="en-US" sz="2800" dirty="0">
                <a:solidFill>
                  <a:srgbClr val="FF0000"/>
                </a:solidFill>
              </a:rPr>
              <a:t>Metalloid</a:t>
            </a:r>
            <a:endParaRPr lang="en-AU" sz="3200" dirty="0"/>
          </a:p>
          <a:p>
            <a:r>
              <a:rPr lang="en-US" sz="2800" dirty="0"/>
              <a:t>(b) fluorine </a:t>
            </a:r>
            <a:r>
              <a:rPr lang="en-US" sz="2800" b="1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Non-metal	</a:t>
            </a:r>
            <a:endParaRPr lang="en-AU" sz="3200" dirty="0">
              <a:solidFill>
                <a:srgbClr val="FF0000"/>
              </a:solidFill>
            </a:endParaRPr>
          </a:p>
          <a:p>
            <a:r>
              <a:rPr lang="en-US" sz="2800" dirty="0"/>
              <a:t>(c) uranium	</a:t>
            </a:r>
            <a:r>
              <a:rPr lang="en-US" sz="2800" dirty="0">
                <a:solidFill>
                  <a:srgbClr val="FF0000"/>
                </a:solidFill>
              </a:rPr>
              <a:t>Metal</a:t>
            </a:r>
            <a:endParaRPr lang="en-AU" sz="3200" dirty="0"/>
          </a:p>
          <a:p>
            <a:r>
              <a:rPr lang="en-US" sz="2800" dirty="0"/>
              <a:t>(d) mercury</a:t>
            </a:r>
            <a:r>
              <a:rPr lang="en-US" sz="24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Metal</a:t>
            </a:r>
            <a:endParaRPr lang="en-AU" sz="2800" dirty="0"/>
          </a:p>
          <a:p>
            <a:r>
              <a:rPr lang="en-US" sz="2800" dirty="0"/>
              <a:t>(e) arsenic	</a:t>
            </a:r>
            <a:r>
              <a:rPr lang="en-US" sz="2800" dirty="0">
                <a:solidFill>
                  <a:srgbClr val="FF0000"/>
                </a:solidFill>
              </a:rPr>
              <a:t>Metalloid</a:t>
            </a:r>
            <a:r>
              <a:rPr lang="en-US" sz="2800" dirty="0"/>
              <a:t>	</a:t>
            </a:r>
            <a:endParaRPr lang="en-AU" sz="3200" dirty="0"/>
          </a:p>
          <a:p>
            <a:r>
              <a:rPr lang="en-US" sz="2800" dirty="0"/>
              <a:t>(f) iridium 	</a:t>
            </a:r>
            <a:r>
              <a:rPr lang="en-US" sz="2800" dirty="0">
                <a:solidFill>
                  <a:srgbClr val="FF0000"/>
                </a:solidFill>
              </a:rPr>
              <a:t>Metal</a:t>
            </a:r>
            <a:endParaRPr lang="en-AU" sz="2800" dirty="0"/>
          </a:p>
          <a:p>
            <a:endParaRPr lang="en-AU" sz="3200" dirty="0"/>
          </a:p>
          <a:p>
            <a:pPr marL="88900" lvl="0"/>
            <a:r>
              <a:rPr lang="en-US" sz="2800" dirty="0"/>
              <a:t>2. For the element Selenium, use the periodic table to answer the following questions.</a:t>
            </a:r>
            <a:endParaRPr lang="en-AU" sz="3200" dirty="0"/>
          </a:p>
          <a:p>
            <a:pPr marL="88900"/>
            <a:r>
              <a:rPr lang="en-US" sz="2800" dirty="0"/>
              <a:t> </a:t>
            </a:r>
            <a:endParaRPr lang="en-AU" sz="3200" dirty="0"/>
          </a:p>
          <a:p>
            <a:pPr marL="88900" lvl="1"/>
            <a:r>
              <a:rPr lang="en-US" sz="2800" dirty="0"/>
              <a:t>(a) What group is it in?  </a:t>
            </a:r>
            <a:r>
              <a:rPr lang="en-US" sz="2800" dirty="0">
                <a:solidFill>
                  <a:srgbClr val="FF0000"/>
                </a:solidFill>
              </a:rPr>
              <a:t>G16</a:t>
            </a:r>
            <a:endParaRPr lang="en-AU" sz="3200" dirty="0">
              <a:solidFill>
                <a:srgbClr val="FF0000"/>
              </a:solidFill>
            </a:endParaRPr>
          </a:p>
          <a:p>
            <a:pPr marL="88900"/>
            <a:r>
              <a:rPr lang="en-US" sz="2800" dirty="0"/>
              <a:t>(b) What period is it in?  </a:t>
            </a:r>
            <a:r>
              <a:rPr lang="en-US" sz="2800" dirty="0">
                <a:solidFill>
                  <a:srgbClr val="FF0000"/>
                </a:solidFill>
              </a:rPr>
              <a:t>P4</a:t>
            </a:r>
            <a:endParaRPr lang="en-AU" sz="3200" dirty="0"/>
          </a:p>
          <a:p>
            <a:pPr marL="88900"/>
            <a:r>
              <a:rPr lang="en-US" sz="2800" dirty="0"/>
              <a:t>(c) Is it a metal, nonmetal, or metalloid?  </a:t>
            </a:r>
            <a:r>
              <a:rPr lang="en-US" sz="2800" dirty="0">
                <a:solidFill>
                  <a:srgbClr val="FF0000"/>
                </a:solidFill>
              </a:rPr>
              <a:t>Non-metal</a:t>
            </a:r>
            <a:endParaRPr lang="en-AU" sz="3200" dirty="0">
              <a:solidFill>
                <a:srgbClr val="FF0000"/>
              </a:solidFill>
            </a:endParaRPr>
          </a:p>
          <a:p>
            <a:pPr marL="88900"/>
            <a:r>
              <a:rPr lang="en-US" sz="2800" dirty="0"/>
              <a:t>(d) List three properties of this substance?  </a:t>
            </a:r>
            <a:r>
              <a:rPr lang="en-US" sz="2800" dirty="0">
                <a:solidFill>
                  <a:srgbClr val="FF0000"/>
                </a:solidFill>
              </a:rPr>
              <a:t>Dull, does not conduct electricity, and is brittle.</a:t>
            </a:r>
            <a:endParaRPr lang="en-AU" sz="3200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29584" y="148208"/>
            <a:ext cx="1665179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ANSWERS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12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</a:t>
                      </a:r>
                      <a:r>
                        <a:rPr lang="en-AU" baseline="0" dirty="0"/>
                        <a:t> the a</a:t>
                      </a:r>
                      <a:r>
                        <a:rPr lang="en-AU" dirty="0"/>
                        <a:t>tomic</a:t>
                      </a:r>
                      <a:r>
                        <a:rPr lang="en-AU" baseline="0" dirty="0"/>
                        <a:t> number indicate the number of?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9523079" y="155546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atomic number is</a:t>
                      </a:r>
                      <a:r>
                        <a:rPr lang="en-AU" baseline="0" dirty="0"/>
                        <a:t> also the number of what?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1577" y="288968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atomic mass is the number</a:t>
                      </a:r>
                      <a:r>
                        <a:rPr lang="en-AU" baseline="0" dirty="0"/>
                        <a:t> of _____ </a:t>
                      </a:r>
                      <a:r>
                        <a:rPr lang="en-AU" dirty="0"/>
                        <a:t> in an atom.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9558639" y="4303840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 find the number of electrons in an atom we would use the ________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9919"/>
          <a:stretch/>
        </p:blipFill>
        <p:spPr>
          <a:xfrm>
            <a:off x="4023093" y="1122217"/>
            <a:ext cx="5440585" cy="5209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FDCFF-43BF-7A43-9E29-91AF03986A0C}"/>
              </a:ext>
            </a:extLst>
          </p:cNvPr>
          <p:cNvSpPr txBox="1"/>
          <p:nvPr/>
        </p:nvSpPr>
        <p:spPr>
          <a:xfrm>
            <a:off x="217346" y="1314787"/>
            <a:ext cx="40230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Atomic Number </a:t>
            </a:r>
            <a:r>
              <a:rPr lang="en-US" sz="2000" dirty="0"/>
              <a:t>is the number of protons in an element and also the number of electrons in an element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Atomic Mass </a:t>
            </a:r>
            <a:r>
              <a:rPr lang="en-US" dirty="0"/>
              <a:t>is the number of protons plus (+) the number of neutrons in an element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These are represented on the period table as shown in the picture.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01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maximum number of electrons in the second energy level 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9523079" y="15970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Can there be 3 electrons in the first level?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1" y="728343"/>
            <a:ext cx="9523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The electrons occupy </a:t>
            </a:r>
            <a:r>
              <a:rPr lang="en-AU" sz="2400" b="1" dirty="0"/>
              <a:t>ENERGY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 simple model that shows how electrons exist in atoms is shown below for an atom of calcium.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More than 4 electrons in an energy level = PAIRS (clockwise direction)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108" y="5864456"/>
            <a:ext cx="1182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cs typeface="Arial" panose="020B0604020202020204" pitchFamily="34" charset="0"/>
              </a:rPr>
              <a:t>Calcium ELECTRON CONFIGURATION:   Ca 2, 8, 8, 2   </a:t>
            </a:r>
          </a:p>
        </p:txBody>
      </p:sp>
      <p:sp>
        <p:nvSpPr>
          <p:cNvPr id="12" name="Oval 11"/>
          <p:cNvSpPr/>
          <p:nvPr/>
        </p:nvSpPr>
        <p:spPr>
          <a:xfrm>
            <a:off x="3292115" y="2767579"/>
            <a:ext cx="2770672" cy="25319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664058" y="3042430"/>
            <a:ext cx="2026786" cy="198229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954696" y="3338985"/>
            <a:ext cx="1445510" cy="13891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297278" y="3651832"/>
            <a:ext cx="760347" cy="763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4471589" y="3832247"/>
            <a:ext cx="5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18683" y="3173242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529" y="3050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4554469" y="2555410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6237" y="3934038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79116" y="3178019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3332" y="3521350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40438" y="4192055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42074" y="3758844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cxnSp>
        <p:nvCxnSpPr>
          <p:cNvPr id="34" name="Straight Arrow Connector 33"/>
          <p:cNvCxnSpPr>
            <a:stCxn id="7" idx="1"/>
            <a:endCxn id="6" idx="7"/>
          </p:cNvCxnSpPr>
          <p:nvPr/>
        </p:nvCxnSpPr>
        <p:spPr>
          <a:xfrm flipH="1">
            <a:off x="4946275" y="2964964"/>
            <a:ext cx="1207015" cy="798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4" idx="1"/>
          </p:cNvCxnSpPr>
          <p:nvPr/>
        </p:nvCxnSpPr>
        <p:spPr>
          <a:xfrm flipH="1">
            <a:off x="5400207" y="3680016"/>
            <a:ext cx="953218" cy="179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16764" y="4520335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77197" y="4525112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19172" y="4856435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79605" y="4861212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44972" y="2850628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05405" y="2855405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21646" y="3928008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27483" y="3752814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38803" y="3926477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44640" y="3751283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58336" y="3928358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564173" y="3753164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39009" y="5089287"/>
            <a:ext cx="27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3290" y="2672576"/>
            <a:ext cx="2733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First energy level contains a maximum of 2 electrons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53425" y="3387628"/>
            <a:ext cx="293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Second energy level contains a maximum of 8 electrons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3425" y="4132395"/>
            <a:ext cx="2673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Third energy level contains 8 electrons (not a maximum)</a:t>
            </a:r>
          </a:p>
        </p:txBody>
      </p:sp>
      <p:cxnSp>
        <p:nvCxnSpPr>
          <p:cNvPr id="65" name="Straight Arrow Connector 64"/>
          <p:cNvCxnSpPr>
            <a:stCxn id="61" idx="1"/>
          </p:cNvCxnSpPr>
          <p:nvPr/>
        </p:nvCxnSpPr>
        <p:spPr>
          <a:xfrm flipH="1">
            <a:off x="5603169" y="4424783"/>
            <a:ext cx="750256" cy="33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19434" y="4898871"/>
            <a:ext cx="2673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Fourth energy level contains 2 electrons (not a maximum)</a:t>
            </a:r>
          </a:p>
        </p:txBody>
      </p:sp>
      <p:cxnSp>
        <p:nvCxnSpPr>
          <p:cNvPr id="69" name="Straight Arrow Connector 68"/>
          <p:cNvCxnSpPr>
            <a:stCxn id="68" idx="1"/>
            <a:endCxn id="12" idx="5"/>
          </p:cNvCxnSpPr>
          <p:nvPr/>
        </p:nvCxnSpPr>
        <p:spPr>
          <a:xfrm flipH="1" flipV="1">
            <a:off x="5657031" y="4928774"/>
            <a:ext cx="662403" cy="26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8" grpId="0" animBg="1"/>
      <p:bldP spid="6" grpId="0" animBg="1"/>
      <p:bldP spid="13" grpId="0"/>
      <p:bldP spid="14" grpId="0"/>
      <p:bldP spid="19" grpId="0"/>
      <p:bldP spid="20" grpId="0"/>
      <p:bldP spid="24" grpId="0"/>
      <p:bldP spid="25" grpId="0"/>
      <p:bldP spid="32" grpId="0"/>
      <p:bldP spid="33" grpId="0"/>
      <p:bldP spid="37" grpId="0"/>
      <p:bldP spid="39" grpId="0"/>
      <p:bldP spid="40" grpId="0"/>
      <p:bldP spid="4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7" grpId="0"/>
      <p:bldP spid="54" grpId="0"/>
      <p:bldP spid="61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Metals and Non-Metals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31205"/>
              </p:ext>
            </p:extLst>
          </p:nvPr>
        </p:nvGraphicFramePr>
        <p:xfrm>
          <a:off x="9280882" y="27977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locate on the periodic table?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710431"/>
            <a:ext cx="8511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800" dirty="0"/>
              <a:t>Locate metals, non-metals and metalloids on the periodic table</a:t>
            </a:r>
          </a:p>
          <a:p>
            <a:pPr marL="457200" indent="-457200">
              <a:buAutoNum type="arabicPeriod"/>
            </a:pPr>
            <a:r>
              <a:rPr lang="en-AU" sz="2800" dirty="0"/>
              <a:t>Identify common properties of metals and non-metals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80" y="3119148"/>
            <a:ext cx="76740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How many </a:t>
            </a:r>
            <a:r>
              <a:rPr lang="en-AU" sz="2800" b="1" dirty="0"/>
              <a:t>names</a:t>
            </a:r>
            <a:r>
              <a:rPr lang="en-AU" sz="2800" dirty="0"/>
              <a:t> of metals can you think of in 2 minutes?</a:t>
            </a:r>
          </a:p>
          <a:p>
            <a:r>
              <a:rPr lang="en-AU" sz="2800" dirty="0"/>
              <a:t>Write them on your whiteboard.</a:t>
            </a:r>
          </a:p>
        </p:txBody>
      </p:sp>
      <p:pic>
        <p:nvPicPr>
          <p:cNvPr id="1026" name="Picture 2" descr="Image result for heavy me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592" y="3119148"/>
            <a:ext cx="3950254" cy="327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515D288A-719E-419F-8CFD-73AF168F9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74941"/>
              </p:ext>
            </p:extLst>
          </p:nvPr>
        </p:nvGraphicFramePr>
        <p:xfrm>
          <a:off x="9280882" y="170072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identify?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391271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might an element</a:t>
                      </a:r>
                      <a:r>
                        <a:rPr lang="en-AU" sz="1800" baseline="0" dirty="0"/>
                        <a:t> be classified as?</a:t>
                      </a:r>
                      <a:endParaRPr lang="en-A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63093"/>
              </p:ext>
            </p:extLst>
          </p:nvPr>
        </p:nvGraphicFramePr>
        <p:xfrm>
          <a:off x="9475328" y="135330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hydrogen 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4927" y="745832"/>
            <a:ext cx="7973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Elements on the periodic table are arranged according to their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927" y="1871475"/>
            <a:ext cx="89046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Every element is either a metal, a non-metal or a metalloid.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757814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56014"/>
              </p:ext>
            </p:extLst>
          </p:nvPr>
        </p:nvGraphicFramePr>
        <p:xfrm>
          <a:off x="9475328" y="25584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calcium 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7168"/>
              </p:ext>
            </p:extLst>
          </p:nvPr>
        </p:nvGraphicFramePr>
        <p:xfrm>
          <a:off x="9475328" y="37635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silicon</a:t>
                      </a:r>
                      <a:r>
                        <a:rPr lang="en-AU" sz="1800" baseline="0" dirty="0"/>
                        <a:t> </a:t>
                      </a:r>
                      <a:r>
                        <a:rPr lang="en-AU" sz="1800" dirty="0"/>
                        <a:t>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C2C556B0-688B-439C-B3F8-FCDFCF66B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2456250"/>
            <a:ext cx="9201309" cy="37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73842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Where are metals</a:t>
                      </a:r>
                      <a:r>
                        <a:rPr lang="en-AU" sz="1800" baseline="0" dirty="0"/>
                        <a:t> located on the periodic table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58790"/>
              </p:ext>
            </p:extLst>
          </p:nvPr>
        </p:nvGraphicFramePr>
        <p:xfrm>
          <a:off x="9475328" y="130497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property allows metals to bend without snapping?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8" y="889479"/>
            <a:ext cx="88474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All elements classified as metals share common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307738" y="1552076"/>
            <a:ext cx="8992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Metals:</a:t>
            </a:r>
            <a:r>
              <a:rPr lang="en-AU" sz="2800" dirty="0"/>
              <a:t> </a:t>
            </a:r>
            <a:r>
              <a:rPr lang="en-AU" sz="2800" b="1" dirty="0">
                <a:solidFill>
                  <a:schemeClr val="accent6"/>
                </a:solidFill>
              </a:rPr>
              <a:t>located on the left side of the periodic table.</a:t>
            </a:r>
          </a:p>
          <a:p>
            <a:endParaRPr lang="en-AU" sz="2800" b="1" dirty="0"/>
          </a:p>
          <a:p>
            <a:r>
              <a:rPr lang="en-AU" sz="2800" b="1" dirty="0">
                <a:solidFill>
                  <a:schemeClr val="accent6"/>
                </a:solidFill>
              </a:rPr>
              <a:t>Common properties that metals have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are </a:t>
            </a:r>
            <a:r>
              <a:rPr lang="en-AU" sz="2800" b="1" dirty="0">
                <a:solidFill>
                  <a:schemeClr val="accent6"/>
                </a:solidFill>
              </a:rPr>
              <a:t>shiny</a:t>
            </a:r>
            <a:r>
              <a:rPr lang="en-AU" sz="2800" dirty="0"/>
              <a:t> – metals have a smooth, shiny surface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</a:t>
            </a:r>
            <a:r>
              <a:rPr lang="en-AU" sz="2800" b="1" dirty="0">
                <a:solidFill>
                  <a:schemeClr val="accent6"/>
                </a:solidFill>
              </a:rPr>
              <a:t>conduct electricity</a:t>
            </a:r>
            <a:r>
              <a:rPr lang="en-AU" sz="2800" dirty="0">
                <a:solidFill>
                  <a:schemeClr val="accent6"/>
                </a:solidFill>
              </a:rPr>
              <a:t> </a:t>
            </a:r>
            <a:r>
              <a:rPr lang="en-AU" sz="2800" dirty="0"/>
              <a:t>– electricity is able to travel through metals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are </a:t>
            </a:r>
            <a:r>
              <a:rPr lang="en-AU" sz="2800" b="1" dirty="0">
                <a:solidFill>
                  <a:schemeClr val="accent6"/>
                </a:solidFill>
              </a:rPr>
              <a:t>malleable</a:t>
            </a:r>
            <a:r>
              <a:rPr lang="en-AU" sz="2800" dirty="0">
                <a:solidFill>
                  <a:schemeClr val="accent6"/>
                </a:solidFill>
              </a:rPr>
              <a:t> </a:t>
            </a:r>
            <a:r>
              <a:rPr lang="en-AU" sz="2800" dirty="0"/>
              <a:t>– metals can bend without breaking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are </a:t>
            </a:r>
            <a:r>
              <a:rPr lang="en-AU" sz="2800" b="1" dirty="0">
                <a:solidFill>
                  <a:schemeClr val="accent6"/>
                </a:solidFill>
              </a:rPr>
              <a:t>solid</a:t>
            </a:r>
            <a:r>
              <a:rPr lang="en-AU" sz="2800" dirty="0"/>
              <a:t> </a:t>
            </a:r>
            <a:r>
              <a:rPr lang="en-AU" sz="2800" b="1" dirty="0">
                <a:solidFill>
                  <a:schemeClr val="accent6"/>
                </a:solidFill>
              </a:rPr>
              <a:t>at room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temperature</a:t>
            </a:r>
            <a:r>
              <a:rPr lang="en-AU" sz="2800" dirty="0"/>
              <a:t> – </a:t>
            </a:r>
            <a:r>
              <a:rPr lang="en-AU" sz="2800" i="1" dirty="0"/>
              <a:t>except </a:t>
            </a:r>
            <a:br>
              <a:rPr lang="en-AU" sz="2800" i="1" dirty="0"/>
            </a:br>
            <a:r>
              <a:rPr lang="en-AU" sz="2800" i="1" dirty="0"/>
              <a:t>for </a:t>
            </a:r>
            <a:r>
              <a:rPr lang="en-AU" sz="2800" i="1" u="sng" dirty="0"/>
              <a:t>mercury</a:t>
            </a:r>
            <a:r>
              <a:rPr lang="en-AU" sz="2800" i="1" dirty="0"/>
              <a:t> (Hg)</a:t>
            </a:r>
            <a:endParaRPr lang="en-AU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63898"/>
            <a:ext cx="7807598" cy="369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682932"/>
              </p:ext>
            </p:extLst>
          </p:nvPr>
        </p:nvGraphicFramePr>
        <p:xfrm>
          <a:off x="9475328" y="273606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</a:t>
                      </a:r>
                      <a:r>
                        <a:rPr lang="en-AU" sz="1800" baseline="0" dirty="0"/>
                        <a:t> property makes metals ideal for making electrical wires</a:t>
                      </a:r>
                      <a:r>
                        <a:rPr lang="en-AU" sz="1800" i="0" u="none" dirty="0"/>
                        <a:t>?</a:t>
                      </a:r>
                      <a:endParaRPr lang="en-A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Image result for met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00" y="4719632"/>
            <a:ext cx="4995038" cy="19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625C4A-BB6B-48C2-BDB0-7E34E41BF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96112"/>
              </p:ext>
            </p:extLst>
          </p:nvPr>
        </p:nvGraphicFramePr>
        <p:xfrm>
          <a:off x="9475328" y="5150232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malleable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can change shape without breaking or cracking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520846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Where are non-metals</a:t>
                      </a:r>
                      <a:r>
                        <a:rPr lang="en-AU" sz="1800" baseline="0" dirty="0"/>
                        <a:t> located on the periodic table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968718"/>
              </p:ext>
            </p:extLst>
          </p:nvPr>
        </p:nvGraphicFramePr>
        <p:xfrm>
          <a:off x="9475328" y="160942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property causes non-metals to break easily?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8" y="889479"/>
            <a:ext cx="8268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All non-metals share common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708" y="1463898"/>
            <a:ext cx="91675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Non-metals</a:t>
            </a:r>
            <a:r>
              <a:rPr lang="en-AU" sz="2800" b="1" dirty="0"/>
              <a:t> </a:t>
            </a:r>
            <a:r>
              <a:rPr lang="en-AU" sz="2800" dirty="0"/>
              <a:t>are </a:t>
            </a:r>
            <a:r>
              <a:rPr lang="en-AU" sz="2800" b="1" dirty="0">
                <a:solidFill>
                  <a:schemeClr val="accent6"/>
                </a:solidFill>
              </a:rPr>
              <a:t>located on the right side of the periodic table</a:t>
            </a:r>
            <a:r>
              <a:rPr lang="en-AU" sz="2800" dirty="0"/>
              <a:t>.</a:t>
            </a:r>
            <a:endParaRPr lang="en-AU" sz="2800" b="1" dirty="0"/>
          </a:p>
          <a:p>
            <a:r>
              <a:rPr lang="en-AU" sz="2800" b="1" dirty="0">
                <a:solidFill>
                  <a:schemeClr val="accent6"/>
                </a:solidFill>
              </a:rPr>
              <a:t>Common properties that non-metals have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are </a:t>
            </a:r>
            <a:r>
              <a:rPr lang="en-AU" sz="2800" b="1" dirty="0">
                <a:solidFill>
                  <a:schemeClr val="accent6"/>
                </a:solidFill>
              </a:rPr>
              <a:t>dull</a:t>
            </a:r>
            <a:r>
              <a:rPr lang="en-AU" sz="2800" b="1" dirty="0"/>
              <a:t> </a:t>
            </a:r>
            <a:r>
              <a:rPr lang="en-AU" sz="2800" dirty="0"/>
              <a:t>– non-metals usually have a </a:t>
            </a:r>
            <a:br>
              <a:rPr lang="en-AU" sz="2800" dirty="0"/>
            </a:br>
            <a:r>
              <a:rPr lang="en-AU" sz="2800" dirty="0"/>
              <a:t>rough, non-shiny surface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</a:t>
            </a:r>
            <a:r>
              <a:rPr lang="en-AU" sz="2800" b="1" dirty="0">
                <a:solidFill>
                  <a:schemeClr val="accent6"/>
                </a:solidFill>
              </a:rPr>
              <a:t>do not conduct electricity</a:t>
            </a:r>
            <a:r>
              <a:rPr lang="en-AU" sz="2800" dirty="0">
                <a:solidFill>
                  <a:schemeClr val="accent6"/>
                </a:solidFill>
              </a:rPr>
              <a:t> </a:t>
            </a:r>
            <a:r>
              <a:rPr lang="en-AU" sz="2800" dirty="0"/>
              <a:t>– electricity </a:t>
            </a:r>
            <a:br>
              <a:rPr lang="en-AU" sz="2800" dirty="0"/>
            </a:br>
            <a:r>
              <a:rPr lang="en-AU" sz="2800" dirty="0"/>
              <a:t>is unable to travel through non-metals </a:t>
            </a:r>
            <a:br>
              <a:rPr lang="en-AU" sz="2800" dirty="0"/>
            </a:br>
            <a:r>
              <a:rPr lang="en-AU" sz="2800" dirty="0"/>
              <a:t>(</a:t>
            </a:r>
            <a:r>
              <a:rPr lang="en-AU" sz="2800" i="1" dirty="0"/>
              <a:t>except graphite)</a:t>
            </a:r>
            <a:endParaRPr lang="en-A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are </a:t>
            </a:r>
            <a:r>
              <a:rPr lang="en-AU" sz="2800" b="1" dirty="0">
                <a:solidFill>
                  <a:schemeClr val="accent6"/>
                </a:solidFill>
              </a:rPr>
              <a:t>brittle</a:t>
            </a:r>
            <a:r>
              <a:rPr lang="en-AU" sz="2800" b="1" dirty="0"/>
              <a:t> </a:t>
            </a:r>
            <a:r>
              <a:rPr lang="en-AU" sz="2800" dirty="0"/>
              <a:t>– solid non-metals will break </a:t>
            </a:r>
            <a:br>
              <a:rPr lang="en-AU" sz="2800" dirty="0"/>
            </a:br>
            <a:r>
              <a:rPr lang="en-AU" sz="2800" dirty="0"/>
              <a:t>if they are bent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They may be </a:t>
            </a:r>
            <a:r>
              <a:rPr lang="en-AU" sz="2800" b="1" dirty="0">
                <a:solidFill>
                  <a:schemeClr val="accent6"/>
                </a:solidFill>
              </a:rPr>
              <a:t>solids, liquids or gases at room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temperature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63898"/>
            <a:ext cx="8438218" cy="306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85189"/>
              </p:ext>
            </p:extLst>
          </p:nvPr>
        </p:nvGraphicFramePr>
        <p:xfrm>
          <a:off x="9475328" y="307064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</a:t>
                      </a:r>
                      <a:r>
                        <a:rPr lang="en-AU" sz="1800" baseline="0" dirty="0"/>
                        <a:t> property makes non-metals ideal for coating electrical wires</a:t>
                      </a:r>
                      <a:r>
                        <a:rPr lang="en-AU" sz="1800" i="0" u="none" dirty="0"/>
                        <a:t>?</a:t>
                      </a:r>
                      <a:endParaRPr lang="en-A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D91C11-F7E1-4E95-AAE6-44CFB2B9A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88843"/>
              </p:ext>
            </p:extLst>
          </p:nvPr>
        </p:nvGraphicFramePr>
        <p:xfrm>
          <a:off x="9475328" y="5150232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brittle </a:t>
                      </a:r>
                      <a:r>
                        <a:rPr lang="en-AU" baseline="0" dirty="0"/>
                        <a:t>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hard, but cannot change shape without breaking or cracking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5D39224-078F-4D83-81C5-12722CF1A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4"/>
          <a:stretch/>
        </p:blipFill>
        <p:spPr bwMode="auto">
          <a:xfrm>
            <a:off x="7646869" y="5261385"/>
            <a:ext cx="1653040" cy="1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2ED0AFD-B917-44AE-86DC-4F78483210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4" r="33865"/>
          <a:stretch/>
        </p:blipFill>
        <p:spPr bwMode="auto">
          <a:xfrm>
            <a:off x="7343289" y="3661283"/>
            <a:ext cx="1956620" cy="1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34DDE95-D20B-4FB6-962C-B1ADDB82A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39"/>
          <a:stretch/>
        </p:blipFill>
        <p:spPr bwMode="auto">
          <a:xfrm>
            <a:off x="8043597" y="2061182"/>
            <a:ext cx="1256312" cy="1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17221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Where are metalloids </a:t>
                      </a:r>
                      <a:r>
                        <a:rPr lang="en-AU" sz="1800" baseline="0" dirty="0"/>
                        <a:t>located on the periodic table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8" y="889479"/>
            <a:ext cx="89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All metalloids share common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077" y="1609428"/>
            <a:ext cx="8992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Metalloids</a:t>
            </a:r>
            <a:r>
              <a:rPr lang="en-AU" sz="2800" b="1" dirty="0"/>
              <a:t> </a:t>
            </a:r>
            <a:r>
              <a:rPr lang="en-AU" sz="2800" dirty="0"/>
              <a:t>are </a:t>
            </a:r>
            <a:r>
              <a:rPr lang="en-AU" sz="2800" b="1" dirty="0">
                <a:solidFill>
                  <a:schemeClr val="accent6"/>
                </a:solidFill>
              </a:rPr>
              <a:t>located in a staircase shape between the metals and non-metals.</a:t>
            </a:r>
          </a:p>
          <a:p>
            <a:endParaRPr lang="en-AU" sz="2800" b="1" dirty="0"/>
          </a:p>
          <a:p>
            <a:r>
              <a:rPr lang="en-AU" sz="2800" dirty="0"/>
              <a:t>Metalloids </a:t>
            </a:r>
            <a:r>
              <a:rPr lang="en-AU" sz="2800" b="1" dirty="0">
                <a:solidFill>
                  <a:schemeClr val="accent6"/>
                </a:solidFill>
              </a:rPr>
              <a:t>share properties with metals and non-metals</a:t>
            </a:r>
            <a:r>
              <a:rPr lang="en-AU" sz="2800" dirty="0"/>
              <a:t>.</a:t>
            </a:r>
          </a:p>
          <a:p>
            <a:endParaRPr lang="en-AU" sz="2800" dirty="0"/>
          </a:p>
          <a:p>
            <a:r>
              <a:rPr lang="en-AU" sz="2800" b="1" dirty="0"/>
              <a:t>For example: </a:t>
            </a:r>
            <a:r>
              <a:rPr lang="en-AU" sz="2800" b="1" i="1" dirty="0"/>
              <a:t>Silicon</a:t>
            </a:r>
            <a:endParaRPr lang="en-AU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Shiny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Brittle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Semi-conductor of electricity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Solid at room temperature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63898"/>
            <a:ext cx="8438218" cy="306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sil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44" y="4112791"/>
            <a:ext cx="3033205" cy="22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649" y="4109450"/>
            <a:ext cx="2605963" cy="227824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D3843E-F42A-4315-825C-4D92665B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53866"/>
              </p:ext>
            </p:extLst>
          </p:nvPr>
        </p:nvGraphicFramePr>
        <p:xfrm>
          <a:off x="9475328" y="152506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does silicon have in common with metals?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295F82-919A-47E3-9B2A-D75823056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99286"/>
              </p:ext>
            </p:extLst>
          </p:nvPr>
        </p:nvGraphicFramePr>
        <p:xfrm>
          <a:off x="9475328" y="26276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does silicon have in common with non-metals?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9F0F804-6988-4E7D-81A8-40BEF69EB41C}"/>
</file>

<file path=customXml/itemProps2.xml><?xml version="1.0" encoding="utf-8"?>
<ds:datastoreItem xmlns:ds="http://schemas.openxmlformats.org/officeDocument/2006/customXml" ds:itemID="{DCF35A4E-0ECE-437A-AFA8-FCDBCFBD376B}"/>
</file>

<file path=customXml/itemProps3.xml><?xml version="1.0" encoding="utf-8"?>
<ds:datastoreItem xmlns:ds="http://schemas.openxmlformats.org/officeDocument/2006/customXml" ds:itemID="{D15F5702-8F7C-4842-82C8-4A05DB88F035}"/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1370</Words>
  <Application>Microsoft Macintosh PowerPoint</Application>
  <PresentationFormat>Widescreen</PresentationFormat>
  <Paragraphs>214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Metals and Non-Metals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Office User</cp:lastModifiedBy>
  <cp:revision>281</cp:revision>
  <cp:lastPrinted>2017-04-18T22:41:05Z</cp:lastPrinted>
  <dcterms:created xsi:type="dcterms:W3CDTF">2017-01-28T08:32:28Z</dcterms:created>
  <dcterms:modified xsi:type="dcterms:W3CDTF">2022-05-13T01:44:27Z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