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41" r:id="rId5"/>
    <p:sldId id="340" r:id="rId6"/>
    <p:sldId id="325" r:id="rId7"/>
    <p:sldId id="332" r:id="rId8"/>
    <p:sldId id="270" r:id="rId9"/>
    <p:sldId id="263" r:id="rId10"/>
    <p:sldId id="289" r:id="rId11"/>
    <p:sldId id="335" r:id="rId12"/>
    <p:sldId id="343" r:id="rId13"/>
    <p:sldId id="344" r:id="rId14"/>
    <p:sldId id="291" r:id="rId15"/>
    <p:sldId id="337" r:id="rId16"/>
    <p:sldId id="339" r:id="rId17"/>
    <p:sldId id="338" r:id="rId18"/>
    <p:sldId id="261" r:id="rId19"/>
    <p:sldId id="320" r:id="rId20"/>
    <p:sldId id="262" r:id="rId2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C39BE1"/>
    <a:srgbClr val="E7E6E6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56984"/>
  </p:normalViewPr>
  <p:slideViewPr>
    <p:cSldViewPr snapToGrid="0">
      <p:cViewPr varScale="1">
        <p:scale>
          <a:sx n="49" d="100"/>
          <a:sy n="49" d="100"/>
        </p:scale>
        <p:origin x="197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4686A-85D1-4DE5-97D4-528AE74B99F8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B1BBB-FDE6-4B00-B24E-188A8B35441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733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002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62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HOOK ACTIVITY</a:t>
            </a:r>
          </a:p>
          <a:p>
            <a:r>
              <a:rPr lang="en-US" dirty="0"/>
              <a:t>Shiny = metal (non-metal=dull)</a:t>
            </a:r>
          </a:p>
          <a:p>
            <a:endParaRPr lang="en-US" dirty="0"/>
          </a:p>
          <a:p>
            <a:r>
              <a:rPr lang="en-US" dirty="0"/>
              <a:t>Right side of periodic table = non-metal (metal=left side)</a:t>
            </a:r>
          </a:p>
          <a:p>
            <a:endParaRPr lang="en-US" dirty="0"/>
          </a:p>
          <a:p>
            <a:r>
              <a:rPr lang="en-US" dirty="0"/>
              <a:t>Does not conduct electricity = non-metal (metal=conducts electricity)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EXCEPT for what? Carbon in the form of graphite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Malleable = metal (non-metal=brittle)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Liquid at room temperature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Trick question!!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Metals=solid EXCEPT for Mercury (Hg)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Non-metal=various states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5111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1627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162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229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5535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493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B1BBB-FDE6-4B00-B24E-188A8B354413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36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19/05/2024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7F1F9D-7BB9-5147-A3F9-FE7E093AD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" y="1842294"/>
            <a:ext cx="8690849" cy="424100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B098A5-4BAE-7944-AC35-5C32172090BA}"/>
              </a:ext>
            </a:extLst>
          </p:cNvPr>
          <p:cNvSpPr txBox="1"/>
          <p:nvPr/>
        </p:nvSpPr>
        <p:spPr>
          <a:xfrm>
            <a:off x="0" y="0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5B761F-D121-D843-BAFE-C2D1438B19E1}"/>
              </a:ext>
            </a:extLst>
          </p:cNvPr>
          <p:cNvSpPr txBox="1"/>
          <p:nvPr/>
        </p:nvSpPr>
        <p:spPr>
          <a:xfrm>
            <a:off x="787400" y="96520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Unscramble these elements!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40CB65-63D0-D545-8547-07BE240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736" y="2009120"/>
            <a:ext cx="2957099" cy="34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284734" y="778034"/>
            <a:ext cx="7973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Mixtures can be classified into 2 main categories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34" y="1592015"/>
            <a:ext cx="8661558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Homogenous </a:t>
            </a:r>
            <a:r>
              <a:rPr lang="en-AU" sz="2800" dirty="0"/>
              <a:t>: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Uniform distribution </a:t>
            </a:r>
            <a:r>
              <a:rPr lang="en-AU" sz="2800" b="1" dirty="0">
                <a:solidFill>
                  <a:schemeClr val="accent6"/>
                </a:solidFill>
              </a:rPr>
              <a:t>of components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Individual components are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not easily distinguishable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E.g. Sugar dissolved in water – forms a clear solution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5"/>
                </a:solidFill>
              </a:rPr>
              <a:t>Heterogenous </a:t>
            </a:r>
            <a:r>
              <a:rPr lang="en-AU" sz="2800" dirty="0"/>
              <a:t>: </a:t>
            </a:r>
            <a:endParaRPr lang="en-AU" sz="2800" b="1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Non-uniform distribution </a:t>
            </a:r>
            <a:r>
              <a:rPr lang="en-AU" sz="2800" b="1" dirty="0">
                <a:solidFill>
                  <a:schemeClr val="accent6"/>
                </a:solidFill>
              </a:rPr>
              <a:t>of components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Individual components are often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visible</a:t>
            </a:r>
            <a:r>
              <a:rPr lang="en-AU" sz="2800" b="1" dirty="0">
                <a:solidFill>
                  <a:schemeClr val="accent6"/>
                </a:solidFill>
              </a:rPr>
              <a:t> and distinguishable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E.g. Oil and water </a:t>
            </a:r>
          </a:p>
          <a:p>
            <a:endParaRPr lang="en-AU" sz="2400" b="1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84734" y="1453011"/>
            <a:ext cx="675861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B7F742-C67F-C045-BC7A-BF843AB91F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13" t="9171" b="1"/>
          <a:stretch/>
        </p:blipFill>
        <p:spPr>
          <a:xfrm>
            <a:off x="8946292" y="3678557"/>
            <a:ext cx="2614985" cy="31748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A9E947-F2C2-6842-9B16-3D355E687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32" r="51814"/>
          <a:stretch/>
        </p:blipFill>
        <p:spPr>
          <a:xfrm>
            <a:off x="9137368" y="833820"/>
            <a:ext cx="2519447" cy="2942281"/>
          </a:xfrm>
          <a:prstGeom prst="rect">
            <a:avLst/>
          </a:prstGeom>
        </p:spPr>
      </p:pic>
      <p:pic>
        <p:nvPicPr>
          <p:cNvPr id="2062" name="Picture 14" descr="Oil and water dont mix - Stock Image - A350/0151 - Science Photo Library">
            <a:extLst>
              <a:ext uri="{FF2B5EF4-FFF2-40B4-BE49-F238E27FC236}">
                <a16:creationId xmlns:a16="http://schemas.microsoft.com/office/drawing/2014/main" id="{28B9F64F-85D1-3B4C-BC48-41A07A3D4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935" y="4698596"/>
            <a:ext cx="1194011" cy="159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ugar is heated in a test tube until it's completely changed into a black  mass and droplets of water. Does this experiment indicate that sugar is  heterogeneous, homogeneous, pure substance, or pure">
            <a:extLst>
              <a:ext uri="{FF2B5EF4-FFF2-40B4-BE49-F238E27FC236}">
                <a16:creationId xmlns:a16="http://schemas.microsoft.com/office/drawing/2014/main" id="{681985DA-2AB7-9740-AC04-BD5198DD6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8" t="21469"/>
          <a:stretch/>
        </p:blipFill>
        <p:spPr bwMode="auto">
          <a:xfrm>
            <a:off x="7219595" y="678965"/>
            <a:ext cx="1765285" cy="1956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61260"/>
              </p:ext>
            </p:extLst>
          </p:nvPr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the formula for a chemical compound describe?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642" y="752297"/>
            <a:ext cx="7077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We use chemical formulae to show the types and numbers of atoms that make up molecules.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52199"/>
              </p:ext>
            </p:extLst>
          </p:nvPr>
        </p:nvGraphicFramePr>
        <p:xfrm>
          <a:off x="9387041" y="1838933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can we tell what</a:t>
                      </a:r>
                      <a:r>
                        <a:rPr lang="en-AU" baseline="0" dirty="0"/>
                        <a:t> type of atoms are present in a chemical formula?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92771"/>
              </p:ext>
            </p:extLst>
          </p:nvPr>
        </p:nvGraphicFramePr>
        <p:xfrm>
          <a:off x="9387041" y="3356725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can we tell how many atoms are present in a chemical formula?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642" y="1916314"/>
            <a:ext cx="8702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800" dirty="0"/>
              <a:t>A basic skill in chemistry is the ability to write and understand </a:t>
            </a:r>
            <a:r>
              <a:rPr lang="en-AU" sz="2800" b="1" dirty="0">
                <a:solidFill>
                  <a:schemeClr val="accent5"/>
                </a:solidFill>
              </a:rPr>
              <a:t>chemical formulae </a:t>
            </a:r>
            <a:r>
              <a:rPr lang="en-AU" sz="2800" dirty="0"/>
              <a:t>(plural of formula).</a:t>
            </a:r>
          </a:p>
          <a:p>
            <a:pPr marL="0" lvl="1"/>
            <a:endParaRPr lang="en-AU" sz="2800" dirty="0"/>
          </a:p>
          <a:p>
            <a:pPr marL="0" lvl="1"/>
            <a:r>
              <a:rPr lang="en-AU" sz="2800" dirty="0"/>
              <a:t>The formula for a </a:t>
            </a:r>
            <a:r>
              <a:rPr lang="en-AU" sz="2800" b="1" dirty="0"/>
              <a:t>chemical compound </a:t>
            </a:r>
            <a:r>
              <a:rPr lang="en-AU" sz="2800" dirty="0"/>
              <a:t>describes the </a:t>
            </a:r>
            <a:r>
              <a:rPr lang="en-AU" sz="2800" dirty="0">
                <a:highlight>
                  <a:srgbClr val="FFFF00"/>
                </a:highlight>
              </a:rPr>
              <a:t>number</a:t>
            </a:r>
            <a:r>
              <a:rPr lang="en-AU" sz="2800" dirty="0"/>
              <a:t> and </a:t>
            </a:r>
            <a:r>
              <a:rPr lang="en-AU" sz="2800" dirty="0">
                <a:highlight>
                  <a:srgbClr val="FFFF00"/>
                </a:highlight>
              </a:rPr>
              <a:t>type</a:t>
            </a:r>
            <a:r>
              <a:rPr lang="en-AU" sz="2800" dirty="0"/>
              <a:t> of </a:t>
            </a:r>
            <a:r>
              <a:rPr lang="en-AU" sz="2800" dirty="0">
                <a:highlight>
                  <a:srgbClr val="FFFF00"/>
                </a:highlight>
              </a:rPr>
              <a:t>atoms</a:t>
            </a:r>
            <a:r>
              <a:rPr lang="en-AU" sz="2800" dirty="0"/>
              <a:t> within a molecule.</a:t>
            </a:r>
          </a:p>
          <a:p>
            <a:pPr marL="0" lvl="1"/>
            <a:endParaRPr lang="en-AU" sz="2800" dirty="0"/>
          </a:p>
          <a:p>
            <a:pPr marL="0" lvl="1"/>
            <a:r>
              <a:rPr lang="en-AU" sz="2800" b="1" dirty="0">
                <a:solidFill>
                  <a:schemeClr val="accent6"/>
                </a:solidFill>
              </a:rPr>
              <a:t>The element symbols tell us the types of atoms present.</a:t>
            </a:r>
          </a:p>
          <a:p>
            <a:pPr marL="0" lvl="1"/>
            <a:endParaRPr lang="en-AU" sz="2800" dirty="0"/>
          </a:p>
          <a:p>
            <a:pPr marL="0" lvl="1"/>
            <a:r>
              <a:rPr lang="en-AU" sz="2800" b="1" dirty="0">
                <a:solidFill>
                  <a:schemeClr val="accent6"/>
                </a:solidFill>
              </a:rPr>
              <a:t>The numbers written </a:t>
            </a:r>
            <a:r>
              <a:rPr lang="en-AU" sz="2800" b="1" u="sng" dirty="0">
                <a:solidFill>
                  <a:schemeClr val="accent6"/>
                </a:solidFill>
              </a:rPr>
              <a:t>after</a:t>
            </a:r>
            <a:r>
              <a:rPr lang="en-AU" sz="2800" b="1" dirty="0">
                <a:solidFill>
                  <a:schemeClr val="accent6"/>
                </a:solidFill>
              </a:rPr>
              <a:t> the element symbols tell us the number of each type of atom present.</a:t>
            </a:r>
          </a:p>
        </p:txBody>
      </p:sp>
    </p:spTree>
    <p:extLst>
      <p:ext uri="{BB962C8B-B14F-4D97-AF65-F5344CB8AC3E}">
        <p14:creationId xmlns:p14="http://schemas.microsoft.com/office/powerpoint/2010/main" val="33910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617399"/>
              </p:ext>
            </p:extLst>
          </p:nvPr>
        </p:nvGraphicFramePr>
        <p:xfrm>
          <a:off x="9387041" y="30313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the chemical formula for water tell us?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2642" y="744522"/>
            <a:ext cx="700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We use chemical formulae to show the types and numbers of atoms that make up molecules.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205217"/>
              </p:ext>
            </p:extLst>
          </p:nvPr>
        </p:nvGraphicFramePr>
        <p:xfrm>
          <a:off x="9387041" y="151731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hydrogen atoms are in one water</a:t>
                      </a:r>
                      <a:r>
                        <a:rPr lang="en-AU" baseline="0" dirty="0"/>
                        <a:t> molecule?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265434"/>
              </p:ext>
            </p:extLst>
          </p:nvPr>
        </p:nvGraphicFramePr>
        <p:xfrm>
          <a:off x="9387041" y="300581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total, how many atoms are there in one water molecule?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7303"/>
              </p:ext>
            </p:extLst>
          </p:nvPr>
        </p:nvGraphicFramePr>
        <p:xfrm>
          <a:off x="7395815" y="5395444"/>
          <a:ext cx="459719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Each new atom begins with a CAPITAL</a:t>
                      </a:r>
                      <a:r>
                        <a:rPr lang="en-AU" sz="2000" b="0" baseline="0" dirty="0"/>
                        <a:t> letter.</a:t>
                      </a:r>
                      <a:endParaRPr lang="en-A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642" y="1916314"/>
            <a:ext cx="7002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 for water: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The chemical formula for water tells us the number and type of atoms in water.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There are 2 hydrogen atoms in one water molecule.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There is 1 oxygen atom in one water molecule.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There are a total of 3 atoms in one water molecule.</a:t>
            </a:r>
          </a:p>
          <a:p>
            <a:pPr marL="0" lvl="1"/>
            <a:endParaRPr lang="en-AU" sz="2400" dirty="0"/>
          </a:p>
          <a:p>
            <a:pPr marL="0" lvl="1"/>
            <a:endParaRPr lang="en-AU" sz="2400" dirty="0"/>
          </a:p>
        </p:txBody>
      </p:sp>
      <p:sp>
        <p:nvSpPr>
          <p:cNvPr id="2" name="Oval 1"/>
          <p:cNvSpPr/>
          <p:nvPr/>
        </p:nvSpPr>
        <p:spPr>
          <a:xfrm>
            <a:off x="3784905" y="1910563"/>
            <a:ext cx="373812" cy="5968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4098332" y="1916314"/>
            <a:ext cx="373812" cy="59684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035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does the chemical formula for carbon dioxide tell us?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52297"/>
            <a:ext cx="700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We use a chemical formula to show the types and numbers of atoms that make up molecules.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32696"/>
              </p:ext>
            </p:extLst>
          </p:nvPr>
        </p:nvGraphicFramePr>
        <p:xfrm>
          <a:off x="9384140" y="180426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carbon atoms are in one carbon dioxide molecule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081524"/>
              </p:ext>
            </p:extLst>
          </p:nvPr>
        </p:nvGraphicFramePr>
        <p:xfrm>
          <a:off x="9387041" y="331482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total, how many atoms are there in one carbon dioxide molecule?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/>
        </p:nvGraphicFramePr>
        <p:xfrm>
          <a:off x="7515633" y="5603549"/>
          <a:ext cx="459719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Each new atom begins with a CAPITAL</a:t>
                      </a:r>
                      <a:r>
                        <a:rPr lang="en-AU" sz="2000" b="0" baseline="0" dirty="0"/>
                        <a:t> letter.</a:t>
                      </a:r>
                      <a:endParaRPr lang="en-A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642" y="1916314"/>
            <a:ext cx="8086326" cy="567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 for carbon dioxide: CO</a:t>
            </a:r>
            <a:r>
              <a:rPr lang="en-AU" sz="2400" baseline="-25000" dirty="0"/>
              <a:t>2</a:t>
            </a:r>
            <a:endParaRPr lang="en-AU" sz="2400" dirty="0"/>
          </a:p>
          <a:p>
            <a:pPr marL="0" lvl="1"/>
            <a:endParaRPr lang="en-AU" sz="2400" dirty="0"/>
          </a:p>
          <a:p>
            <a:pPr marL="0" lvl="1"/>
            <a:r>
              <a:rPr lang="en-AU" sz="2400" dirty="0"/>
              <a:t>The chemical formula for carbon dioxide tells us the number and type of atoms in carbon dioxide.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b="1" dirty="0"/>
              <a:t>How many carbon atoms are in one carbon dioxide molecule?</a:t>
            </a:r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There is 1 carbon atom in one carbon dioxide molecule.</a:t>
            </a:r>
          </a:p>
          <a:p>
            <a:pPr marL="0" lvl="1"/>
            <a:endParaRPr lang="en-AU" sz="1050" dirty="0"/>
          </a:p>
          <a:p>
            <a:pPr marL="0" lvl="1"/>
            <a:r>
              <a:rPr lang="en-AU" sz="2400" b="1" dirty="0"/>
              <a:t>How many oxygen atoms are in one carbon dioxide molecule?</a:t>
            </a:r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There are 2 oxygen atoms in one carbon dioxide molecule.</a:t>
            </a:r>
          </a:p>
          <a:p>
            <a:pPr marL="0" lvl="1"/>
            <a:endParaRPr lang="en-AU" sz="1600" dirty="0"/>
          </a:p>
          <a:p>
            <a:pPr marL="0" lvl="1"/>
            <a:r>
              <a:rPr lang="en-AU" sz="2400" b="1" dirty="0"/>
              <a:t>How many atoms are in one carbon dioxide molecule?</a:t>
            </a:r>
            <a:endParaRPr lang="en-AU" sz="2400" dirty="0"/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There are a total of 3 atoms in one carbon dioxide </a:t>
            </a:r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molecule.</a:t>
            </a:r>
          </a:p>
          <a:p>
            <a:pPr marL="0" lvl="1"/>
            <a:endParaRPr lang="en-AU" sz="2400" dirty="0"/>
          </a:p>
          <a:p>
            <a:pPr marL="0" lvl="1"/>
            <a:endParaRPr lang="en-AU" sz="2400" dirty="0"/>
          </a:p>
        </p:txBody>
      </p:sp>
      <p:sp>
        <p:nvSpPr>
          <p:cNvPr id="2" name="Oval 1"/>
          <p:cNvSpPr/>
          <p:nvPr/>
        </p:nvSpPr>
        <p:spPr>
          <a:xfrm>
            <a:off x="4905922" y="1916314"/>
            <a:ext cx="262007" cy="5280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5127056" y="1916314"/>
            <a:ext cx="314894" cy="52803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910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275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66472"/>
              </p:ext>
            </p:extLst>
          </p:nvPr>
        </p:nvGraphicFramePr>
        <p:xfrm>
          <a:off x="9387041" y="303134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calcium atoms are in one calcium carbonate </a:t>
                      </a:r>
                      <a:r>
                        <a:rPr lang="en-AU" baseline="0" dirty="0"/>
                        <a:t>molecule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655" y="752297"/>
            <a:ext cx="7002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We use a chemical formula to show the types and numbers of atoms that make up molecules.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7151752" cy="202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41529"/>
              </p:ext>
            </p:extLst>
          </p:nvPr>
        </p:nvGraphicFramePr>
        <p:xfrm>
          <a:off x="9384140" y="180426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carbon atoms are in one calcium carbonate </a:t>
                      </a:r>
                      <a:r>
                        <a:rPr lang="en-AU" baseline="0" dirty="0"/>
                        <a:t>molecule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16546"/>
              </p:ext>
            </p:extLst>
          </p:nvPr>
        </p:nvGraphicFramePr>
        <p:xfrm>
          <a:off x="9387041" y="331482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many oxygen atoms are in one calcium carbonate </a:t>
                      </a:r>
                      <a:r>
                        <a:rPr lang="en-AU" baseline="0" dirty="0"/>
                        <a:t>molecule</a:t>
                      </a:r>
                      <a:r>
                        <a:rPr lang="en-AU" dirty="0"/>
                        <a:t>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A87F7F-1DD1-4B91-8473-3DDC29F65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940266"/>
              </p:ext>
            </p:extLst>
          </p:nvPr>
        </p:nvGraphicFramePr>
        <p:xfrm>
          <a:off x="7515633" y="5603549"/>
          <a:ext cx="4597190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97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Reminder: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0" dirty="0"/>
                        <a:t>Each new atom begins with a CAPITAL</a:t>
                      </a:r>
                      <a:r>
                        <a:rPr lang="en-AU" sz="2000" b="0" baseline="0" dirty="0"/>
                        <a:t> letter.</a:t>
                      </a:r>
                      <a:endParaRPr lang="en-AU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2642" y="1916314"/>
            <a:ext cx="82872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AU" sz="2400" dirty="0"/>
              <a:t>Chemical formula for calcium carbonate: CaCO</a:t>
            </a:r>
            <a:r>
              <a:rPr lang="en-AU" sz="2400" baseline="-25000" dirty="0"/>
              <a:t>3</a:t>
            </a:r>
            <a:endParaRPr lang="en-AU" sz="2400" dirty="0"/>
          </a:p>
          <a:p>
            <a:pPr marL="0" lvl="1"/>
            <a:endParaRPr lang="en-AU" sz="2400" dirty="0"/>
          </a:p>
          <a:p>
            <a:pPr marL="0" lvl="1"/>
            <a:r>
              <a:rPr lang="en-AU" sz="2400" b="1" dirty="0"/>
              <a:t>How many different elements are in one calcium carbonate molecule?</a:t>
            </a:r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There are 3 different elements in one calcium carbonate molecule – calcium, carbon and oxygen.</a:t>
            </a:r>
          </a:p>
          <a:p>
            <a:pPr marL="0" lvl="1"/>
            <a:endParaRPr lang="en-AU" sz="2400" dirty="0"/>
          </a:p>
          <a:p>
            <a:pPr marL="0" lvl="1"/>
            <a:r>
              <a:rPr lang="en-AU" sz="2400" b="1" dirty="0"/>
              <a:t>How many atoms are in one calcium carbonate molecule?</a:t>
            </a:r>
            <a:endParaRPr lang="en-AU" sz="2400" dirty="0"/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There are a total of 5 atoms in one calcium carbonate</a:t>
            </a:r>
          </a:p>
          <a:p>
            <a:pPr marL="0" lvl="1"/>
            <a:r>
              <a:rPr lang="en-AU" sz="2400" dirty="0">
                <a:solidFill>
                  <a:srgbClr val="00B050"/>
                </a:solidFill>
              </a:rPr>
              <a:t>molecule.</a:t>
            </a:r>
          </a:p>
          <a:p>
            <a:pPr marL="0" lvl="1"/>
            <a:endParaRPr lang="en-AU" sz="2400" dirty="0"/>
          </a:p>
        </p:txBody>
      </p:sp>
      <p:sp>
        <p:nvSpPr>
          <p:cNvPr id="2" name="Oval 1"/>
          <p:cNvSpPr/>
          <p:nvPr/>
        </p:nvSpPr>
        <p:spPr>
          <a:xfrm>
            <a:off x="5394158" y="1916313"/>
            <a:ext cx="323243" cy="5280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5717402" y="1916312"/>
            <a:ext cx="201282" cy="52803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5868611" y="1916313"/>
            <a:ext cx="323243" cy="52803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64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2243" y="873693"/>
            <a:ext cx="112070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Knowing whether a substance is an element, compound or mixture will affect its use. </a:t>
            </a:r>
          </a:p>
          <a:p>
            <a:endParaRPr lang="en-AU" sz="2400" dirty="0"/>
          </a:p>
          <a:p>
            <a:r>
              <a:rPr lang="en-AU" sz="2400" dirty="0"/>
              <a:t>Identifying the type and number of atoms in a substance helps us determine its structure and properties.</a:t>
            </a:r>
          </a:p>
          <a:p>
            <a:endParaRPr lang="en-AU" sz="2400" dirty="0"/>
          </a:p>
          <a:p>
            <a:r>
              <a:rPr lang="en-AU" sz="2400" dirty="0"/>
              <a:t>Understanding chemical formulae allows you to understand and predict chemical reactions.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29357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901" y="1089845"/>
            <a:ext cx="9814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Which of the images represent elements?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145895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3755571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3006" y="4546266"/>
            <a:ext cx="7673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Identify the type and number of all different atoms in sodium phosphate, NaPO</a:t>
            </a:r>
            <a:r>
              <a:rPr lang="en-AU" sz="2400" baseline="-25000" dirty="0"/>
              <a:t>4</a:t>
            </a:r>
            <a:r>
              <a:rPr lang="en-AU" sz="24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52" y="218722"/>
            <a:ext cx="5879684" cy="10690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481709" y="1229008"/>
            <a:ext cx="5361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/>
              <a:t>A 	    B 	         C		D	   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901" y="2945971"/>
            <a:ext cx="98145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Which of the images represents a compound?</a:t>
            </a:r>
          </a:p>
        </p:txBody>
      </p:sp>
    </p:spTree>
    <p:extLst>
      <p:ext uri="{BB962C8B-B14F-4D97-AF65-F5344CB8AC3E}">
        <p14:creationId xmlns:p14="http://schemas.microsoft.com/office/powerpoint/2010/main" val="238566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 animBg="1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0674" y="766436"/>
            <a:ext cx="85758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Complete the </a:t>
            </a:r>
            <a:r>
              <a:rPr lang="en-AU" sz="2400" i="1" dirty="0"/>
              <a:t>Elements and Compounds</a:t>
            </a:r>
            <a:r>
              <a:rPr lang="en-AU" sz="2400" dirty="0"/>
              <a:t> worksheet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Downloading from Connect on your device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Collecting a printout from your teacher</a:t>
            </a:r>
          </a:p>
        </p:txBody>
      </p:sp>
      <p:pic>
        <p:nvPicPr>
          <p:cNvPr id="2052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50" y="1648142"/>
            <a:ext cx="4886193" cy="488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00409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three groups are the elements sorted into?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71738"/>
              </p:ext>
            </p:extLst>
          </p:nvPr>
        </p:nvGraphicFramePr>
        <p:xfrm>
          <a:off x="9475328" y="135330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helium classified as?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44927" y="745832"/>
            <a:ext cx="7973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Elements on the periodic table are arranged according to their properties.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927" y="1994585"/>
            <a:ext cx="79109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Every element is either a metal, a non-metal or a metalloid.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757814"/>
            <a:ext cx="8080491" cy="55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675969"/>
              </p:ext>
            </p:extLst>
          </p:nvPr>
        </p:nvGraphicFramePr>
        <p:xfrm>
          <a:off x="9475328" y="2558404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potassium classified as?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97430"/>
              </p:ext>
            </p:extLst>
          </p:nvPr>
        </p:nvGraphicFramePr>
        <p:xfrm>
          <a:off x="9475328" y="376350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boron</a:t>
                      </a:r>
                      <a:r>
                        <a:rPr lang="en-AU" sz="1800" baseline="0" dirty="0"/>
                        <a:t> </a:t>
                      </a:r>
                      <a:r>
                        <a:rPr lang="en-AU" sz="1800" dirty="0"/>
                        <a:t>classified as?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C2C556B0-688B-439C-B3F8-FCDFCF66B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2456250"/>
            <a:ext cx="9201309" cy="372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323021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Why is copper used to make electrical wires?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64585"/>
              </p:ext>
            </p:extLst>
          </p:nvPr>
        </p:nvGraphicFramePr>
        <p:xfrm>
          <a:off x="9475328" y="1304977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Name a non-metal that is solid at room temperature and another that is a gas.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404077" y="638005"/>
            <a:ext cx="7973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Elements on the periodic table are arranged according to their properties.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463898"/>
            <a:ext cx="7807598" cy="369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625C4A-BB6B-48C2-BDB0-7E34E41BF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607652"/>
              </p:ext>
            </p:extLst>
          </p:nvPr>
        </p:nvGraphicFramePr>
        <p:xfrm>
          <a:off x="9475328" y="3778632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malleable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can change shape without breaking or cracking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brittle </a:t>
                      </a:r>
                      <a:r>
                        <a:rPr lang="en-AU" baseline="0" dirty="0"/>
                        <a:t>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hard, but cannot change shape without breaking or cracking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DD8DD4-4926-4518-8E67-1D0F62BBA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43218"/>
              </p:ext>
            </p:extLst>
          </p:nvPr>
        </p:nvGraphicFramePr>
        <p:xfrm>
          <a:off x="404077" y="1592182"/>
          <a:ext cx="8285494" cy="444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747">
                  <a:extLst>
                    <a:ext uri="{9D8B030D-6E8A-4147-A177-3AD203B41FA5}">
                      <a16:colId xmlns:a16="http://schemas.microsoft.com/office/drawing/2014/main" val="2975648365"/>
                    </a:ext>
                  </a:extLst>
                </a:gridCol>
                <a:gridCol w="4142747">
                  <a:extLst>
                    <a:ext uri="{9D8B030D-6E8A-4147-A177-3AD203B41FA5}">
                      <a16:colId xmlns:a16="http://schemas.microsoft.com/office/drawing/2014/main" val="489222824"/>
                    </a:ext>
                  </a:extLst>
                </a:gridCol>
              </a:tblGrid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Metals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Non-metals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29244"/>
                  </a:ext>
                </a:extLst>
              </a:tr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Left side of periodic table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Right side of periodic table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19156"/>
                  </a:ext>
                </a:extLst>
              </a:tr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Shiny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Dull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313581"/>
                  </a:ext>
                </a:extLst>
              </a:tr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Conduct electricity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Do not conduct electricity </a:t>
                      </a:r>
                      <a:r>
                        <a:rPr lang="en-AU" sz="2400" dirty="0"/>
                        <a:t>(except C, as graphite)</a:t>
                      </a:r>
                      <a:endParaRPr lang="en-AU" sz="2800" dirty="0"/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549499"/>
                  </a:ext>
                </a:extLst>
              </a:tr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Malleable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Brittle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184057"/>
                  </a:ext>
                </a:extLst>
              </a:tr>
              <a:tr h="711610">
                <a:tc>
                  <a:txBody>
                    <a:bodyPr/>
                    <a:lstStyle/>
                    <a:p>
                      <a:r>
                        <a:rPr lang="en-AU" sz="2800" dirty="0"/>
                        <a:t>Solid (except Hg)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800" dirty="0"/>
                        <a:t>Various states</a:t>
                      </a:r>
                    </a:p>
                  </a:txBody>
                  <a:tcPr anchor="ctr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128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87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285"/>
            <a:ext cx="2425242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655" y="778478"/>
            <a:ext cx="833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Elements with the same classification (metal, non-metal or metalloid) share similar properties.</a:t>
            </a:r>
            <a:endParaRPr lang="en-AU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8223" y="1748792"/>
            <a:ext cx="8582540" cy="1863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57090" y="4738787"/>
            <a:ext cx="83391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err="1"/>
              <a:t>Sulfur</a:t>
            </a:r>
            <a:r>
              <a:rPr lang="en-AU" sz="2400" b="1" dirty="0"/>
              <a:t> is a solid at room temperature. What would happen if you tried to bend it? How do you know?</a:t>
            </a:r>
          </a:p>
          <a:p>
            <a:endParaRPr lang="en-AU" sz="2400" b="1" dirty="0"/>
          </a:p>
          <a:p>
            <a:r>
              <a:rPr lang="en-AU" sz="2400" b="1" dirty="0" err="1">
                <a:solidFill>
                  <a:srgbClr val="00B050"/>
                </a:solidFill>
              </a:rPr>
              <a:t>Sulfur</a:t>
            </a:r>
            <a:r>
              <a:rPr lang="en-AU" sz="2400" b="1" dirty="0">
                <a:solidFill>
                  <a:srgbClr val="00B050"/>
                </a:solidFill>
              </a:rPr>
              <a:t> would break if you tried to bend it. </a:t>
            </a:r>
            <a:r>
              <a:rPr lang="en-AU" sz="2400" b="1" dirty="0" err="1">
                <a:solidFill>
                  <a:srgbClr val="00B050"/>
                </a:solidFill>
              </a:rPr>
              <a:t>Sulfur</a:t>
            </a:r>
            <a:r>
              <a:rPr lang="en-AU" sz="2400" b="1" dirty="0">
                <a:solidFill>
                  <a:srgbClr val="00B050"/>
                </a:solidFill>
              </a:rPr>
              <a:t> is a non-metal and is brittle.</a:t>
            </a:r>
            <a:endParaRPr lang="en-AU" b="1" dirty="0">
              <a:solidFill>
                <a:srgbClr val="00B050"/>
              </a:solidFill>
            </a:endParaRPr>
          </a:p>
        </p:txBody>
      </p:sp>
      <p:pic>
        <p:nvPicPr>
          <p:cNvPr id="11" name="Picture 2" descr="https://d2jmvrsizmvf4x.cloudfront.net/k0jOWsMDT3S6fSXS7cmk_sciencenotes_1.png">
            <a:extLst>
              <a:ext uri="{FF2B5EF4-FFF2-40B4-BE49-F238E27FC236}">
                <a16:creationId xmlns:a16="http://schemas.microsoft.com/office/drawing/2014/main" id="{0093BDB7-77FD-4F23-841A-BBF15E5BB3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7"/>
          <a:stretch/>
        </p:blipFill>
        <p:spPr bwMode="auto">
          <a:xfrm>
            <a:off x="138223" y="1916288"/>
            <a:ext cx="6650504" cy="269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6F8E351-3C28-4994-A0DC-79A9DEC18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91" t="12295"/>
          <a:stretch/>
        </p:blipFill>
        <p:spPr bwMode="auto">
          <a:xfrm>
            <a:off x="7097630" y="1914222"/>
            <a:ext cx="3570370" cy="27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58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Molecules, Compounds </a:t>
            </a:r>
            <a:r>
              <a:rPr lang="en-AU"/>
              <a:t>&amp; Mixtures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70892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06638"/>
              </p:ext>
            </p:extLst>
          </p:nvPr>
        </p:nvGraphicFramePr>
        <p:xfrm>
          <a:off x="9485929" y="11352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compare and contrast?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62580" y="819061"/>
            <a:ext cx="9018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molecule and compound</a:t>
            </a:r>
          </a:p>
          <a:p>
            <a:pPr marL="457200" indent="-457200">
              <a:buAutoNum type="arabicPeriod"/>
            </a:pPr>
            <a:r>
              <a:rPr lang="en-AU" sz="2400" dirty="0"/>
              <a:t>Compare and contrast atoms, molecules, elements and compounds</a:t>
            </a:r>
          </a:p>
          <a:p>
            <a:pPr marL="457200" indent="-457200">
              <a:buAutoNum type="arabicPeriod"/>
            </a:pPr>
            <a:r>
              <a:rPr lang="en-AU" sz="2400" dirty="0"/>
              <a:t>Identify the types and number of atoms in a compound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580" y="3220389"/>
            <a:ext cx="78063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When using diagrams to show different substances, scientists may use different colours to represent different elements.</a:t>
            </a:r>
          </a:p>
          <a:p>
            <a:endParaRPr lang="en-AU" sz="1600" dirty="0"/>
          </a:p>
          <a:p>
            <a:r>
              <a:rPr lang="en-AU" sz="2400" dirty="0"/>
              <a:t>In this mixture, how many different elements can you identify?</a:t>
            </a:r>
          </a:p>
        </p:txBody>
      </p:sp>
      <p:pic>
        <p:nvPicPr>
          <p:cNvPr id="3074" name="Picture 2" descr="Image result for diagram mix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944" y="2955667"/>
            <a:ext cx="4022949" cy="366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755D3C-7FE3-4408-9C77-BC2374EBF6EC}"/>
              </a:ext>
            </a:extLst>
          </p:cNvPr>
          <p:cNvSpPr/>
          <p:nvPr/>
        </p:nvSpPr>
        <p:spPr>
          <a:xfrm>
            <a:off x="6591300" y="2959100"/>
            <a:ext cx="5537200" cy="36639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3600" b="1" dirty="0"/>
              <a:t>Molecules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79865"/>
              </p:ext>
            </p:extLst>
          </p:nvPr>
        </p:nvGraphicFramePr>
        <p:xfrm>
          <a:off x="9475328" y="1964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is a compound different to a molecule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4734" y="778034"/>
            <a:ext cx="7973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Atoms bond together to make molecules and compounds.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34" y="1592015"/>
            <a:ext cx="581126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Molecules</a:t>
            </a:r>
            <a:r>
              <a:rPr lang="en-AU" sz="2800" dirty="0"/>
              <a:t>: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Groups of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two or more atoms</a:t>
            </a:r>
            <a:r>
              <a:rPr lang="en-AU" sz="2800" b="1" dirty="0">
                <a:solidFill>
                  <a:schemeClr val="accent6"/>
                </a:solidFill>
              </a:rPr>
              <a:t> that are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bonded</a:t>
            </a:r>
            <a:r>
              <a:rPr lang="en-AU" sz="2800" b="1" dirty="0">
                <a:solidFill>
                  <a:schemeClr val="accent6"/>
                </a:solidFill>
              </a:rPr>
              <a:t> together.</a:t>
            </a:r>
            <a:r>
              <a:rPr lang="en-AU" sz="2800" b="1" dirty="0"/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The atoms can be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the same element</a:t>
            </a:r>
            <a:r>
              <a:rPr lang="en-AU" sz="2800" b="1" dirty="0">
                <a:solidFill>
                  <a:schemeClr val="accent6"/>
                </a:solidFill>
              </a:rPr>
              <a:t> (</a:t>
            </a:r>
            <a:r>
              <a:rPr lang="en-AU" sz="2800" b="1" u="sng" dirty="0">
                <a:solidFill>
                  <a:schemeClr val="accent6"/>
                </a:solidFill>
              </a:rPr>
              <a:t>molecular element</a:t>
            </a:r>
            <a:r>
              <a:rPr lang="en-AU" sz="2800" b="1" dirty="0">
                <a:solidFill>
                  <a:schemeClr val="accent6"/>
                </a:solidFill>
              </a:rPr>
              <a:t>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or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different elements </a:t>
            </a:r>
            <a:r>
              <a:rPr lang="en-AU" sz="2800" b="1" dirty="0">
                <a:solidFill>
                  <a:schemeClr val="accent6"/>
                </a:solidFill>
              </a:rPr>
              <a:t>(</a:t>
            </a:r>
            <a:r>
              <a:rPr lang="en-AU" sz="2800" b="1" u="sng" dirty="0">
                <a:solidFill>
                  <a:schemeClr val="accent6"/>
                </a:solidFill>
              </a:rPr>
              <a:t>molecular compound</a:t>
            </a:r>
            <a:r>
              <a:rPr lang="en-AU" sz="2800" b="1" dirty="0">
                <a:solidFill>
                  <a:schemeClr val="accent6"/>
                </a:solidFill>
              </a:rPr>
              <a:t>).</a:t>
            </a:r>
          </a:p>
          <a:p>
            <a:endParaRPr lang="en-AU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453011"/>
            <a:ext cx="8080491" cy="55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D0F63FC-3C43-45D1-A244-3189D9E77F49}"/>
              </a:ext>
            </a:extLst>
          </p:cNvPr>
          <p:cNvSpPr/>
          <p:nvPr/>
        </p:nvSpPr>
        <p:spPr>
          <a:xfrm>
            <a:off x="6591300" y="3749280"/>
            <a:ext cx="2574990" cy="2736104"/>
          </a:xfrm>
          <a:prstGeom prst="ellipse">
            <a:avLst/>
          </a:prstGeom>
          <a:solidFill>
            <a:srgbClr val="C39B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Compounds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049BE9-0B5B-48FB-A3CA-BAF68C77A604}"/>
              </a:ext>
            </a:extLst>
          </p:cNvPr>
          <p:cNvSpPr/>
          <p:nvPr/>
        </p:nvSpPr>
        <p:spPr>
          <a:xfrm>
            <a:off x="9402842" y="3749280"/>
            <a:ext cx="2574990" cy="2736104"/>
          </a:xfrm>
          <a:prstGeom prst="ellipse">
            <a:avLst/>
          </a:prstGeom>
          <a:solidFill>
            <a:srgbClr val="C39BE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Elements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82860CD-23E1-4248-AA7E-7D886C005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3" t="54575" r="78403" b="21507"/>
          <a:stretch/>
        </p:blipFill>
        <p:spPr bwMode="auto">
          <a:xfrm>
            <a:off x="7437318" y="3855145"/>
            <a:ext cx="781396" cy="7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D9CE65E1-8543-460B-BF13-8B9EF78C1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30" t="59007" r="31283" b="21792"/>
          <a:stretch/>
        </p:blipFill>
        <p:spPr bwMode="auto">
          <a:xfrm>
            <a:off x="7145153" y="5629470"/>
            <a:ext cx="1556063" cy="61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47AC46D3-43CF-4D04-A9B1-9A98AED5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63" r="71203" b="-1"/>
          <a:stretch/>
        </p:blipFill>
        <p:spPr bwMode="auto">
          <a:xfrm>
            <a:off x="10271262" y="4079647"/>
            <a:ext cx="1014095" cy="6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6CB32585-FB96-4204-A505-FCE56EA2C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35" t="78363" r="10878" b="3805"/>
          <a:stretch/>
        </p:blipFill>
        <p:spPr bwMode="auto">
          <a:xfrm>
            <a:off x="10271262" y="5434521"/>
            <a:ext cx="1080655" cy="57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6008882-BD59-46C7-884E-63BD76FCA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23285"/>
              </p:ext>
            </p:extLst>
          </p:nvPr>
        </p:nvGraphicFramePr>
        <p:xfrm>
          <a:off x="9475328" y="129313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is a compound different to an element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5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867941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What is a pure substance</a:t>
                      </a:r>
                      <a:r>
                        <a:rPr lang="en-AU" sz="1800" baseline="0" dirty="0"/>
                        <a:t>?</a:t>
                      </a:r>
                      <a:endParaRPr lang="en-A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9904"/>
              </p:ext>
            </p:extLst>
          </p:nvPr>
        </p:nvGraphicFramePr>
        <p:xfrm>
          <a:off x="9475328" y="135578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is a compound different to a mixture</a:t>
                      </a:r>
                      <a:r>
                        <a:rPr lang="en-AU" sz="1800" dirty="0"/>
                        <a:t>?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4734" y="627124"/>
            <a:ext cx="7973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Atoms bond together to make molecules and compounds.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34" y="1194732"/>
            <a:ext cx="791097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6"/>
                </a:solidFill>
              </a:rPr>
              <a:t>Elements and compounds are pure substances.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The </a:t>
            </a:r>
            <a:r>
              <a:rPr lang="en-AU" sz="2400" dirty="0">
                <a:highlight>
                  <a:srgbClr val="FFFF00"/>
                </a:highlight>
              </a:rPr>
              <a:t>particles within a </a:t>
            </a:r>
            <a:r>
              <a:rPr lang="en-AU" sz="2400" b="1" dirty="0">
                <a:highlight>
                  <a:srgbClr val="FFFF00"/>
                </a:highlight>
              </a:rPr>
              <a:t>pure substance </a:t>
            </a:r>
            <a:r>
              <a:rPr lang="en-AU" sz="2400" dirty="0"/>
              <a:t>(whether they are atoms or molecules) </a:t>
            </a:r>
            <a:r>
              <a:rPr lang="en-AU" sz="2400" dirty="0">
                <a:highlight>
                  <a:srgbClr val="FFFF00"/>
                </a:highlight>
              </a:rPr>
              <a:t>are all the same</a:t>
            </a:r>
            <a:r>
              <a:rPr lang="en-AU" sz="2400" dirty="0"/>
              <a:t>.</a:t>
            </a:r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Compounds are different to </a:t>
            </a:r>
            <a:r>
              <a:rPr lang="en-AU" sz="2400" b="1" dirty="0">
                <a:highlight>
                  <a:srgbClr val="FFFF00"/>
                </a:highlight>
              </a:rPr>
              <a:t>mixtures</a:t>
            </a:r>
            <a:r>
              <a:rPr lang="en-AU" sz="2400" dirty="0"/>
              <a:t>, </a:t>
            </a:r>
            <a:br>
              <a:rPr lang="en-AU" sz="2400" dirty="0"/>
            </a:br>
            <a:r>
              <a:rPr lang="en-AU" sz="2400" dirty="0"/>
              <a:t>in which different atoms / molecules are </a:t>
            </a:r>
            <a:br>
              <a:rPr lang="en-AU" sz="2400" dirty="0"/>
            </a:br>
            <a:r>
              <a:rPr lang="en-AU" sz="2400" dirty="0">
                <a:highlight>
                  <a:srgbClr val="FFFF00"/>
                </a:highlight>
              </a:rPr>
              <a:t>combined but are not bonded </a:t>
            </a:r>
            <a:r>
              <a:rPr lang="en-AU" sz="2400" dirty="0"/>
              <a:t>together.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151190"/>
            <a:ext cx="8080491" cy="55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780956"/>
              </p:ext>
            </p:extLst>
          </p:nvPr>
        </p:nvGraphicFramePr>
        <p:xfrm>
          <a:off x="9475328" y="256336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800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True or False: mixtures can be pure</a:t>
                      </a:r>
                      <a:r>
                        <a:rPr lang="en-AU" sz="1800" baseline="0" dirty="0"/>
                        <a:t> substances</a:t>
                      </a:r>
                      <a:r>
                        <a:rPr lang="en-AU" sz="1800" dirty="0"/>
                        <a:t>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2" descr="Image result for element particle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49767" r="-188" b="522"/>
          <a:stretch/>
        </p:blipFill>
        <p:spPr bwMode="auto">
          <a:xfrm>
            <a:off x="6022526" y="4628285"/>
            <a:ext cx="1886669" cy="20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element particle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091"/>
          <a:stretch/>
        </p:blipFill>
        <p:spPr bwMode="auto">
          <a:xfrm>
            <a:off x="1152287" y="2432184"/>
            <a:ext cx="4113782" cy="177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element particles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49767" r="51458" b="522"/>
          <a:stretch/>
        </p:blipFill>
        <p:spPr bwMode="auto">
          <a:xfrm>
            <a:off x="5882353" y="2432184"/>
            <a:ext cx="1989172" cy="192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5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29328"/>
              </p:ext>
            </p:extLst>
          </p:nvPr>
        </p:nvGraphicFramePr>
        <p:xfrm>
          <a:off x="6365169" y="5604295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How</a:t>
                      </a:r>
                      <a:r>
                        <a:rPr lang="en-AU" sz="1800" baseline="0" dirty="0"/>
                        <a:t> is a mixture different to a molecule?</a:t>
                      </a:r>
                      <a:endParaRPr lang="en-AU" sz="18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84734" y="778034"/>
            <a:ext cx="7973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Atoms bond together to make molecules and compounds.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84734" y="1592015"/>
            <a:ext cx="581126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chemeClr val="accent5"/>
                </a:solidFill>
              </a:rPr>
              <a:t>Mixtures</a:t>
            </a:r>
            <a:r>
              <a:rPr lang="en-AU" sz="2800" dirty="0"/>
              <a:t>: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Groups of two or more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elements</a:t>
            </a:r>
            <a:r>
              <a:rPr lang="en-AU" sz="2800" b="1" dirty="0">
                <a:solidFill>
                  <a:schemeClr val="accent6"/>
                </a:solidFill>
              </a:rPr>
              <a:t> or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compounds</a:t>
            </a:r>
            <a:r>
              <a:rPr lang="en-AU" sz="2800" b="1" dirty="0">
                <a:solidFill>
                  <a:schemeClr val="accent6"/>
                </a:solidFill>
              </a:rPr>
              <a:t> that are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NOT chemically bonded together</a:t>
            </a:r>
            <a:r>
              <a:rPr lang="en-AU" sz="2800" b="1" dirty="0">
                <a:solidFill>
                  <a:schemeClr val="accent6"/>
                </a:solidFill>
              </a:rPr>
              <a:t>.</a:t>
            </a:r>
            <a:r>
              <a:rPr lang="en-AU" sz="2800" b="1" dirty="0"/>
              <a:t>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No reaction </a:t>
            </a:r>
            <a:r>
              <a:rPr lang="en-AU" sz="2800" b="1" dirty="0">
                <a:solidFill>
                  <a:schemeClr val="accent6"/>
                </a:solidFill>
              </a:rPr>
              <a:t>between substances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b="1" dirty="0">
                <a:solidFill>
                  <a:schemeClr val="accent6"/>
                </a:solidFill>
              </a:rPr>
              <a:t>Can be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separated</a:t>
            </a:r>
            <a:r>
              <a:rPr lang="en-AU" sz="2800" b="1" dirty="0">
                <a:solidFill>
                  <a:schemeClr val="accent6"/>
                </a:solidFill>
              </a:rPr>
              <a:t> into their components by </a:t>
            </a:r>
            <a:r>
              <a:rPr lang="en-AU" sz="2800" b="1" dirty="0">
                <a:solidFill>
                  <a:schemeClr val="accent6"/>
                </a:solidFill>
                <a:highlight>
                  <a:srgbClr val="FFFF00"/>
                </a:highlight>
              </a:rPr>
              <a:t>chemical or physical means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b="1" dirty="0">
              <a:solidFill>
                <a:schemeClr val="accent6"/>
              </a:solidFill>
              <a:highlight>
                <a:srgbClr val="FFFF00"/>
              </a:highlight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38223" y="1453011"/>
            <a:ext cx="8080491" cy="5578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587D7A5B-3C87-F044-B9B2-B0DF030E3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3" t="20229" r="75329" b="9457"/>
          <a:stretch/>
        </p:blipFill>
        <p:spPr bwMode="auto">
          <a:xfrm>
            <a:off x="9447814" y="88490"/>
            <a:ext cx="2605963" cy="668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Elements, compounds and mixtures - BBC Bitesize">
            <a:extLst>
              <a:ext uri="{FF2B5EF4-FFF2-40B4-BE49-F238E27FC236}">
                <a16:creationId xmlns:a16="http://schemas.microsoft.com/office/drawing/2014/main" id="{F1EB94E3-944D-034C-91EF-6C51466DD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682" y="2535963"/>
            <a:ext cx="2493027" cy="204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14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1E159F-5A37-434C-9B27-30D0BCB2E617}">
  <ds:schemaRefs>
    <ds:schemaRef ds:uri="http://schemas.microsoft.com/office/2006/metadata/properties"/>
    <ds:schemaRef ds:uri="http://schemas.microsoft.com/office/infopath/2007/PartnerControls"/>
    <ds:schemaRef ds:uri="d93c240e-8490-4590-ad1d-efed97bd86d4"/>
    <ds:schemaRef ds:uri="953b2caf-e41e-40be-a35a-9f16cb124cda"/>
  </ds:schemaRefs>
</ds:datastoreItem>
</file>

<file path=customXml/itemProps2.xml><?xml version="1.0" encoding="utf-8"?>
<ds:datastoreItem xmlns:ds="http://schemas.openxmlformats.org/officeDocument/2006/customXml" ds:itemID="{3EF5252B-E05B-4892-8E3C-631318462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b2caf-e41e-40be-a35a-9f16cb124cda"/>
    <ds:schemaRef ds:uri="d93c240e-8490-4590-ad1d-efed97bd8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B46018-EFB3-42AC-AF21-FC6DC305122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1333</Words>
  <Application>Microsoft Office PowerPoint</Application>
  <PresentationFormat>Widescreen</PresentationFormat>
  <Paragraphs>217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Molecules, Compounds &amp; Mixtures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Jijy D'cruz</dc:creator>
  <cp:lastModifiedBy>D'CRUZ Jijy [Cecil Andrews College]</cp:lastModifiedBy>
  <cp:revision>329</cp:revision>
  <cp:lastPrinted>2017-04-18T22:41:05Z</cp:lastPrinted>
  <dcterms:created xsi:type="dcterms:W3CDTF">2017-01-28T08:32:28Z</dcterms:created>
  <dcterms:modified xsi:type="dcterms:W3CDTF">2024-05-19T07:09:20Z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