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52" r:id="rId5"/>
    <p:sldId id="349" r:id="rId6"/>
    <p:sldId id="325" r:id="rId7"/>
    <p:sldId id="350" r:id="rId8"/>
    <p:sldId id="270" r:id="rId9"/>
    <p:sldId id="263" r:id="rId10"/>
    <p:sldId id="289" r:id="rId11"/>
    <p:sldId id="291" r:id="rId12"/>
    <p:sldId id="337" r:id="rId13"/>
    <p:sldId id="340" r:id="rId14"/>
    <p:sldId id="341" r:id="rId15"/>
    <p:sldId id="343" r:id="rId16"/>
    <p:sldId id="342" r:id="rId17"/>
    <p:sldId id="344" r:id="rId18"/>
    <p:sldId id="345" r:id="rId19"/>
    <p:sldId id="346" r:id="rId20"/>
    <p:sldId id="351" r:id="rId21"/>
    <p:sldId id="261" r:id="rId22"/>
    <p:sldId id="320" r:id="rId23"/>
    <p:sldId id="262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7A9"/>
    <a:srgbClr val="478FC9"/>
    <a:srgbClr val="ECB71C"/>
    <a:srgbClr val="A1A4A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94676"/>
  </p:normalViewPr>
  <p:slideViewPr>
    <p:cSldViewPr snapToGrid="0">
      <p:cViewPr varScale="1">
        <p:scale>
          <a:sx n="81" d="100"/>
          <a:sy n="81" d="100"/>
        </p:scale>
        <p:origin x="100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686A-85D1-4DE5-97D4-528AE74B99F8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1BBB-FDE6-4B00-B24E-188A8B354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3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62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62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94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Have students complete first table on worksheet, provide answers to ensure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63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2513-B93C-FE44-9A6D-93087560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873125"/>
            <a:ext cx="4135783" cy="400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the pictures using these names: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compound, </a:t>
            </a:r>
          </a:p>
          <a:p>
            <a:pPr marL="0" indent="0">
              <a:buNone/>
            </a:pPr>
            <a:r>
              <a:rPr lang="en-US" b="1" dirty="0"/>
              <a:t>element, </a:t>
            </a:r>
          </a:p>
          <a:p>
            <a:pPr marL="0" indent="0">
              <a:buNone/>
            </a:pPr>
            <a:r>
              <a:rPr lang="en-US" b="1" dirty="0"/>
              <a:t>molecular element,</a:t>
            </a:r>
          </a:p>
          <a:p>
            <a:pPr marL="0" indent="0">
              <a:buNone/>
            </a:pPr>
            <a:r>
              <a:rPr lang="en-US" b="1" dirty="0"/>
              <a:t>mixture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FED2C-1422-2B41-9033-1167706DA875}"/>
              </a:ext>
            </a:extLst>
          </p:cNvPr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pic>
        <p:nvPicPr>
          <p:cNvPr id="1026" name="Picture 2" descr="The Periodic Table | Compounds | Siyavula">
            <a:extLst>
              <a:ext uri="{FF2B5EF4-FFF2-40B4-BE49-F238E27FC236}">
                <a16:creationId xmlns:a16="http://schemas.microsoft.com/office/drawing/2014/main" id="{B8937982-1D4E-9443-9A70-9E04C8D0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39" y="361950"/>
            <a:ext cx="63500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9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5632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part of the compound</a:t>
                      </a:r>
                      <a:r>
                        <a:rPr lang="en-AU" baseline="0" dirty="0"/>
                        <a:t> is written first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4048"/>
              </p:ext>
            </p:extLst>
          </p:nvPr>
        </p:nvGraphicFramePr>
        <p:xfrm>
          <a:off x="9387041" y="180826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metal in the chemical formula?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0142"/>
              </p:ext>
            </p:extLst>
          </p:nvPr>
        </p:nvGraphicFramePr>
        <p:xfrm>
          <a:off x="9387041" y="42698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the name of the non-metal</a:t>
                      </a:r>
                      <a:r>
                        <a:rPr lang="en-AU" baseline="0" dirty="0"/>
                        <a:t> changed?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762421"/>
            <a:ext cx="7002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600" dirty="0"/>
              <a:t>Chemical formula: Aℓ</a:t>
            </a:r>
            <a:r>
              <a:rPr lang="en-AU" sz="2600" baseline="-25000" dirty="0"/>
              <a:t>2</a:t>
            </a:r>
            <a:r>
              <a:rPr lang="en-AU" sz="2600" dirty="0"/>
              <a:t>S</a:t>
            </a:r>
            <a:r>
              <a:rPr lang="en-AU" sz="2600" baseline="-25000" dirty="0"/>
              <a:t>3</a:t>
            </a:r>
            <a:endParaRPr lang="en-AU" sz="2600" dirty="0"/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metal first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Aluminium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non-metal second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Aluminium </a:t>
            </a:r>
            <a:r>
              <a:rPr lang="en-AU" sz="2600" dirty="0" err="1">
                <a:solidFill>
                  <a:srgbClr val="7030A0"/>
                </a:solidFill>
              </a:rPr>
              <a:t>sulfur</a:t>
            </a:r>
            <a:endParaRPr lang="en-AU" sz="2600" dirty="0">
              <a:solidFill>
                <a:srgbClr val="7030A0"/>
              </a:solidFill>
            </a:endParaRP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Change the ending of the non-metal to -ide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062" y="1447783"/>
            <a:ext cx="587378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name of the metal </a:t>
            </a:r>
            <a:r>
              <a:rPr lang="en-AU" b="1" dirty="0"/>
              <a:t>first</a:t>
            </a:r>
            <a:endParaRPr lang="en-AU" dirty="0"/>
          </a:p>
          <a:p>
            <a:pPr lvl="1" indent="-457200">
              <a:buAutoNum type="arabicPeriod"/>
            </a:pPr>
            <a:r>
              <a:rPr lang="en-AU" dirty="0"/>
              <a:t>Write the name of the non-metal </a:t>
            </a:r>
            <a:r>
              <a:rPr lang="en-AU" b="1" dirty="0"/>
              <a:t>second</a:t>
            </a:r>
            <a:r>
              <a:rPr lang="en-AU" dirty="0"/>
              <a:t> and change the ending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84695"/>
              </p:ext>
            </p:extLst>
          </p:nvPr>
        </p:nvGraphicFramePr>
        <p:xfrm>
          <a:off x="9387041" y="303906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is the non-metal in the chemical formula?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9D92CA-B967-4D82-92DC-006FC68D688F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59F2D7-F1B2-4257-8CAD-BAB78A268BEC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6F4E00-F014-60F3-5557-D1C989151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5283"/>
              </p:ext>
            </p:extLst>
          </p:nvPr>
        </p:nvGraphicFramePr>
        <p:xfrm>
          <a:off x="7824247" y="5362764"/>
          <a:ext cx="4168758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263">
                <a:tc>
                  <a:txBody>
                    <a:bodyPr/>
                    <a:lstStyle/>
                    <a:p>
                      <a:r>
                        <a:rPr lang="en-AU" sz="2000" dirty="0"/>
                        <a:t>Hint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The numbers are not involved when a metal and a non-metal is involved while writing compound formula.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5632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part of the compound</a:t>
                      </a:r>
                      <a:r>
                        <a:rPr lang="en-AU" baseline="0" dirty="0"/>
                        <a:t> is written first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4048"/>
              </p:ext>
            </p:extLst>
          </p:nvPr>
        </p:nvGraphicFramePr>
        <p:xfrm>
          <a:off x="9387041" y="180826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metal in the chemical formula?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0142"/>
              </p:ext>
            </p:extLst>
          </p:nvPr>
        </p:nvGraphicFramePr>
        <p:xfrm>
          <a:off x="9387041" y="42698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the name of the non-metal</a:t>
                      </a:r>
                      <a:r>
                        <a:rPr lang="en-AU" baseline="0" dirty="0"/>
                        <a:t> changed?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756819"/>
            <a:ext cx="70029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600" dirty="0"/>
              <a:t>Chemical formula: </a:t>
            </a:r>
            <a:r>
              <a:rPr lang="en-AU" sz="2600" dirty="0" err="1"/>
              <a:t>CaC</a:t>
            </a:r>
            <a:r>
              <a:rPr lang="en-AU" sz="2600" dirty="0"/>
              <a:t>ℓ</a:t>
            </a:r>
            <a:r>
              <a:rPr lang="en-AU" sz="2600" baseline="-25000" dirty="0"/>
              <a:t>2</a:t>
            </a:r>
            <a:endParaRPr lang="en-AU" sz="2600" dirty="0"/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metal first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non-metal second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Change the ending of the non-metal to -ide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51096"/>
              </p:ext>
            </p:extLst>
          </p:nvPr>
        </p:nvGraphicFramePr>
        <p:xfrm>
          <a:off x="7395815" y="5503700"/>
          <a:ext cx="4597190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Hint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The numbers are not involved when a metal and a non-metal is involved while writing compound formula.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7062" y="1447783"/>
            <a:ext cx="587378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name of the metal </a:t>
            </a:r>
            <a:r>
              <a:rPr lang="en-AU" b="1" dirty="0"/>
              <a:t>first</a:t>
            </a:r>
            <a:endParaRPr lang="en-AU" dirty="0"/>
          </a:p>
          <a:p>
            <a:pPr lvl="1" indent="-457200">
              <a:buAutoNum type="arabicPeriod"/>
            </a:pPr>
            <a:r>
              <a:rPr lang="en-AU" dirty="0"/>
              <a:t>Write the name of the non-metal </a:t>
            </a:r>
            <a:r>
              <a:rPr lang="en-AU" b="1" dirty="0"/>
              <a:t>second</a:t>
            </a:r>
            <a:r>
              <a:rPr lang="en-AU" dirty="0"/>
              <a:t> and change the ending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84695"/>
              </p:ext>
            </p:extLst>
          </p:nvPr>
        </p:nvGraphicFramePr>
        <p:xfrm>
          <a:off x="9387041" y="303906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is the non-metal in the chemical formula?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F5CDD7-5FCB-4FEB-96FD-D7204438C807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28E16A-2E44-4E72-967E-1D4D6FF47F98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3117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84327"/>
              </p:ext>
            </p:extLst>
          </p:nvPr>
        </p:nvGraphicFramePr>
        <p:xfrm>
          <a:off x="9387041" y="15505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02204"/>
              </p:ext>
            </p:extLst>
          </p:nvPr>
        </p:nvGraphicFramePr>
        <p:xfrm>
          <a:off x="9387041" y="279798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1" y="1497395"/>
            <a:ext cx="917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b="1" dirty="0">
                <a:solidFill>
                  <a:schemeClr val="accent5"/>
                </a:solidFill>
              </a:rPr>
              <a:t>Naming Compounds </a:t>
            </a:r>
            <a:r>
              <a:rPr lang="en-AU" sz="2400" b="1" i="1" dirty="0"/>
              <a:t>[non-metal – non-metal]</a:t>
            </a:r>
          </a:p>
          <a:p>
            <a:pPr marL="0" lvl="1"/>
            <a:endParaRPr lang="en-AU" sz="2400" b="1" i="1" dirty="0"/>
          </a:p>
          <a:p>
            <a:pPr lvl="1" indent="-457200">
              <a:buAutoNum type="arabicPeriod"/>
            </a:pPr>
            <a:r>
              <a:rPr lang="en-AU" sz="2400" b="1" dirty="0">
                <a:solidFill>
                  <a:schemeClr val="accent6"/>
                </a:solidFill>
              </a:rPr>
              <a:t>Write the elements in the order they appear in the formula</a:t>
            </a:r>
          </a:p>
          <a:p>
            <a:pPr lvl="1" indent="-457200">
              <a:buAutoNum type="arabicPeriod"/>
            </a:pPr>
            <a:r>
              <a:rPr lang="en-AU" sz="2400" b="1" dirty="0">
                <a:solidFill>
                  <a:schemeClr val="accent6"/>
                </a:solidFill>
              </a:rPr>
              <a:t>Use a prefix to show how many atoms there are</a:t>
            </a:r>
            <a:br>
              <a:rPr lang="en-AU" sz="2400" dirty="0"/>
            </a:br>
            <a:r>
              <a:rPr lang="en-AU" sz="2400" b="1" dirty="0">
                <a:solidFill>
                  <a:schemeClr val="accent6"/>
                </a:solidFill>
              </a:rPr>
              <a:t>* If there is only one atom of the first element, no prefix is needed</a:t>
            </a:r>
          </a:p>
          <a:p>
            <a:pPr lvl="1" indent="-457200">
              <a:buAutoNum type="arabicPeriod"/>
            </a:pPr>
            <a:r>
              <a:rPr lang="en-AU" sz="2400" b="1" dirty="0">
                <a:solidFill>
                  <a:schemeClr val="accent6"/>
                </a:solidFill>
              </a:rPr>
              <a:t>The ending of the last element is changed to –ide</a:t>
            </a:r>
          </a:p>
          <a:p>
            <a:pPr marL="0" lvl="1"/>
            <a:endParaRPr lang="en-AU" sz="2800" b="1" dirty="0">
              <a:solidFill>
                <a:schemeClr val="accent6"/>
              </a:solidFill>
            </a:endParaRPr>
          </a:p>
          <a:p>
            <a:pPr marL="0" lvl="1"/>
            <a:r>
              <a:rPr lang="en-AU" sz="2800" b="1" dirty="0">
                <a:solidFill>
                  <a:schemeClr val="accent6"/>
                </a:solidFill>
              </a:rPr>
              <a:t>i.e. 	one	=	mono</a:t>
            </a:r>
            <a:endParaRPr lang="en-AU" sz="2800" b="1" u="sng" dirty="0">
              <a:solidFill>
                <a:schemeClr val="accent6"/>
              </a:solidFill>
            </a:endParaRPr>
          </a:p>
          <a:p>
            <a:pPr marL="0" lvl="1"/>
            <a:r>
              <a:rPr lang="en-AU" sz="2800" b="1" dirty="0">
                <a:solidFill>
                  <a:schemeClr val="accent6"/>
                </a:solidFill>
              </a:rPr>
              <a:t> 	two	=	di</a:t>
            </a:r>
            <a:endParaRPr lang="en-AU" sz="2800" b="1" i="1" u="sng" dirty="0">
              <a:solidFill>
                <a:schemeClr val="accent6"/>
              </a:solidFill>
            </a:endParaRPr>
          </a:p>
          <a:p>
            <a:pPr marL="0" lvl="1"/>
            <a:r>
              <a:rPr lang="en-AU" sz="2800" b="1" i="1" dirty="0">
                <a:solidFill>
                  <a:schemeClr val="accent6"/>
                </a:solidFill>
              </a:rPr>
              <a:t> 	</a:t>
            </a:r>
            <a:r>
              <a:rPr lang="en-AU" sz="2800" b="1" dirty="0">
                <a:solidFill>
                  <a:schemeClr val="accent6"/>
                </a:solidFill>
              </a:rPr>
              <a:t>three	=	tri</a:t>
            </a:r>
          </a:p>
          <a:p>
            <a:pPr marL="0" lvl="1"/>
            <a:r>
              <a:rPr lang="en-AU" sz="2800" b="1" dirty="0">
                <a:solidFill>
                  <a:schemeClr val="accent6"/>
                </a:solidFill>
              </a:rPr>
              <a:t> 	four	=	tetra</a:t>
            </a:r>
          </a:p>
          <a:p>
            <a:pPr marL="0" lvl="1"/>
            <a:r>
              <a:rPr lang="en-AU" sz="2400" b="1" dirty="0"/>
              <a:t> </a:t>
            </a:r>
            <a:endParaRPr lang="en-AU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80972"/>
              </p:ext>
            </p:extLst>
          </p:nvPr>
        </p:nvGraphicFramePr>
        <p:xfrm>
          <a:off x="7395815" y="5528490"/>
          <a:ext cx="45971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Each new atom begins with a CAPITAL</a:t>
                      </a:r>
                      <a:r>
                        <a:rPr lang="en-AU" sz="2000" b="0" baseline="0" dirty="0"/>
                        <a:t> letter.</a:t>
                      </a:r>
                      <a:endParaRPr lang="en-A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20407"/>
              </p:ext>
            </p:extLst>
          </p:nvPr>
        </p:nvGraphicFramePr>
        <p:xfrm>
          <a:off x="9387041" y="430039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  <a:r>
                        <a:rPr lang="en-AU" baseline="0" dirty="0"/>
                        <a:t> have you seen one of these prefixes before?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F01BE4-A22F-4A8F-9851-84E884BA6625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5D6A1-7127-4563-9790-7E3F6248B572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6058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0388"/>
              </p:ext>
            </p:extLst>
          </p:nvPr>
        </p:nvGraphicFramePr>
        <p:xfrm>
          <a:off x="9387041" y="15339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925111"/>
            <a:ext cx="7514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formula: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Write the elements in order 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Hydrogen oxygen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Add prefixes to show how many atoms of each there are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  <a:r>
              <a:rPr lang="en-AU" sz="2400" b="1" dirty="0">
                <a:solidFill>
                  <a:srgbClr val="7030A0"/>
                </a:solidFill>
              </a:rPr>
              <a:t>Di</a:t>
            </a:r>
            <a:r>
              <a:rPr lang="en-AU" sz="2400" dirty="0">
                <a:solidFill>
                  <a:srgbClr val="7030A0"/>
                </a:solidFill>
              </a:rPr>
              <a:t>hydrogen </a:t>
            </a:r>
            <a:r>
              <a:rPr lang="en-AU" sz="2400" b="1" dirty="0" err="1">
                <a:solidFill>
                  <a:srgbClr val="7030A0"/>
                </a:solidFill>
              </a:rPr>
              <a:t>mono</a:t>
            </a:r>
            <a:r>
              <a:rPr lang="en-AU" sz="2400" dirty="0" err="1">
                <a:solidFill>
                  <a:srgbClr val="7030A0"/>
                </a:solidFill>
              </a:rPr>
              <a:t>xygen</a:t>
            </a:r>
            <a:endParaRPr lang="en-AU" sz="2400" dirty="0">
              <a:solidFill>
                <a:srgbClr val="7030A0"/>
              </a:solidFill>
            </a:endParaRP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Change the ending of the last element to -ide</a:t>
            </a:r>
          </a:p>
          <a:p>
            <a:pPr marL="0" lvl="1"/>
            <a:r>
              <a:rPr lang="en-AU" sz="2400" b="1" dirty="0">
                <a:solidFill>
                  <a:srgbClr val="7030A0"/>
                </a:solidFill>
              </a:rPr>
              <a:t>	</a:t>
            </a:r>
            <a:r>
              <a:rPr lang="en-AU" sz="2400" dirty="0">
                <a:solidFill>
                  <a:srgbClr val="7030A0"/>
                </a:solidFill>
              </a:rPr>
              <a:t>Dihydrogen monoxide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85094"/>
              </p:ext>
            </p:extLst>
          </p:nvPr>
        </p:nvGraphicFramePr>
        <p:xfrm>
          <a:off x="9681555" y="5003883"/>
          <a:ext cx="23114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b="1" dirty="0"/>
                        <a:t>Hint: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AU" sz="2000" b="0" dirty="0"/>
                        <a:t>One: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mono</a:t>
                      </a:r>
                      <a:endParaRPr lang="en-AU" sz="2000" b="1" u="sng" dirty="0"/>
                    </a:p>
                    <a:p>
                      <a:pPr marL="0" lvl="1"/>
                      <a:r>
                        <a:rPr lang="en-AU" sz="2000" b="0" dirty="0"/>
                        <a:t>Two: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di</a:t>
                      </a:r>
                      <a:endParaRPr lang="en-AU" sz="2000" b="1" i="1" u="sng" dirty="0"/>
                    </a:p>
                    <a:p>
                      <a:pPr marL="0" lvl="1"/>
                      <a:r>
                        <a:rPr lang="en-AU" sz="2000" b="0" dirty="0"/>
                        <a:t>Three: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tri</a:t>
                      </a:r>
                    </a:p>
                    <a:p>
                      <a:pPr marL="0" lvl="1"/>
                      <a:r>
                        <a:rPr lang="en-AU" sz="2000" b="0" dirty="0"/>
                        <a:t>Four: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7062" y="1447783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37306"/>
              </p:ext>
            </p:extLst>
          </p:nvPr>
        </p:nvGraphicFramePr>
        <p:xfrm>
          <a:off x="9387041" y="27647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8AD89D-8334-45DB-9C63-EBC9C597AEF2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AD6DBB-961F-475C-ABED-DD05CA58E59E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5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6058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0388"/>
              </p:ext>
            </p:extLst>
          </p:nvPr>
        </p:nvGraphicFramePr>
        <p:xfrm>
          <a:off x="9387041" y="15339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925111"/>
            <a:ext cx="7514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formula: SO</a:t>
            </a:r>
            <a:r>
              <a:rPr lang="en-AU" sz="2400" baseline="-25000" dirty="0"/>
              <a:t>2</a:t>
            </a:r>
            <a:endParaRPr lang="en-AU" sz="2400" dirty="0"/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Write the elements in order 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  <a:r>
              <a:rPr lang="en-AU" sz="2400" dirty="0" err="1">
                <a:solidFill>
                  <a:srgbClr val="7030A0"/>
                </a:solidFill>
              </a:rPr>
              <a:t>Sulfur</a:t>
            </a:r>
            <a:r>
              <a:rPr lang="en-AU" sz="2400" dirty="0">
                <a:solidFill>
                  <a:srgbClr val="7030A0"/>
                </a:solidFill>
              </a:rPr>
              <a:t> oxygen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Add prefixes to show how many atoms of each there are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  <a:r>
              <a:rPr lang="en-AU" sz="2400" dirty="0" err="1">
                <a:solidFill>
                  <a:srgbClr val="7030A0"/>
                </a:solidFill>
              </a:rPr>
              <a:t>Sulfur</a:t>
            </a:r>
            <a:r>
              <a:rPr lang="en-AU" sz="2400" dirty="0">
                <a:solidFill>
                  <a:srgbClr val="7030A0"/>
                </a:solidFill>
              </a:rPr>
              <a:t> </a:t>
            </a:r>
            <a:r>
              <a:rPr lang="en-AU" sz="2400" b="1" dirty="0">
                <a:solidFill>
                  <a:srgbClr val="7030A0"/>
                </a:solidFill>
              </a:rPr>
              <a:t>di</a:t>
            </a:r>
            <a:r>
              <a:rPr lang="en-AU" sz="2400" dirty="0">
                <a:solidFill>
                  <a:srgbClr val="7030A0"/>
                </a:solidFill>
              </a:rPr>
              <a:t>oxygen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Change the ending of the last element to -ide</a:t>
            </a:r>
          </a:p>
          <a:p>
            <a:pPr marL="0" lvl="1"/>
            <a:r>
              <a:rPr lang="en-AU" sz="2400" b="1" dirty="0">
                <a:solidFill>
                  <a:srgbClr val="7030A0"/>
                </a:solidFill>
              </a:rPr>
              <a:t>	</a:t>
            </a:r>
            <a:r>
              <a:rPr lang="en-AU" sz="2400" dirty="0" err="1">
                <a:solidFill>
                  <a:srgbClr val="7030A0"/>
                </a:solidFill>
              </a:rPr>
              <a:t>Sulfur</a:t>
            </a:r>
            <a:r>
              <a:rPr lang="en-AU" sz="2400" dirty="0">
                <a:solidFill>
                  <a:srgbClr val="7030A0"/>
                </a:solidFill>
              </a:rPr>
              <a:t> dioxide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062" y="1447783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37306"/>
              </p:ext>
            </p:extLst>
          </p:nvPr>
        </p:nvGraphicFramePr>
        <p:xfrm>
          <a:off x="9387041" y="27647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97E626-D3E3-40DD-85D0-70EFE12F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7605"/>
              </p:ext>
            </p:extLst>
          </p:nvPr>
        </p:nvGraphicFramePr>
        <p:xfrm>
          <a:off x="9681555" y="5003883"/>
          <a:ext cx="23114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b="1" dirty="0"/>
                        <a:t>Hint: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AU" sz="2000" b="0" dirty="0"/>
                        <a:t>One: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mono</a:t>
                      </a:r>
                      <a:endParaRPr lang="en-AU" sz="2000" b="1" u="sng" dirty="0"/>
                    </a:p>
                    <a:p>
                      <a:pPr marL="0" lvl="1"/>
                      <a:r>
                        <a:rPr lang="en-AU" sz="2000" b="0" dirty="0"/>
                        <a:t>Two: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di</a:t>
                      </a:r>
                      <a:endParaRPr lang="en-AU" sz="2000" b="1" i="1" u="sng" dirty="0"/>
                    </a:p>
                    <a:p>
                      <a:pPr marL="0" lvl="1"/>
                      <a:r>
                        <a:rPr lang="en-AU" sz="2000" b="0" dirty="0"/>
                        <a:t>Three: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tri</a:t>
                      </a:r>
                    </a:p>
                    <a:p>
                      <a:pPr marL="0" lvl="1"/>
                      <a:r>
                        <a:rPr lang="en-AU" sz="2000" b="0" dirty="0"/>
                        <a:t>Four: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AE2806-0D27-4F99-8825-8EC9B1B87BAF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45A37B-7D38-41C1-9891-A2A3C4F483C4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6058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0388"/>
              </p:ext>
            </p:extLst>
          </p:nvPr>
        </p:nvGraphicFramePr>
        <p:xfrm>
          <a:off x="9387041" y="15339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925111"/>
            <a:ext cx="7514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formula: NF</a:t>
            </a:r>
            <a:r>
              <a:rPr lang="en-AU" sz="2400" baseline="-25000" dirty="0"/>
              <a:t>3</a:t>
            </a:r>
            <a:endParaRPr lang="en-AU" sz="2400" dirty="0"/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Write the elements in order 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Nitrogen fluorine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Add prefixes to show how many atoms of each there are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Change the ending of the last element to -ide</a:t>
            </a:r>
          </a:p>
          <a:p>
            <a:pPr marL="0" lvl="1"/>
            <a:r>
              <a:rPr lang="en-AU" sz="2400" b="1" dirty="0">
                <a:solidFill>
                  <a:srgbClr val="7030A0"/>
                </a:solidFill>
              </a:rPr>
              <a:t>	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062" y="1447783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37306"/>
              </p:ext>
            </p:extLst>
          </p:nvPr>
        </p:nvGraphicFramePr>
        <p:xfrm>
          <a:off x="9387041" y="27647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652F61-D89A-43CA-B6E8-BF55BFB3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32415"/>
              </p:ext>
            </p:extLst>
          </p:nvPr>
        </p:nvGraphicFramePr>
        <p:xfrm>
          <a:off x="9681555" y="5003883"/>
          <a:ext cx="23114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b="1" dirty="0"/>
                        <a:t>Hint: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AU" sz="2000" b="0" dirty="0"/>
                        <a:t>One: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mono</a:t>
                      </a:r>
                      <a:endParaRPr lang="en-AU" sz="2000" b="1" u="sng" dirty="0"/>
                    </a:p>
                    <a:p>
                      <a:pPr marL="0" lvl="1"/>
                      <a:r>
                        <a:rPr lang="en-AU" sz="2000" b="0" dirty="0"/>
                        <a:t>Two: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di</a:t>
                      </a:r>
                      <a:endParaRPr lang="en-AU" sz="2000" b="1" i="1" u="sng" dirty="0"/>
                    </a:p>
                    <a:p>
                      <a:pPr marL="0" lvl="1"/>
                      <a:r>
                        <a:rPr lang="en-AU" sz="2000" b="0" dirty="0"/>
                        <a:t>Three: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tri</a:t>
                      </a:r>
                    </a:p>
                    <a:p>
                      <a:pPr marL="0" lvl="1"/>
                      <a:r>
                        <a:rPr lang="en-AU" sz="2000" b="0" dirty="0"/>
                        <a:t>Four: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DEBED2-8F89-4545-9643-80A0F15E7CB7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A941E-CFF0-4FEA-AEBC-4563B5F52FE5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6058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0388"/>
              </p:ext>
            </p:extLst>
          </p:nvPr>
        </p:nvGraphicFramePr>
        <p:xfrm>
          <a:off x="9387041" y="15339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925111"/>
            <a:ext cx="7514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formula: N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Write the elements in order 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Add prefixes to show how many atoms of each there are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Change the ending of the last element to -ide</a:t>
            </a:r>
          </a:p>
          <a:p>
            <a:pPr marL="0" lvl="1"/>
            <a:r>
              <a:rPr lang="en-AU" sz="2400" b="1" dirty="0">
                <a:solidFill>
                  <a:srgbClr val="7030A0"/>
                </a:solidFill>
              </a:rPr>
              <a:t>	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062" y="1447783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37306"/>
              </p:ext>
            </p:extLst>
          </p:nvPr>
        </p:nvGraphicFramePr>
        <p:xfrm>
          <a:off x="9387041" y="27647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80ED50-073B-4CF5-84F9-BFEE21120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32415"/>
              </p:ext>
            </p:extLst>
          </p:nvPr>
        </p:nvGraphicFramePr>
        <p:xfrm>
          <a:off x="9681555" y="5003883"/>
          <a:ext cx="23114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b="1" dirty="0"/>
                        <a:t>Hint: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AU" sz="2000" b="0" dirty="0"/>
                        <a:t>One: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mono</a:t>
                      </a:r>
                      <a:endParaRPr lang="en-AU" sz="2000" b="1" u="sng" dirty="0"/>
                    </a:p>
                    <a:p>
                      <a:pPr marL="0" lvl="1"/>
                      <a:r>
                        <a:rPr lang="en-AU" sz="2000" b="0" dirty="0"/>
                        <a:t>Two: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di</a:t>
                      </a:r>
                      <a:endParaRPr lang="en-AU" sz="2000" b="1" i="1" u="sng" dirty="0"/>
                    </a:p>
                    <a:p>
                      <a:pPr marL="0" lvl="1"/>
                      <a:r>
                        <a:rPr lang="en-AU" sz="2000" b="0" dirty="0"/>
                        <a:t>Three: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tri</a:t>
                      </a:r>
                    </a:p>
                    <a:p>
                      <a:pPr marL="0" lvl="1"/>
                      <a:r>
                        <a:rPr lang="en-AU" sz="2000" b="0" dirty="0"/>
                        <a:t>Four: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6DA43C-D798-401B-BE90-4D800468766A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197D03-7A29-4BC4-8CF8-CFAA8F18A09D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what order are the elements written?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387041" y="15339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is the prefix</a:t>
                      </a:r>
                      <a:r>
                        <a:rPr lang="en-AU" baseline="0" dirty="0"/>
                        <a:t> put and what does it show?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925111"/>
            <a:ext cx="7514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formula: CCℓ</a:t>
            </a:r>
            <a:r>
              <a:rPr lang="en-AU" sz="2400" baseline="-25000" dirty="0"/>
              <a:t>4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Write the elements in order 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Add prefixes to show how many atoms of each there are</a:t>
            </a:r>
          </a:p>
          <a:p>
            <a:pPr marL="0" lvl="1"/>
            <a:r>
              <a:rPr lang="en-AU" sz="2400" dirty="0">
                <a:solidFill>
                  <a:srgbClr val="7030A0"/>
                </a:solidFill>
              </a:rPr>
              <a:t>	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Change the ending of the last element to -ide</a:t>
            </a:r>
          </a:p>
          <a:p>
            <a:pPr marL="0" lvl="1"/>
            <a:r>
              <a:rPr lang="en-AU" sz="2400" b="1" dirty="0">
                <a:solidFill>
                  <a:srgbClr val="7030A0"/>
                </a:solidFill>
              </a:rPr>
              <a:t>	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062" y="1447783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387041" y="27647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do to the ending of the last element name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80ED50-073B-4CF5-84F9-BFEE21120722}"/>
              </a:ext>
            </a:extLst>
          </p:cNvPr>
          <p:cNvGraphicFramePr>
            <a:graphicFrameLocks noGrp="1"/>
          </p:cNvGraphicFramePr>
          <p:nvPr/>
        </p:nvGraphicFramePr>
        <p:xfrm>
          <a:off x="9681555" y="5003883"/>
          <a:ext cx="23114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b="1" dirty="0"/>
                        <a:t>Hint: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AU" sz="2000" b="0" dirty="0"/>
                        <a:t>One: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mono</a:t>
                      </a:r>
                      <a:endParaRPr lang="en-AU" sz="2000" b="1" u="sng" dirty="0"/>
                    </a:p>
                    <a:p>
                      <a:pPr marL="0" lvl="1"/>
                      <a:r>
                        <a:rPr lang="en-AU" sz="2000" b="0" dirty="0"/>
                        <a:t>Two: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di</a:t>
                      </a:r>
                      <a:endParaRPr lang="en-AU" sz="2000" b="1" i="1" u="sng" dirty="0"/>
                    </a:p>
                    <a:p>
                      <a:pPr marL="0" lvl="1"/>
                      <a:r>
                        <a:rPr lang="en-AU" sz="2000" b="0" dirty="0"/>
                        <a:t>Three: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tri</a:t>
                      </a:r>
                    </a:p>
                    <a:p>
                      <a:pPr marL="0" lvl="1"/>
                      <a:r>
                        <a:rPr lang="en-AU" sz="2000" b="0" dirty="0"/>
                        <a:t>Four:</a:t>
                      </a:r>
                      <a:r>
                        <a:rPr lang="en-AU" sz="2000" b="0" baseline="0" dirty="0"/>
                        <a:t> </a:t>
                      </a:r>
                      <a:r>
                        <a:rPr lang="en-AU" sz="2000" b="1" dirty="0"/>
                        <a:t>tetra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D48684C-6EE1-4AFE-A041-B062DCC8093B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D9694E-06C9-4173-BE2D-87AFC0588D75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Identifying the type and number of atoms in a substance helps us determine its structure and properties.</a:t>
            </a:r>
          </a:p>
          <a:p>
            <a:endParaRPr lang="en-AU" sz="2800" dirty="0"/>
          </a:p>
          <a:p>
            <a:r>
              <a:rPr lang="en-AU" sz="2800" dirty="0"/>
              <a:t>Knowing the chemical formulae and names of compounds will help you read labels on chemical bottles during experiments.</a:t>
            </a:r>
          </a:p>
          <a:p>
            <a:endParaRPr lang="en-AU" sz="2800" dirty="0"/>
          </a:p>
          <a:p>
            <a:r>
              <a:rPr lang="en-AU" sz="2800" dirty="0"/>
              <a:t>It also helps you understand bad chemistry jokes </a:t>
            </a:r>
            <a:r>
              <a:rPr lang="en-AU" sz="2800" dirty="0">
                <a:sym typeface="Wingdings" panose="05000000000000000000" pitchFamily="2" charset="2"/>
              </a:rPr>
              <a:t></a:t>
            </a:r>
            <a:endParaRPr lang="en-AU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9E153-5BC6-4721-9E1E-B7F9F971077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54" y="2919046"/>
            <a:ext cx="39895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901" y="800076"/>
            <a:ext cx="9814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Write the name for this compound – Aℓ</a:t>
            </a:r>
            <a:r>
              <a:rPr lang="en-AU" sz="2800" baseline="-25000" dirty="0"/>
              <a:t>2</a:t>
            </a:r>
            <a:r>
              <a:rPr lang="en-AU" sz="2800" dirty="0"/>
              <a:t>O</a:t>
            </a:r>
            <a:r>
              <a:rPr lang="en-AU" sz="2800" baseline="-25000" dirty="0"/>
              <a:t>3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17548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5517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4901" y="5244268"/>
            <a:ext cx="118157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student wrote the name for </a:t>
            </a:r>
            <a:r>
              <a:rPr lang="en-AU" sz="2800" dirty="0" err="1"/>
              <a:t>NaC</a:t>
            </a:r>
            <a:r>
              <a:rPr lang="en-AU" sz="2800" dirty="0"/>
              <a:t>ℓ as Chlorine sodium. Is this correct? Explain your answer.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901" y="2912339"/>
            <a:ext cx="9814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Write the name for this compound – CO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4415" y="1409487"/>
            <a:ext cx="587378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name of the metal </a:t>
            </a:r>
            <a:r>
              <a:rPr lang="en-AU" b="1" dirty="0"/>
              <a:t>first</a:t>
            </a:r>
            <a:endParaRPr lang="en-AU" dirty="0"/>
          </a:p>
          <a:p>
            <a:pPr lvl="1" indent="-457200">
              <a:buAutoNum type="arabicPeriod"/>
            </a:pPr>
            <a:r>
              <a:rPr lang="en-AU" dirty="0"/>
              <a:t>Write the name of the non-metal </a:t>
            </a:r>
            <a:r>
              <a:rPr lang="en-AU" b="1" dirty="0"/>
              <a:t>second</a:t>
            </a:r>
            <a:r>
              <a:rPr lang="en-AU" dirty="0"/>
              <a:t> and change the ending to </a:t>
            </a:r>
            <a:r>
              <a:rPr lang="en-AU" b="1" dirty="0"/>
              <a:t>–ide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5816" y="3389526"/>
            <a:ext cx="867238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[non-metal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elements in the </a:t>
            </a:r>
            <a:r>
              <a:rPr lang="en-AU" b="1" dirty="0"/>
              <a:t>order they appear </a:t>
            </a:r>
            <a:r>
              <a:rPr lang="en-AU" dirty="0"/>
              <a:t>in the formula</a:t>
            </a:r>
          </a:p>
          <a:p>
            <a:pPr lvl="1" indent="-457200">
              <a:buAutoNum type="arabicPeriod"/>
            </a:pPr>
            <a:r>
              <a:rPr lang="en-AU" dirty="0"/>
              <a:t>A </a:t>
            </a:r>
            <a:r>
              <a:rPr lang="en-AU" b="1" dirty="0"/>
              <a:t>prefix</a:t>
            </a:r>
            <a:r>
              <a:rPr lang="en-AU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dirty="0"/>
              <a:t>If there is only </a:t>
            </a:r>
            <a:r>
              <a:rPr lang="en-AU" b="1" dirty="0"/>
              <a:t>one</a:t>
            </a:r>
            <a:r>
              <a:rPr lang="en-AU" dirty="0"/>
              <a:t> atom of the </a:t>
            </a:r>
            <a:r>
              <a:rPr lang="en-AU" b="1" dirty="0"/>
              <a:t>first</a:t>
            </a:r>
            <a:r>
              <a:rPr lang="en-AU" dirty="0"/>
              <a:t> element, </a:t>
            </a:r>
            <a:r>
              <a:rPr lang="en-AU" b="1" dirty="0"/>
              <a:t>no prefix </a:t>
            </a:r>
            <a:r>
              <a:rPr lang="en-AU" dirty="0"/>
              <a:t>is needed</a:t>
            </a:r>
          </a:p>
          <a:p>
            <a:pPr lvl="1" indent="-457200">
              <a:buAutoNum type="arabicPeriod"/>
            </a:pPr>
            <a:r>
              <a:rPr lang="en-AU" dirty="0"/>
              <a:t>The ending of the </a:t>
            </a:r>
            <a:r>
              <a:rPr lang="en-AU" b="1" dirty="0"/>
              <a:t>last</a:t>
            </a:r>
            <a:r>
              <a:rPr lang="en-AU" dirty="0"/>
              <a:t> element is changed to </a:t>
            </a:r>
            <a:r>
              <a:rPr lang="en-AU" b="1" dirty="0"/>
              <a:t>–ide</a:t>
            </a:r>
          </a:p>
        </p:txBody>
      </p:sp>
    </p:spTree>
    <p:extLst>
      <p:ext uri="{BB962C8B-B14F-4D97-AF65-F5344CB8AC3E}">
        <p14:creationId xmlns:p14="http://schemas.microsoft.com/office/powerpoint/2010/main" val="23856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2" grpId="0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2496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Write the names and symbols of two metals.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97663"/>
              </p:ext>
            </p:extLst>
          </p:nvPr>
        </p:nvGraphicFramePr>
        <p:xfrm>
          <a:off x="9475328" y="135330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Write the names and symbols of two non-metals.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4927" y="745832"/>
            <a:ext cx="7973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Elements on the periodic table are arranged according to their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927" y="1893607"/>
            <a:ext cx="878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Every element is either a </a:t>
            </a:r>
            <a:r>
              <a:rPr lang="en-AU" sz="2800" dirty="0">
                <a:solidFill>
                  <a:srgbClr val="A5A7A9"/>
                </a:solidFill>
              </a:rPr>
              <a:t>metal</a:t>
            </a:r>
            <a:r>
              <a:rPr lang="en-AU" sz="2800" dirty="0"/>
              <a:t>, a </a:t>
            </a:r>
            <a:r>
              <a:rPr lang="en-AU" sz="2800" dirty="0">
                <a:solidFill>
                  <a:srgbClr val="ECB71C"/>
                </a:solidFill>
              </a:rPr>
              <a:t>non-metal</a:t>
            </a:r>
            <a:r>
              <a:rPr lang="en-AU" sz="2800" dirty="0"/>
              <a:t> or a </a:t>
            </a:r>
            <a:r>
              <a:rPr lang="en-AU" sz="2800" dirty="0">
                <a:solidFill>
                  <a:srgbClr val="478FC9"/>
                </a:solidFill>
              </a:rPr>
              <a:t>metalloid</a:t>
            </a:r>
            <a:r>
              <a:rPr lang="en-AU" sz="2800" dirty="0"/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757814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41423"/>
              </p:ext>
            </p:extLst>
          </p:nvPr>
        </p:nvGraphicFramePr>
        <p:xfrm>
          <a:off x="9475328" y="283272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Write the names and symbols of two metalloids.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C2C556B0-688B-439C-B3F8-FCDFCF66B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2456250"/>
            <a:ext cx="9201309" cy="37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674" y="766436"/>
            <a:ext cx="85758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Complete the </a:t>
            </a:r>
            <a:r>
              <a:rPr lang="en-AU" sz="2800" i="1" dirty="0"/>
              <a:t>Naming Compounds</a:t>
            </a:r>
            <a:r>
              <a:rPr lang="en-AU" sz="2800" dirty="0"/>
              <a:t> worksheet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Downloading from Connect on your device,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Collecting a printout from your teacher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02" y="2331108"/>
            <a:ext cx="4532397" cy="453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077" y="638005"/>
            <a:ext cx="84762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Elements on the periodic table are arranged according to their properties.</a:t>
            </a:r>
          </a:p>
          <a:p>
            <a:endParaRPr lang="en-AU" sz="2800" dirty="0"/>
          </a:p>
          <a:p>
            <a:r>
              <a:rPr lang="en-AU" sz="2800" dirty="0"/>
              <a:t>On your whiteboard, classify the properties below as belonging to metals or non-metals.</a:t>
            </a:r>
          </a:p>
          <a:p>
            <a:endParaRPr lang="en-AU" sz="2800" dirty="0"/>
          </a:p>
          <a:p>
            <a:r>
              <a:rPr lang="en-AU" sz="2800" dirty="0"/>
              <a:t>malleable, dull, brittle, shiny, does not conduct electricity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755610"/>
            <a:ext cx="7807598" cy="369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625C4A-BB6B-48C2-BDB0-7E34E41BF4D6}"/>
              </a:ext>
            </a:extLst>
          </p:cNvPr>
          <p:cNvGraphicFramePr>
            <a:graphicFrameLocks noGrp="1"/>
          </p:cNvGraphicFramePr>
          <p:nvPr/>
        </p:nvGraphicFramePr>
        <p:xfrm>
          <a:off x="9475328" y="377863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malleable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can change shape without breaking or cracking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brittle </a:t>
                      </a:r>
                      <a:r>
                        <a:rPr lang="en-AU" baseline="0" dirty="0"/>
                        <a:t>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hard, but cannot change shape without breaking or cracking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DD8DD4-4926-4518-8E67-1D0F62BB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63620"/>
              </p:ext>
            </p:extLst>
          </p:nvPr>
        </p:nvGraphicFramePr>
        <p:xfrm>
          <a:off x="404077" y="4232407"/>
          <a:ext cx="8285494" cy="208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747">
                  <a:extLst>
                    <a:ext uri="{9D8B030D-6E8A-4147-A177-3AD203B41FA5}">
                      <a16:colId xmlns:a16="http://schemas.microsoft.com/office/drawing/2014/main" val="2975648365"/>
                    </a:ext>
                  </a:extLst>
                </a:gridCol>
                <a:gridCol w="4142747">
                  <a:extLst>
                    <a:ext uri="{9D8B030D-6E8A-4147-A177-3AD203B41FA5}">
                      <a16:colId xmlns:a16="http://schemas.microsoft.com/office/drawing/2014/main" val="489222824"/>
                    </a:ext>
                  </a:extLst>
                </a:gridCol>
              </a:tblGrid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Metals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Non-metals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29244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endParaRPr lang="en-AU" sz="2800" dirty="0"/>
                    </a:p>
                    <a:p>
                      <a:endParaRPr lang="en-AU" sz="2800" dirty="0"/>
                    </a:p>
                    <a:p>
                      <a:endParaRPr lang="en-AU" sz="2800" dirty="0"/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1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076" y="638005"/>
            <a:ext cx="85640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Chemical formulae show the types and number of elements in a molecule.</a:t>
            </a:r>
          </a:p>
          <a:p>
            <a:endParaRPr lang="en-AU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Which elements and how many of each are in sodium oxide if the formula is Na</a:t>
            </a:r>
            <a:r>
              <a:rPr lang="en-AU" sz="2800" baseline="-25000" dirty="0"/>
              <a:t>2</a:t>
            </a:r>
            <a:r>
              <a:rPr lang="en-AU" sz="2800" dirty="0"/>
              <a:t>O?</a:t>
            </a:r>
          </a:p>
          <a:p>
            <a:pPr marL="457200" indent="-457200">
              <a:buFont typeface="+mj-lt"/>
              <a:buAutoNum type="arabicPeriod"/>
            </a:pPr>
            <a:endParaRPr lang="en-AU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Which elements and how many of each are in sulfuric acid if the formula is H</a:t>
            </a:r>
            <a:r>
              <a:rPr lang="en-AU" sz="2800" baseline="-25000" dirty="0"/>
              <a:t>2</a:t>
            </a:r>
            <a:r>
              <a:rPr lang="en-AU" sz="2800" dirty="0"/>
              <a:t>SO</a:t>
            </a:r>
            <a:r>
              <a:rPr lang="en-AU" sz="2800" baseline="-25000" dirty="0"/>
              <a:t>4</a:t>
            </a:r>
            <a:r>
              <a:rPr lang="en-AU" sz="28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AU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Which elements and how many of each are in lithium carbonate if the formula is Li</a:t>
            </a:r>
            <a:r>
              <a:rPr lang="en-AU" sz="2800" baseline="-25000" dirty="0"/>
              <a:t>2</a:t>
            </a:r>
            <a:r>
              <a:rPr lang="en-AU" sz="2800" dirty="0"/>
              <a:t>CO</a:t>
            </a:r>
            <a:r>
              <a:rPr lang="en-AU" sz="2800" baseline="-25000" dirty="0"/>
              <a:t>3</a:t>
            </a:r>
            <a:r>
              <a:rPr lang="en-AU" sz="2800" dirty="0"/>
              <a:t>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8223" y="1671461"/>
            <a:ext cx="8770165" cy="415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625C4A-BB6B-48C2-BDB0-7E34E41BF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4547"/>
              </p:ext>
            </p:extLst>
          </p:nvPr>
        </p:nvGraphicFramePr>
        <p:xfrm>
          <a:off x="9475328" y="377863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baseline="0" dirty="0"/>
                        <a:t>The number after the symbol tells you how many atoms of that element the molecule has.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b="0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baseline="0" dirty="0"/>
                        <a:t>If there is no number, there is just one atom of that element.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Naming Compounds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70892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09717"/>
              </p:ext>
            </p:extLst>
          </p:nvPr>
        </p:nvGraphicFramePr>
        <p:xfrm>
          <a:off x="9280882" y="27977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types of compounds are we going to learn about?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901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AU" sz="2800" dirty="0"/>
              <a:t>Define compounds</a:t>
            </a:r>
          </a:p>
          <a:p>
            <a:pPr marL="457200" indent="-457200">
              <a:buAutoNum type="arabicPeriod"/>
            </a:pPr>
            <a:r>
              <a:rPr lang="en-AU" sz="2800" dirty="0"/>
              <a:t>Name and write the formulae of simple compounds using scientific conventions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79" y="3220389"/>
            <a:ext cx="11427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Divide your whiteboard into three columns: Metals, Non-Metals and Mixed. </a:t>
            </a:r>
          </a:p>
          <a:p>
            <a:endParaRPr lang="en-AU" sz="2800" dirty="0"/>
          </a:p>
          <a:p>
            <a:r>
              <a:rPr lang="en-AU" sz="2800" dirty="0"/>
              <a:t>Classify the following substances by placing them in the appropriate column: Metals if they only have metal atoms, Non-Metals if they only have non-metal atoms, and Mixed if they have both.</a:t>
            </a:r>
          </a:p>
          <a:p>
            <a:endParaRPr lang="en-AU" sz="2800" dirty="0"/>
          </a:p>
          <a:p>
            <a:pPr algn="ctr"/>
            <a:r>
              <a:rPr lang="en-AU" sz="2800" dirty="0"/>
              <a:t>H</a:t>
            </a:r>
            <a:r>
              <a:rPr lang="en-AU" sz="2800" baseline="-25000" dirty="0"/>
              <a:t>2</a:t>
            </a:r>
            <a:r>
              <a:rPr lang="en-AU" sz="2800" dirty="0"/>
              <a:t>O		CO</a:t>
            </a:r>
            <a:r>
              <a:rPr lang="en-AU" sz="2800" baseline="-25000" dirty="0"/>
              <a:t>2</a:t>
            </a:r>
            <a:r>
              <a:rPr lang="en-AU" sz="2800" dirty="0"/>
              <a:t>		Ag		</a:t>
            </a:r>
            <a:r>
              <a:rPr lang="en-AU" sz="2800" dirty="0" err="1"/>
              <a:t>NaC</a:t>
            </a:r>
            <a:r>
              <a:rPr lang="en-AU" sz="2800" dirty="0"/>
              <a:t>ℓ</a:t>
            </a:r>
          </a:p>
          <a:p>
            <a:pPr algn="ctr"/>
            <a:r>
              <a:rPr lang="en-AU" sz="2800" dirty="0"/>
              <a:t>CuSO</a:t>
            </a:r>
            <a:r>
              <a:rPr lang="en-AU" sz="2800" baseline="-25000" dirty="0"/>
              <a:t>4</a:t>
            </a:r>
            <a:r>
              <a:rPr lang="en-AU" sz="2800" dirty="0"/>
              <a:t>		Fe		KMnO</a:t>
            </a:r>
            <a:r>
              <a:rPr lang="en-AU" sz="2800" baseline="-25000" dirty="0"/>
              <a:t>4</a:t>
            </a:r>
            <a:r>
              <a:rPr lang="en-AU" sz="2800" dirty="0"/>
              <a:t>	AℓPO</a:t>
            </a:r>
            <a:r>
              <a:rPr lang="en-AU" sz="28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2980" y="1033737"/>
            <a:ext cx="91039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Compounds: </a:t>
            </a:r>
            <a:r>
              <a:rPr lang="en-AU" sz="2800" b="1" dirty="0">
                <a:solidFill>
                  <a:schemeClr val="accent6"/>
                </a:solidFill>
              </a:rPr>
              <a:t>metal + non-metal</a:t>
            </a:r>
            <a:br>
              <a:rPr lang="en-AU" sz="2800" b="1" dirty="0">
                <a:solidFill>
                  <a:schemeClr val="accent5"/>
                </a:solidFill>
              </a:rPr>
            </a:br>
            <a:br>
              <a:rPr lang="en-AU" sz="2800" b="1" dirty="0">
                <a:solidFill>
                  <a:schemeClr val="accent5"/>
                </a:solidFill>
              </a:rPr>
            </a:br>
            <a:r>
              <a:rPr lang="en-AU" sz="2400" b="1" dirty="0"/>
              <a:t>e.g. </a:t>
            </a:r>
            <a:r>
              <a:rPr lang="en-AU" sz="2400" b="1" i="1" dirty="0"/>
              <a:t>Calcium carbonate: CaCO</a:t>
            </a:r>
            <a:r>
              <a:rPr lang="en-AU" sz="2400" b="1" i="1" baseline="-25000" dirty="0"/>
              <a:t>3</a:t>
            </a:r>
            <a:r>
              <a:rPr lang="en-AU" sz="2400" b="1" i="1" dirty="0"/>
              <a:t>	Sodium chloride (table salt): </a:t>
            </a:r>
            <a:r>
              <a:rPr lang="en-AU" sz="2400" b="1" i="1" dirty="0" err="1"/>
              <a:t>NaC</a:t>
            </a:r>
            <a:r>
              <a:rPr lang="en-AU" sz="2400" b="1" i="1" dirty="0"/>
              <a:t>ℓ</a:t>
            </a:r>
            <a:endParaRPr lang="en-AU" sz="2400" dirty="0"/>
          </a:p>
          <a:p>
            <a:endParaRPr lang="en-AU" sz="2800" b="1" dirty="0"/>
          </a:p>
          <a:p>
            <a:endParaRPr lang="en-AU" sz="2800" b="1" dirty="0"/>
          </a:p>
          <a:p>
            <a:endParaRPr lang="en-AU" sz="2800" b="1" dirty="0"/>
          </a:p>
          <a:p>
            <a:r>
              <a:rPr lang="en-AU" sz="2800" b="1" dirty="0">
                <a:solidFill>
                  <a:schemeClr val="accent5"/>
                </a:solidFill>
              </a:rPr>
              <a:t>Compounds: </a:t>
            </a:r>
            <a:r>
              <a:rPr lang="en-AU" sz="2800" b="1" dirty="0">
                <a:solidFill>
                  <a:schemeClr val="accent6"/>
                </a:solidFill>
              </a:rPr>
              <a:t>non-metal + non-metal</a:t>
            </a:r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52311"/>
              </p:ext>
            </p:extLst>
          </p:nvPr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the rule for naming a compound when a metal and non-metal is included</a:t>
                      </a:r>
                      <a:r>
                        <a:rPr lang="en-AU" sz="1800" baseline="0" dirty="0"/>
                        <a:t>?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19727"/>
              </p:ext>
            </p:extLst>
          </p:nvPr>
        </p:nvGraphicFramePr>
        <p:xfrm>
          <a:off x="9475328" y="2068701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the rule for naming a compound when a non-metal and a non-metal is included</a:t>
                      </a:r>
                      <a:r>
                        <a:rPr lang="en-AU" sz="1800" baseline="0" dirty="0"/>
                        <a:t>?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2897" y="2262882"/>
            <a:ext cx="1889005" cy="11661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42" y="4196480"/>
            <a:ext cx="8570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e.g. </a:t>
            </a:r>
            <a:r>
              <a:rPr lang="en-AU" sz="2400" b="1" i="1" dirty="0"/>
              <a:t>Dihydrogen monoxide (water)		Carbon dioxide</a:t>
            </a:r>
            <a:endParaRPr lang="en-AU" sz="24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56" y="5008312"/>
            <a:ext cx="1542756" cy="10545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4641" t="5742" r="5067" b="11218"/>
          <a:stretch/>
        </p:blipFill>
        <p:spPr>
          <a:xfrm>
            <a:off x="5800130" y="4898353"/>
            <a:ext cx="2928324" cy="1054543"/>
          </a:xfrm>
          <a:prstGeom prst="rect">
            <a:avLst/>
          </a:prstGeom>
        </p:spPr>
      </p:pic>
      <p:pic>
        <p:nvPicPr>
          <p:cNvPr id="2050" name="Picture 2" descr="Calcium carbonate structure">
            <a:extLst>
              <a:ext uri="{FF2B5EF4-FFF2-40B4-BE49-F238E27FC236}">
                <a16:creationId xmlns:a16="http://schemas.microsoft.com/office/drawing/2014/main" id="{360598B2-B3A8-48C8-98ED-AF963A2BF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4" t="17194" r="1508" b="9709"/>
          <a:stretch/>
        </p:blipFill>
        <p:spPr bwMode="auto">
          <a:xfrm>
            <a:off x="1442679" y="2305999"/>
            <a:ext cx="2035711" cy="12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4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part of the compound</a:t>
                      </a:r>
                      <a:r>
                        <a:rPr lang="en-AU" baseline="0" dirty="0"/>
                        <a:t> is written first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14060"/>
              </p:ext>
            </p:extLst>
          </p:nvPr>
        </p:nvGraphicFramePr>
        <p:xfrm>
          <a:off x="9387041" y="183893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the name of the non-metal</a:t>
                      </a:r>
                      <a:r>
                        <a:rPr lang="en-AU" baseline="0" dirty="0"/>
                        <a:t> changed?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38714"/>
              </p:ext>
            </p:extLst>
          </p:nvPr>
        </p:nvGraphicFramePr>
        <p:xfrm>
          <a:off x="9387041" y="3100412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would you change “</a:t>
                      </a:r>
                      <a:r>
                        <a:rPr lang="en-AU" dirty="0" err="1"/>
                        <a:t>sulfur</a:t>
                      </a:r>
                      <a:r>
                        <a:rPr lang="en-AU" dirty="0"/>
                        <a:t>” when there is a metal and a non-metal is included in naming compounds?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1" y="1550558"/>
            <a:ext cx="70029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b="1" dirty="0">
                <a:solidFill>
                  <a:schemeClr val="accent5"/>
                </a:solidFill>
              </a:rPr>
              <a:t>Naming Compounds </a:t>
            </a:r>
            <a:r>
              <a:rPr lang="en-AU" sz="2800" b="1" i="1" dirty="0"/>
              <a:t>[metal – non-metal]</a:t>
            </a:r>
          </a:p>
          <a:p>
            <a:pPr marL="0" lvl="1"/>
            <a:endParaRPr lang="en-AU" sz="2800" b="1" i="1" dirty="0"/>
          </a:p>
          <a:p>
            <a:pPr lvl="1" indent="-457200">
              <a:buAutoNum type="arabicPeriod"/>
            </a:pPr>
            <a:r>
              <a:rPr lang="en-AU" sz="2800" b="1" dirty="0">
                <a:solidFill>
                  <a:schemeClr val="accent6"/>
                </a:solidFill>
              </a:rPr>
              <a:t>Write the name of the metal first</a:t>
            </a:r>
          </a:p>
          <a:p>
            <a:pPr lvl="1" indent="-457200">
              <a:buAutoNum type="arabicPeriod"/>
            </a:pPr>
            <a:r>
              <a:rPr lang="en-AU" sz="2800" b="1" dirty="0">
                <a:solidFill>
                  <a:schemeClr val="accent6"/>
                </a:solidFill>
              </a:rPr>
              <a:t>Write the name of the non-metal second and change the ending to –ide</a:t>
            </a:r>
          </a:p>
          <a:p>
            <a:pPr lvl="1" indent="-457200">
              <a:buAutoNum type="arabicPeriod"/>
            </a:pPr>
            <a:endParaRPr lang="en-AU" sz="2800" b="1" dirty="0"/>
          </a:p>
          <a:p>
            <a:pPr marL="0" lvl="1"/>
            <a:r>
              <a:rPr lang="en-AU" sz="2800" b="1" dirty="0"/>
              <a:t>i.e. 	hydrogen	→	hydr</a:t>
            </a:r>
            <a:r>
              <a:rPr lang="en-AU" sz="2800" b="1" u="sng" dirty="0"/>
              <a:t>ide</a:t>
            </a:r>
          </a:p>
          <a:p>
            <a:pPr marL="0" lvl="1"/>
            <a:r>
              <a:rPr lang="en-AU" sz="2800" b="1" dirty="0"/>
              <a:t> 	oxygen	→	ox</a:t>
            </a:r>
            <a:r>
              <a:rPr lang="en-AU" sz="2800" b="1" u="sng" dirty="0"/>
              <a:t>ide</a:t>
            </a:r>
            <a:endParaRPr lang="en-AU" sz="2800" b="1" i="1" u="sng" dirty="0"/>
          </a:p>
          <a:p>
            <a:pPr marL="0" lvl="1"/>
            <a:r>
              <a:rPr lang="en-AU" sz="2800" b="1" i="1" dirty="0"/>
              <a:t> 	</a:t>
            </a:r>
            <a:r>
              <a:rPr lang="en-AU" sz="2800" b="1" dirty="0"/>
              <a:t>nitrogen	→	nitr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chlorine	→	chlor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fluorine	→	fluor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bromine	→	brom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910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5632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part of the compound</a:t>
                      </a:r>
                      <a:r>
                        <a:rPr lang="en-AU" baseline="0" dirty="0"/>
                        <a:t> is written first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4048"/>
              </p:ext>
            </p:extLst>
          </p:nvPr>
        </p:nvGraphicFramePr>
        <p:xfrm>
          <a:off x="9387041" y="180826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metal in the chemical formula?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0142"/>
              </p:ext>
            </p:extLst>
          </p:nvPr>
        </p:nvGraphicFramePr>
        <p:xfrm>
          <a:off x="9387041" y="42698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the name of the non-metal</a:t>
                      </a:r>
                      <a:r>
                        <a:rPr lang="en-AU" baseline="0" dirty="0"/>
                        <a:t> changed?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7062" y="2762426"/>
            <a:ext cx="70029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600" dirty="0"/>
              <a:t>Chemical formula: MgO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metal first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Magnesium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Write the name of the non-metal second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Magnesium oxygen</a:t>
            </a:r>
          </a:p>
          <a:p>
            <a:pPr marL="0" lvl="1"/>
            <a:endParaRPr lang="en-AU" sz="2600" dirty="0"/>
          </a:p>
          <a:p>
            <a:pPr marL="0" lvl="1"/>
            <a:r>
              <a:rPr lang="en-AU" sz="2600" dirty="0"/>
              <a:t>Change the ending of the non-metal to -ide</a:t>
            </a:r>
          </a:p>
          <a:p>
            <a:pPr marL="0" lvl="1"/>
            <a:r>
              <a:rPr lang="en-AU" sz="2600" dirty="0">
                <a:solidFill>
                  <a:srgbClr val="7030A0"/>
                </a:solidFill>
              </a:rPr>
              <a:t>	Magnesium oxide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23782"/>
              </p:ext>
            </p:extLst>
          </p:nvPr>
        </p:nvGraphicFramePr>
        <p:xfrm>
          <a:off x="7616858" y="5362764"/>
          <a:ext cx="4376147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r>
                        <a:rPr lang="en-AU" sz="2000" dirty="0"/>
                        <a:t>Hint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The numbers are not involved when a metal and a non-metal is involved while writing compound formula.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7062" y="1447783"/>
            <a:ext cx="587378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AU" b="1" dirty="0"/>
              <a:t>Naming Compounds </a:t>
            </a:r>
            <a:r>
              <a:rPr lang="en-AU" b="1" i="1" dirty="0"/>
              <a:t>[metal – non-metal]</a:t>
            </a:r>
          </a:p>
          <a:p>
            <a:pPr lvl="1" indent="-457200">
              <a:buAutoNum type="arabicPeriod"/>
            </a:pPr>
            <a:r>
              <a:rPr lang="en-AU" dirty="0"/>
              <a:t>Write the name of the metal </a:t>
            </a:r>
            <a:r>
              <a:rPr lang="en-AU" b="1" dirty="0"/>
              <a:t>first</a:t>
            </a:r>
            <a:endParaRPr lang="en-AU" dirty="0"/>
          </a:p>
          <a:p>
            <a:pPr lvl="1" indent="-457200">
              <a:buAutoNum type="arabicPeriod"/>
            </a:pPr>
            <a:r>
              <a:rPr lang="en-AU" dirty="0"/>
              <a:t>Write the name of the non-metal </a:t>
            </a:r>
            <a:r>
              <a:rPr lang="en-AU" b="1" dirty="0"/>
              <a:t>second</a:t>
            </a:r>
            <a:r>
              <a:rPr lang="en-AU" dirty="0"/>
              <a:t> and change the ending to </a:t>
            </a:r>
            <a:r>
              <a:rPr lang="en-AU" b="1" dirty="0"/>
              <a:t>–ide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84695"/>
              </p:ext>
            </p:extLst>
          </p:nvPr>
        </p:nvGraphicFramePr>
        <p:xfrm>
          <a:off x="9387041" y="303906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is the non-metal in the chemical formula?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A9945FF-153A-41C2-8B16-2415276EE140}"/>
              </a:ext>
            </a:extLst>
          </p:cNvPr>
          <p:cNvSpPr txBox="1"/>
          <p:nvPr/>
        </p:nvSpPr>
        <p:spPr>
          <a:xfrm>
            <a:off x="212641" y="719293"/>
            <a:ext cx="820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There are some rules for naming chemical compounds.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48B0EC-1DFC-4A2C-B105-EF438AAC17F9}"/>
              </a:ext>
            </a:extLst>
          </p:cNvPr>
          <p:cNvCxnSpPr/>
          <p:nvPr/>
        </p:nvCxnSpPr>
        <p:spPr>
          <a:xfrm>
            <a:off x="138223" y="1326280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EE25EE8-DE07-4F27-A016-997E6C7AF2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FAF62-E456-4CCC-A889-AA718A931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b2caf-e41e-40be-a35a-9f16cb124cda"/>
    <ds:schemaRef ds:uri="d93c240e-8490-4590-ad1d-efed97bd8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A45C26-B12B-4241-A85A-0D3BBC1C2124}">
  <ds:schemaRefs>
    <ds:schemaRef ds:uri="http://schemas.microsoft.com/office/2006/metadata/properties"/>
    <ds:schemaRef ds:uri="http://schemas.microsoft.com/office/infopath/2007/PartnerControls"/>
    <ds:schemaRef ds:uri="d93c240e-8490-4590-ad1d-efed97bd86d4"/>
    <ds:schemaRef ds:uri="953b2caf-e41e-40be-a35a-9f16cb124c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2155</Words>
  <Application>Microsoft Office PowerPoint</Application>
  <PresentationFormat>Widescreen</PresentationFormat>
  <Paragraphs>353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Naming Compounds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D'CRUZ Jijy [Cecil Andrews College]</cp:lastModifiedBy>
  <cp:revision>341</cp:revision>
  <cp:lastPrinted>2017-04-18T22:41:05Z</cp:lastPrinted>
  <dcterms:created xsi:type="dcterms:W3CDTF">2017-01-28T08:32:28Z</dcterms:created>
  <dcterms:modified xsi:type="dcterms:W3CDTF">2024-05-19T01:42:06Z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