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4"/>
  </p:handoutMasterIdLst>
  <p:sldIdLst>
    <p:sldId id="359" r:id="rId5"/>
    <p:sldId id="337" r:id="rId6"/>
    <p:sldId id="344" r:id="rId7"/>
    <p:sldId id="345" r:id="rId8"/>
    <p:sldId id="346" r:id="rId9"/>
    <p:sldId id="270" r:id="rId10"/>
    <p:sldId id="347" r:id="rId11"/>
    <p:sldId id="258" r:id="rId12"/>
    <p:sldId id="348" r:id="rId13"/>
    <p:sldId id="349" r:id="rId14"/>
    <p:sldId id="350" r:id="rId15"/>
    <p:sldId id="351" r:id="rId16"/>
    <p:sldId id="352" r:id="rId17"/>
    <p:sldId id="353" r:id="rId18"/>
    <p:sldId id="354" r:id="rId19"/>
    <p:sldId id="355" r:id="rId20"/>
    <p:sldId id="357" r:id="rId21"/>
    <p:sldId id="356" r:id="rId22"/>
    <p:sldId id="358" r:id="rId2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5EE"/>
    <a:srgbClr val="A5A5A5"/>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7" autoAdjust="0"/>
    <p:restoredTop sz="95370" autoAdjust="0"/>
  </p:normalViewPr>
  <p:slideViewPr>
    <p:cSldViewPr snapToGrid="0">
      <p:cViewPr varScale="1">
        <p:scale>
          <a:sx n="82" d="100"/>
          <a:sy n="82" d="100"/>
        </p:scale>
        <p:origin x="970"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21/05/2024</a:t>
            </a:fld>
            <a:endParaRPr lang="en-AU"/>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21/05/2024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21/05/2024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21/05/2024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21/05/2024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21/05/2024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21/05/2024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21/05/2024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21/05/2024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21/05/2024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21/05/2024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21/05/2024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21/05/2024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youtu.be/PK8dsAeMmPk?t=15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JOHdZsQXw7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FF78D-5529-5A4D-9DAC-C3B582A33189}"/>
              </a:ext>
            </a:extLst>
          </p:cNvPr>
          <p:cNvSpPr>
            <a:spLocks noGrp="1"/>
          </p:cNvSpPr>
          <p:nvPr>
            <p:ph idx="1"/>
          </p:nvPr>
        </p:nvSpPr>
        <p:spPr>
          <a:xfrm>
            <a:off x="137787" y="786008"/>
            <a:ext cx="11123112" cy="5285983"/>
          </a:xfrm>
        </p:spPr>
        <p:txBody>
          <a:bodyPr>
            <a:normAutofit lnSpcReduction="10000"/>
          </a:bodyPr>
          <a:lstStyle/>
          <a:p>
            <a:pPr marL="0" indent="0">
              <a:buNone/>
            </a:pPr>
            <a:r>
              <a:rPr lang="en-US" sz="3200" dirty="0"/>
              <a:t>Name these compounds: </a:t>
            </a:r>
            <a:br>
              <a:rPr lang="en-US" sz="3200" dirty="0"/>
            </a:br>
            <a:br>
              <a:rPr lang="en-US" sz="3200" dirty="0"/>
            </a:br>
            <a:r>
              <a:rPr lang="en-US" sz="3200" dirty="0"/>
              <a:t>1. PbCl</a:t>
            </a:r>
            <a:r>
              <a:rPr lang="en-US" sz="3200" baseline="-25000" dirty="0"/>
              <a:t>2</a:t>
            </a:r>
            <a:endParaRPr lang="en-US" sz="3200" dirty="0"/>
          </a:p>
          <a:p>
            <a:pPr marL="0" indent="0">
              <a:buNone/>
            </a:pPr>
            <a:r>
              <a:rPr lang="en-US" sz="3200" dirty="0"/>
              <a:t>2. Na</a:t>
            </a:r>
            <a:r>
              <a:rPr lang="en-US" sz="3200" baseline="-25000" dirty="0"/>
              <a:t>2</a:t>
            </a:r>
            <a:r>
              <a:rPr lang="en-US" sz="3200" dirty="0"/>
              <a:t>S</a:t>
            </a:r>
          </a:p>
          <a:p>
            <a:pPr marL="0" indent="0">
              <a:buNone/>
            </a:pPr>
            <a:r>
              <a:rPr lang="en-US" sz="3200" dirty="0"/>
              <a:t>3. S</a:t>
            </a:r>
            <a:r>
              <a:rPr lang="en-US" sz="3200" baseline="-25000" dirty="0"/>
              <a:t>2</a:t>
            </a:r>
            <a:r>
              <a:rPr lang="en-US" sz="3200" dirty="0"/>
              <a:t>Cl</a:t>
            </a:r>
            <a:r>
              <a:rPr lang="en-US" sz="3200" baseline="-25000" dirty="0"/>
              <a:t>2</a:t>
            </a:r>
          </a:p>
          <a:p>
            <a:pPr marL="0" indent="0">
              <a:buNone/>
            </a:pPr>
            <a:r>
              <a:rPr lang="en-US" sz="3200" dirty="0"/>
              <a:t>4. N</a:t>
            </a:r>
            <a:r>
              <a:rPr lang="en-US" sz="3200" baseline="-25000" dirty="0"/>
              <a:t>2</a:t>
            </a:r>
            <a:r>
              <a:rPr lang="en-US" sz="3200" dirty="0"/>
              <a:t>O</a:t>
            </a:r>
            <a:r>
              <a:rPr lang="en-US" sz="3200" baseline="-25000" dirty="0"/>
              <a:t>4</a:t>
            </a:r>
            <a:endParaRPr lang="en-US" sz="3200" dirty="0"/>
          </a:p>
          <a:p>
            <a:pPr marL="0" indent="0">
              <a:buNone/>
            </a:pPr>
            <a:r>
              <a:rPr lang="en-US" sz="3200" dirty="0"/>
              <a:t>5. MgF</a:t>
            </a:r>
            <a:r>
              <a:rPr lang="en-US" sz="3200" baseline="-25000" dirty="0"/>
              <a:t>2</a:t>
            </a:r>
            <a:endParaRPr lang="en-US" sz="3200" dirty="0"/>
          </a:p>
          <a:p>
            <a:pPr marL="0" indent="0">
              <a:buNone/>
            </a:pPr>
            <a:endParaRPr lang="en-US" sz="3200" baseline="-25000" dirty="0"/>
          </a:p>
          <a:p>
            <a:pPr marL="0" indent="0">
              <a:buNone/>
            </a:pPr>
            <a:br>
              <a:rPr lang="en-US" sz="3200" baseline="-25000" dirty="0"/>
            </a:br>
            <a:r>
              <a:rPr lang="en-US" sz="3200" dirty="0"/>
              <a:t>For an extra challenge: </a:t>
            </a:r>
          </a:p>
          <a:p>
            <a:pPr marL="0" indent="0">
              <a:buNone/>
            </a:pPr>
            <a:r>
              <a:rPr lang="en-US" sz="3200" dirty="0"/>
              <a:t>6. Cl</a:t>
            </a:r>
            <a:r>
              <a:rPr lang="en-US" sz="3200" baseline="-25000" dirty="0"/>
              <a:t>2</a:t>
            </a:r>
            <a:r>
              <a:rPr lang="en-US" sz="3200" dirty="0"/>
              <a:t>O</a:t>
            </a:r>
            <a:r>
              <a:rPr lang="en-US" sz="3200" baseline="-25000" dirty="0"/>
              <a:t>7</a:t>
            </a:r>
            <a:endParaRPr lang="en-US" sz="3200" dirty="0"/>
          </a:p>
        </p:txBody>
      </p:sp>
      <p:sp>
        <p:nvSpPr>
          <p:cNvPr id="4" name="TextBox 3">
            <a:extLst>
              <a:ext uri="{FF2B5EF4-FFF2-40B4-BE49-F238E27FC236}">
                <a16:creationId xmlns:a16="http://schemas.microsoft.com/office/drawing/2014/main" id="{23332F5B-C790-6E46-B38F-83EF93662BE0}"/>
              </a:ext>
            </a:extLst>
          </p:cNvPr>
          <p:cNvSpPr txBox="1"/>
          <p:nvPr/>
        </p:nvSpPr>
        <p:spPr>
          <a:xfrm>
            <a:off x="0" y="0"/>
            <a:ext cx="1666967"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Do Now</a:t>
            </a:r>
          </a:p>
        </p:txBody>
      </p:sp>
      <p:sp>
        <p:nvSpPr>
          <p:cNvPr id="2" name="TextBox 1">
            <a:extLst>
              <a:ext uri="{FF2B5EF4-FFF2-40B4-BE49-F238E27FC236}">
                <a16:creationId xmlns:a16="http://schemas.microsoft.com/office/drawing/2014/main" id="{1E3B691A-3C8B-9BD2-0382-D126407E8E40}"/>
              </a:ext>
            </a:extLst>
          </p:cNvPr>
          <p:cNvSpPr txBox="1"/>
          <p:nvPr/>
        </p:nvSpPr>
        <p:spPr>
          <a:xfrm>
            <a:off x="1941534" y="1503123"/>
            <a:ext cx="3394554" cy="523220"/>
          </a:xfrm>
          <a:prstGeom prst="rect">
            <a:avLst/>
          </a:prstGeom>
          <a:noFill/>
        </p:spPr>
        <p:txBody>
          <a:bodyPr wrap="square" rtlCol="0">
            <a:spAutoFit/>
          </a:bodyPr>
          <a:lstStyle/>
          <a:p>
            <a:r>
              <a:rPr lang="en-US" sz="2800" dirty="0">
                <a:solidFill>
                  <a:srgbClr val="C00000"/>
                </a:solidFill>
              </a:rPr>
              <a:t>Lead chloride</a:t>
            </a:r>
          </a:p>
        </p:txBody>
      </p:sp>
      <p:sp>
        <p:nvSpPr>
          <p:cNvPr id="5" name="TextBox 4">
            <a:extLst>
              <a:ext uri="{FF2B5EF4-FFF2-40B4-BE49-F238E27FC236}">
                <a16:creationId xmlns:a16="http://schemas.microsoft.com/office/drawing/2014/main" id="{AF29C4BF-E60E-9B20-F1D4-FAAC6A454EA1}"/>
              </a:ext>
            </a:extLst>
          </p:cNvPr>
          <p:cNvSpPr txBox="1"/>
          <p:nvPr/>
        </p:nvSpPr>
        <p:spPr>
          <a:xfrm>
            <a:off x="1941534" y="1965966"/>
            <a:ext cx="3394554" cy="523220"/>
          </a:xfrm>
          <a:prstGeom prst="rect">
            <a:avLst/>
          </a:prstGeom>
          <a:noFill/>
        </p:spPr>
        <p:txBody>
          <a:bodyPr wrap="square" rtlCol="0">
            <a:spAutoFit/>
          </a:bodyPr>
          <a:lstStyle/>
          <a:p>
            <a:r>
              <a:rPr lang="en-US" sz="2800" dirty="0">
                <a:solidFill>
                  <a:srgbClr val="C00000"/>
                </a:solidFill>
              </a:rPr>
              <a:t>Sodium sulfide</a:t>
            </a:r>
          </a:p>
        </p:txBody>
      </p:sp>
      <p:sp>
        <p:nvSpPr>
          <p:cNvPr id="6" name="TextBox 5">
            <a:extLst>
              <a:ext uri="{FF2B5EF4-FFF2-40B4-BE49-F238E27FC236}">
                <a16:creationId xmlns:a16="http://schemas.microsoft.com/office/drawing/2014/main" id="{97845A32-8A90-875D-A921-6AAD1CB9ACB6}"/>
              </a:ext>
            </a:extLst>
          </p:cNvPr>
          <p:cNvSpPr txBox="1"/>
          <p:nvPr/>
        </p:nvSpPr>
        <p:spPr>
          <a:xfrm>
            <a:off x="1941534" y="2481848"/>
            <a:ext cx="3394554" cy="523220"/>
          </a:xfrm>
          <a:prstGeom prst="rect">
            <a:avLst/>
          </a:prstGeom>
          <a:noFill/>
        </p:spPr>
        <p:txBody>
          <a:bodyPr wrap="square" rtlCol="0">
            <a:spAutoFit/>
          </a:bodyPr>
          <a:lstStyle/>
          <a:p>
            <a:r>
              <a:rPr lang="en-US" sz="2800" dirty="0" err="1">
                <a:solidFill>
                  <a:srgbClr val="C00000"/>
                </a:solidFill>
              </a:rPr>
              <a:t>Disulfur</a:t>
            </a:r>
            <a:r>
              <a:rPr lang="en-US" sz="2800" dirty="0">
                <a:solidFill>
                  <a:srgbClr val="C00000"/>
                </a:solidFill>
              </a:rPr>
              <a:t> dichloride</a:t>
            </a:r>
          </a:p>
        </p:txBody>
      </p:sp>
      <p:sp>
        <p:nvSpPr>
          <p:cNvPr id="7" name="TextBox 6">
            <a:extLst>
              <a:ext uri="{FF2B5EF4-FFF2-40B4-BE49-F238E27FC236}">
                <a16:creationId xmlns:a16="http://schemas.microsoft.com/office/drawing/2014/main" id="{F81FCE2C-AD59-121E-4598-8A6EB08DAF05}"/>
              </a:ext>
            </a:extLst>
          </p:cNvPr>
          <p:cNvSpPr txBox="1"/>
          <p:nvPr/>
        </p:nvSpPr>
        <p:spPr>
          <a:xfrm>
            <a:off x="1941534" y="2999621"/>
            <a:ext cx="3394554" cy="523220"/>
          </a:xfrm>
          <a:prstGeom prst="rect">
            <a:avLst/>
          </a:prstGeom>
          <a:noFill/>
        </p:spPr>
        <p:txBody>
          <a:bodyPr wrap="square" rtlCol="0">
            <a:spAutoFit/>
          </a:bodyPr>
          <a:lstStyle/>
          <a:p>
            <a:r>
              <a:rPr lang="en-US" sz="2800" dirty="0">
                <a:solidFill>
                  <a:srgbClr val="C00000"/>
                </a:solidFill>
              </a:rPr>
              <a:t>Dinitrogen </a:t>
            </a:r>
            <a:r>
              <a:rPr lang="en-US" sz="2800" dirty="0" err="1">
                <a:solidFill>
                  <a:srgbClr val="C00000"/>
                </a:solidFill>
              </a:rPr>
              <a:t>tetraoxide</a:t>
            </a:r>
            <a:endParaRPr lang="en-US" sz="2800" dirty="0">
              <a:solidFill>
                <a:srgbClr val="C00000"/>
              </a:solidFill>
            </a:endParaRPr>
          </a:p>
        </p:txBody>
      </p:sp>
      <p:sp>
        <p:nvSpPr>
          <p:cNvPr id="8" name="TextBox 7">
            <a:extLst>
              <a:ext uri="{FF2B5EF4-FFF2-40B4-BE49-F238E27FC236}">
                <a16:creationId xmlns:a16="http://schemas.microsoft.com/office/drawing/2014/main" id="{913AEDA2-E450-705D-8EEE-B20AAC965251}"/>
              </a:ext>
            </a:extLst>
          </p:cNvPr>
          <p:cNvSpPr txBox="1"/>
          <p:nvPr/>
        </p:nvSpPr>
        <p:spPr>
          <a:xfrm>
            <a:off x="1941534" y="3561287"/>
            <a:ext cx="3394554" cy="523220"/>
          </a:xfrm>
          <a:prstGeom prst="rect">
            <a:avLst/>
          </a:prstGeom>
          <a:noFill/>
        </p:spPr>
        <p:txBody>
          <a:bodyPr wrap="square" rtlCol="0">
            <a:spAutoFit/>
          </a:bodyPr>
          <a:lstStyle/>
          <a:p>
            <a:r>
              <a:rPr lang="en-US" sz="2800" dirty="0">
                <a:solidFill>
                  <a:srgbClr val="C00000"/>
                </a:solidFill>
              </a:rPr>
              <a:t>Magnesium fluoride</a:t>
            </a:r>
          </a:p>
        </p:txBody>
      </p:sp>
      <p:sp>
        <p:nvSpPr>
          <p:cNvPr id="9" name="TextBox 8">
            <a:extLst>
              <a:ext uri="{FF2B5EF4-FFF2-40B4-BE49-F238E27FC236}">
                <a16:creationId xmlns:a16="http://schemas.microsoft.com/office/drawing/2014/main" id="{87AE5EEB-F304-E8BF-9B42-30964C6E2C2A}"/>
              </a:ext>
            </a:extLst>
          </p:cNvPr>
          <p:cNvSpPr txBox="1"/>
          <p:nvPr/>
        </p:nvSpPr>
        <p:spPr>
          <a:xfrm>
            <a:off x="1843413" y="5216811"/>
            <a:ext cx="3394554" cy="523220"/>
          </a:xfrm>
          <a:prstGeom prst="rect">
            <a:avLst/>
          </a:prstGeom>
          <a:noFill/>
        </p:spPr>
        <p:txBody>
          <a:bodyPr wrap="square" rtlCol="0">
            <a:spAutoFit/>
          </a:bodyPr>
          <a:lstStyle/>
          <a:p>
            <a:r>
              <a:rPr lang="en-US" sz="2800" dirty="0">
                <a:solidFill>
                  <a:srgbClr val="C00000"/>
                </a:solidFill>
              </a:rPr>
              <a:t>Dichloride heptoxide</a:t>
            </a:r>
          </a:p>
        </p:txBody>
      </p:sp>
    </p:spTree>
    <p:extLst>
      <p:ext uri="{BB962C8B-B14F-4D97-AF65-F5344CB8AC3E}">
        <p14:creationId xmlns:p14="http://schemas.microsoft.com/office/powerpoint/2010/main" val="35885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extLst>
              <p:ext uri="{D42A27DB-BD31-4B8C-83A1-F6EECF244321}">
                <p14:modId xmlns:p14="http://schemas.microsoft.com/office/powerpoint/2010/main" val="3553978396"/>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What happens to a substance’s particles during a physical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27413052"/>
              </p:ext>
            </p:extLst>
          </p:nvPr>
        </p:nvGraphicFramePr>
        <p:xfrm>
          <a:off x="9514800" y="142739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What happens to a substance’s particles during a chemical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 name="Content Placeholder 2">
            <a:extLst>
              <a:ext uri="{FF2B5EF4-FFF2-40B4-BE49-F238E27FC236}">
                <a16:creationId xmlns:a16="http://schemas.microsoft.com/office/drawing/2014/main" id="{1A10A767-9408-4293-ACDD-831A45C207E9}"/>
              </a:ext>
            </a:extLst>
          </p:cNvPr>
          <p:cNvGraphicFramePr>
            <a:graphicFrameLocks noGrp="1"/>
          </p:cNvGraphicFramePr>
          <p:nvPr>
            <p:ph idx="1"/>
            <p:extLst>
              <p:ext uri="{D42A27DB-BD31-4B8C-83A1-F6EECF244321}">
                <p14:modId xmlns:p14="http://schemas.microsoft.com/office/powerpoint/2010/main" val="2715997726"/>
              </p:ext>
            </p:extLst>
          </p:nvPr>
        </p:nvGraphicFramePr>
        <p:xfrm>
          <a:off x="838200" y="720725"/>
          <a:ext cx="8559800" cy="3749040"/>
        </p:xfrm>
        <a:graphic>
          <a:graphicData uri="http://schemas.openxmlformats.org/drawingml/2006/table">
            <a:tbl>
              <a:tblPr firstRow="1" bandRow="1">
                <a:tableStyleId>{5C22544A-7EE6-4342-B048-85BDC9FD1C3A}</a:tableStyleId>
              </a:tblPr>
              <a:tblGrid>
                <a:gridCol w="4279900">
                  <a:extLst>
                    <a:ext uri="{9D8B030D-6E8A-4147-A177-3AD203B41FA5}">
                      <a16:colId xmlns:a16="http://schemas.microsoft.com/office/drawing/2014/main" val="3564257602"/>
                    </a:ext>
                  </a:extLst>
                </a:gridCol>
                <a:gridCol w="4279900">
                  <a:extLst>
                    <a:ext uri="{9D8B030D-6E8A-4147-A177-3AD203B41FA5}">
                      <a16:colId xmlns:a16="http://schemas.microsoft.com/office/drawing/2014/main" val="2538046236"/>
                    </a:ext>
                  </a:extLst>
                </a:gridCol>
              </a:tblGrid>
              <a:tr h="370840">
                <a:tc>
                  <a:txBody>
                    <a:bodyPr/>
                    <a:lstStyle/>
                    <a:p>
                      <a:r>
                        <a:rPr lang="en-AU" sz="2600" dirty="0"/>
                        <a:t>Physical Changes</a:t>
                      </a:r>
                    </a:p>
                  </a:txBody>
                  <a:tcPr>
                    <a:solidFill>
                      <a:srgbClr val="A5A5A5"/>
                    </a:solidFill>
                  </a:tcPr>
                </a:tc>
                <a:tc>
                  <a:txBody>
                    <a:bodyPr/>
                    <a:lstStyle/>
                    <a:p>
                      <a:r>
                        <a:rPr lang="en-AU" sz="2600" dirty="0"/>
                        <a:t>Chemical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2600" dirty="0"/>
                        <a:t>Same substance remains: particles (atoms / molecules) unaffected</a:t>
                      </a:r>
                    </a:p>
                    <a:p>
                      <a:pPr marL="457200" indent="-457200">
                        <a:buFont typeface="Arial" panose="020B0604020202020204" pitchFamily="34" charset="0"/>
                        <a:buChar char="•"/>
                      </a:pPr>
                      <a:r>
                        <a:rPr lang="en-AU" sz="2600" dirty="0"/>
                        <a:t>Usually reversible</a:t>
                      </a:r>
                    </a:p>
                    <a:p>
                      <a:pPr marL="457200" indent="-457200">
                        <a:buFont typeface="Arial" panose="020B0604020202020204" pitchFamily="34" charset="0"/>
                        <a:buChar char="•"/>
                      </a:pPr>
                      <a:r>
                        <a:rPr lang="en-AU" sz="2600" dirty="0"/>
                        <a:t>Examples: change of shape, change of state</a:t>
                      </a:r>
                    </a:p>
                  </a:txBody>
                  <a:tcPr>
                    <a:solidFill>
                      <a:srgbClr val="F2F2F2"/>
                    </a:solidFill>
                  </a:tcPr>
                </a:tc>
                <a:tc>
                  <a:txBody>
                    <a:bodyPr/>
                    <a:lstStyle/>
                    <a:p>
                      <a:pPr marL="457200" indent="-457200">
                        <a:buFont typeface="Arial" panose="020B0604020202020204" pitchFamily="34" charset="0"/>
                        <a:buChar char="•"/>
                      </a:pPr>
                      <a:r>
                        <a:rPr lang="en-AU" sz="2600" dirty="0"/>
                        <a:t>New substance forms: particles are new and different</a:t>
                      </a:r>
                    </a:p>
                    <a:p>
                      <a:pPr marL="457200" indent="-457200">
                        <a:buFont typeface="Arial" panose="020B0604020202020204" pitchFamily="34" charset="0"/>
                        <a:buChar char="•"/>
                      </a:pPr>
                      <a:r>
                        <a:rPr lang="en-AU" sz="2600" dirty="0"/>
                        <a:t>Usually irreversible</a:t>
                      </a:r>
                    </a:p>
                    <a:p>
                      <a:pPr marL="457200" indent="-457200">
                        <a:buFont typeface="Arial" panose="020B0604020202020204" pitchFamily="34" charset="0"/>
                        <a:buChar char="•"/>
                      </a:pPr>
                      <a:r>
                        <a:rPr lang="en-AU" sz="2600" dirty="0"/>
                        <a:t>Examples: gas, light or heat produced; permanent colour change; precipitate formed</a:t>
                      </a:r>
                    </a:p>
                  </a:txBody>
                  <a:tcPr>
                    <a:solidFill>
                      <a:srgbClr val="F2F2F2"/>
                    </a:solidFill>
                  </a:tcPr>
                </a:tc>
                <a:extLst>
                  <a:ext uri="{0D108BD9-81ED-4DB2-BD59-A6C34878D82A}">
                    <a16:rowId xmlns:a16="http://schemas.microsoft.com/office/drawing/2014/main" val="2845789818"/>
                  </a:ext>
                </a:extLst>
              </a:tr>
            </a:tbl>
          </a:graphicData>
        </a:graphic>
      </p:graphicFrame>
      <p:graphicFrame>
        <p:nvGraphicFramePr>
          <p:cNvPr id="12" name="Table 11">
            <a:extLst>
              <a:ext uri="{FF2B5EF4-FFF2-40B4-BE49-F238E27FC236}">
                <a16:creationId xmlns:a16="http://schemas.microsoft.com/office/drawing/2014/main" id="{6B35F416-FE2A-4C7D-95E6-2327F5B0AD41}"/>
              </a:ext>
            </a:extLst>
          </p:cNvPr>
          <p:cNvGraphicFramePr>
            <a:graphicFrameLocks noGrp="1"/>
          </p:cNvGraphicFramePr>
          <p:nvPr>
            <p:extLst>
              <p:ext uri="{D42A27DB-BD31-4B8C-83A1-F6EECF244321}">
                <p14:modId xmlns:p14="http://schemas.microsoft.com/office/powerpoint/2010/main" val="2189752665"/>
              </p:ext>
            </p:extLst>
          </p:nvPr>
        </p:nvGraphicFramePr>
        <p:xfrm>
          <a:off x="7680960" y="5778680"/>
          <a:ext cx="4439804" cy="1010920"/>
        </p:xfrm>
        <a:graphic>
          <a:graphicData uri="http://schemas.openxmlformats.org/drawingml/2006/table">
            <a:tbl>
              <a:tblPr firstRow="1" bandRow="1">
                <a:tableStyleId>{F5AB1C69-6EDB-4FF4-983F-18BD219EF322}</a:tableStyleId>
              </a:tblPr>
              <a:tblGrid>
                <a:gridCol w="443980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precipitate </a:t>
                      </a:r>
                      <a:r>
                        <a:rPr lang="en-AU" b="0" baseline="0" dirty="0"/>
                        <a:t>(</a:t>
                      </a:r>
                      <a:r>
                        <a:rPr lang="en-AU" b="0" i="1" baseline="0" dirty="0"/>
                        <a:t>noun</a:t>
                      </a:r>
                      <a:r>
                        <a:rPr lang="en-AU" b="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 insoluble solid formed from two solutions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79CA2694-5CAF-42C6-B5FF-CB44B926B34D}"/>
              </a:ext>
            </a:extLst>
          </p:cNvPr>
          <p:cNvGraphicFramePr>
            <a:graphicFrameLocks noGrp="1"/>
          </p:cNvGraphicFramePr>
          <p:nvPr>
            <p:extLst>
              <p:ext uri="{D42A27DB-BD31-4B8C-83A1-F6EECF244321}">
                <p14:modId xmlns:p14="http://schemas.microsoft.com/office/powerpoint/2010/main" val="1018351236"/>
              </p:ext>
            </p:extLst>
          </p:nvPr>
        </p:nvGraphicFramePr>
        <p:xfrm>
          <a:off x="9514800" y="30607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How can you tell that a physical change has occurred?</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Table 14">
            <a:extLst>
              <a:ext uri="{FF2B5EF4-FFF2-40B4-BE49-F238E27FC236}">
                <a16:creationId xmlns:a16="http://schemas.microsoft.com/office/drawing/2014/main" id="{F6EBD1AB-3577-4C12-B308-4529D6B8D205}"/>
              </a:ext>
            </a:extLst>
          </p:cNvPr>
          <p:cNvGraphicFramePr>
            <a:graphicFrameLocks noGrp="1"/>
          </p:cNvGraphicFramePr>
          <p:nvPr>
            <p:extLst>
              <p:ext uri="{D42A27DB-BD31-4B8C-83A1-F6EECF244321}">
                <p14:modId xmlns:p14="http://schemas.microsoft.com/office/powerpoint/2010/main" val="2831058085"/>
              </p:ext>
            </p:extLst>
          </p:nvPr>
        </p:nvGraphicFramePr>
        <p:xfrm>
          <a:off x="9514800" y="441969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4</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How can you tell that a chemical change has occurred?</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73E015EE-3379-46E9-BDB2-5D20D0A79AF1}"/>
              </a:ext>
            </a:extLst>
          </p:cNvPr>
          <p:cNvSpPr txBox="1"/>
          <p:nvPr/>
        </p:nvSpPr>
        <p:spPr>
          <a:xfrm>
            <a:off x="838200" y="4677508"/>
            <a:ext cx="6842760" cy="954107"/>
          </a:xfrm>
          <a:prstGeom prst="rect">
            <a:avLst/>
          </a:prstGeom>
          <a:noFill/>
        </p:spPr>
        <p:txBody>
          <a:bodyPr wrap="square" rtlCol="0">
            <a:spAutoFit/>
          </a:bodyPr>
          <a:lstStyle/>
          <a:p>
            <a:r>
              <a:rPr lang="en-AU" sz="2800" dirty="0"/>
              <a:t>Classifying a change is as easy as deciding which column it matches more closely.</a:t>
            </a:r>
          </a:p>
        </p:txBody>
      </p:sp>
    </p:spTree>
    <p:extLst>
      <p:ext uri="{BB962C8B-B14F-4D97-AF65-F5344CB8AC3E}">
        <p14:creationId xmlns:p14="http://schemas.microsoft.com/office/powerpoint/2010/main" val="77433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extLst>
              <p:ext uri="{D42A27DB-BD31-4B8C-83A1-F6EECF244321}">
                <p14:modId xmlns:p14="http://schemas.microsoft.com/office/powerpoint/2010/main" val="1403067084"/>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Have the particles changed? How can you tell?</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65186175"/>
              </p:ext>
            </p:extLst>
          </p:nvPr>
        </p:nvGraphicFramePr>
        <p:xfrm>
          <a:off x="9514800" y="146803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Is the change reversible?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 name="Content Placeholder 2">
            <a:extLst>
              <a:ext uri="{FF2B5EF4-FFF2-40B4-BE49-F238E27FC236}">
                <a16:creationId xmlns:a16="http://schemas.microsoft.com/office/drawing/2014/main" id="{1A10A767-9408-4293-ACDD-831A45C207E9}"/>
              </a:ext>
            </a:extLst>
          </p:cNvPr>
          <p:cNvGraphicFramePr>
            <a:graphicFrameLocks noGrp="1"/>
          </p:cNvGraphicFramePr>
          <p:nvPr>
            <p:ph idx="1"/>
            <p:extLst>
              <p:ext uri="{D42A27DB-BD31-4B8C-83A1-F6EECF244321}">
                <p14:modId xmlns:p14="http://schemas.microsoft.com/office/powerpoint/2010/main" val="2431516231"/>
              </p:ext>
            </p:extLst>
          </p:nvPr>
        </p:nvGraphicFramePr>
        <p:xfrm>
          <a:off x="838200" y="720725"/>
          <a:ext cx="8559800" cy="2108200"/>
        </p:xfrm>
        <a:graphic>
          <a:graphicData uri="http://schemas.openxmlformats.org/drawingml/2006/table">
            <a:tbl>
              <a:tblPr firstRow="1" bandRow="1">
                <a:tableStyleId>{5C22544A-7EE6-4342-B048-85BDC9FD1C3A}</a:tableStyleId>
              </a:tblPr>
              <a:tblGrid>
                <a:gridCol w="4279900">
                  <a:extLst>
                    <a:ext uri="{9D8B030D-6E8A-4147-A177-3AD203B41FA5}">
                      <a16:colId xmlns:a16="http://schemas.microsoft.com/office/drawing/2014/main" val="3564257602"/>
                    </a:ext>
                  </a:extLst>
                </a:gridCol>
                <a:gridCol w="4279900">
                  <a:extLst>
                    <a:ext uri="{9D8B030D-6E8A-4147-A177-3AD203B41FA5}">
                      <a16:colId xmlns:a16="http://schemas.microsoft.com/office/drawing/2014/main" val="2538046236"/>
                    </a:ext>
                  </a:extLst>
                </a:gridCol>
              </a:tblGrid>
              <a:tr h="370840">
                <a:tc>
                  <a:txBody>
                    <a:bodyPr/>
                    <a:lstStyle/>
                    <a:p>
                      <a:r>
                        <a:rPr lang="en-AU" sz="1800" dirty="0"/>
                        <a:t>Physical Changes</a:t>
                      </a:r>
                    </a:p>
                  </a:txBody>
                  <a:tcPr>
                    <a:solidFill>
                      <a:srgbClr val="A5A5A5"/>
                    </a:solidFill>
                  </a:tcPr>
                </a:tc>
                <a:tc>
                  <a:txBody>
                    <a:bodyPr/>
                    <a:lstStyle/>
                    <a:p>
                      <a:r>
                        <a:rPr lang="en-AU" sz="1800" dirty="0"/>
                        <a:t>Chemical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1800" dirty="0"/>
                        <a:t>Same substance remains: particles (atoms / molecules) unaffected</a:t>
                      </a:r>
                    </a:p>
                    <a:p>
                      <a:pPr marL="457200" indent="-457200">
                        <a:buFont typeface="Arial" panose="020B0604020202020204" pitchFamily="34" charset="0"/>
                        <a:buChar char="•"/>
                      </a:pPr>
                      <a:r>
                        <a:rPr lang="en-AU" sz="1800" dirty="0"/>
                        <a:t>Usually reversible</a:t>
                      </a:r>
                    </a:p>
                    <a:p>
                      <a:pPr marL="457200" indent="-457200">
                        <a:buFont typeface="Arial" panose="020B0604020202020204" pitchFamily="34" charset="0"/>
                        <a:buChar char="•"/>
                      </a:pPr>
                      <a:r>
                        <a:rPr lang="en-AU" sz="1800" dirty="0"/>
                        <a:t>Examples: change of shape, change of state</a:t>
                      </a:r>
                    </a:p>
                  </a:txBody>
                  <a:tcPr>
                    <a:solidFill>
                      <a:srgbClr val="F2F2F2"/>
                    </a:solidFill>
                  </a:tcPr>
                </a:tc>
                <a:tc>
                  <a:txBody>
                    <a:bodyPr/>
                    <a:lstStyle/>
                    <a:p>
                      <a:pPr marL="457200" indent="-457200">
                        <a:buFont typeface="Arial" panose="020B0604020202020204" pitchFamily="34" charset="0"/>
                        <a:buChar char="•"/>
                      </a:pPr>
                      <a:r>
                        <a:rPr lang="en-AU" sz="1800" dirty="0"/>
                        <a:t>New substance forms: particles are new and different</a:t>
                      </a:r>
                    </a:p>
                    <a:p>
                      <a:pPr marL="457200" indent="-457200">
                        <a:buFont typeface="Arial" panose="020B0604020202020204" pitchFamily="34" charset="0"/>
                        <a:buChar char="•"/>
                      </a:pPr>
                      <a:r>
                        <a:rPr lang="en-AU" sz="1800" dirty="0"/>
                        <a:t>Usually irreversible</a:t>
                      </a:r>
                    </a:p>
                    <a:p>
                      <a:pPr marL="457200" indent="-457200">
                        <a:buFont typeface="Arial" panose="020B0604020202020204" pitchFamily="34" charset="0"/>
                        <a:buChar char="•"/>
                      </a:pPr>
                      <a:r>
                        <a:rPr lang="en-AU" sz="1800" dirty="0"/>
                        <a:t>Examples: gas, light or heat produced; permanent colour change; precipitate formed</a:t>
                      </a:r>
                    </a:p>
                  </a:txBody>
                  <a:tcPr>
                    <a:solidFill>
                      <a:srgbClr val="F2F2F2"/>
                    </a:solidFill>
                  </a:tcPr>
                </a:tc>
                <a:extLst>
                  <a:ext uri="{0D108BD9-81ED-4DB2-BD59-A6C34878D82A}">
                    <a16:rowId xmlns:a16="http://schemas.microsoft.com/office/drawing/2014/main" val="2845789818"/>
                  </a:ext>
                </a:extLst>
              </a:tr>
            </a:tbl>
          </a:graphicData>
        </a:graphic>
      </p:graphicFrame>
      <p:graphicFrame>
        <p:nvGraphicFramePr>
          <p:cNvPr id="12" name="Table 11">
            <a:extLst>
              <a:ext uri="{FF2B5EF4-FFF2-40B4-BE49-F238E27FC236}">
                <a16:creationId xmlns:a16="http://schemas.microsoft.com/office/drawing/2014/main" id="{6B35F416-FE2A-4C7D-95E6-2327F5B0AD41}"/>
              </a:ext>
            </a:extLst>
          </p:cNvPr>
          <p:cNvGraphicFramePr>
            <a:graphicFrameLocks noGrp="1"/>
          </p:cNvGraphicFramePr>
          <p:nvPr>
            <p:extLst>
              <p:ext uri="{D42A27DB-BD31-4B8C-83A1-F6EECF244321}">
                <p14:modId xmlns:p14="http://schemas.microsoft.com/office/powerpoint/2010/main" val="164187412"/>
              </p:ext>
            </p:extLst>
          </p:nvPr>
        </p:nvGraphicFramePr>
        <p:xfrm>
          <a:off x="9514800" y="5504360"/>
          <a:ext cx="2605965" cy="1285240"/>
        </p:xfrm>
        <a:graphic>
          <a:graphicData uri="http://schemas.openxmlformats.org/drawingml/2006/table">
            <a:tbl>
              <a:tblPr firstRow="1" bandRow="1">
                <a:tableStyleId>{F5AB1C69-6EDB-4FF4-983F-18BD219EF322}</a:tableStyleId>
              </a:tblPr>
              <a:tblGrid>
                <a:gridCol w="2605965">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precipitate </a:t>
                      </a:r>
                      <a:r>
                        <a:rPr lang="en-AU" b="0" baseline="0" dirty="0"/>
                        <a:t>(</a:t>
                      </a:r>
                      <a:r>
                        <a:rPr lang="en-AU" b="0" i="1" baseline="0" dirty="0"/>
                        <a:t>noun</a:t>
                      </a:r>
                      <a:r>
                        <a:rPr lang="en-AU" b="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 insoluble solid formed from two solutions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79CA2694-5CAF-42C6-B5FF-CB44B926B34D}"/>
              </a:ext>
            </a:extLst>
          </p:cNvPr>
          <p:cNvGraphicFramePr>
            <a:graphicFrameLocks noGrp="1"/>
          </p:cNvGraphicFramePr>
          <p:nvPr>
            <p:extLst>
              <p:ext uri="{D42A27DB-BD31-4B8C-83A1-F6EECF244321}">
                <p14:modId xmlns:p14="http://schemas.microsoft.com/office/powerpoint/2010/main" val="1355936639"/>
              </p:ext>
            </p:extLst>
          </p:nvPr>
        </p:nvGraphicFramePr>
        <p:xfrm>
          <a:off x="9514800" y="23241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Does this change match the description of a physical change or a chemical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4098" name="Picture 2" descr="https://kindnessblogdotcom1.files.wordpress.com/2015/06/burned-out-what-to-do-burnt-toast.jpg">
            <a:extLst>
              <a:ext uri="{FF2B5EF4-FFF2-40B4-BE49-F238E27FC236}">
                <a16:creationId xmlns:a16="http://schemas.microsoft.com/office/drawing/2014/main" id="{C2753CC4-BCE7-40D6-8FC4-681D8FA52A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13" b="9109"/>
          <a:stretch/>
        </p:blipFill>
        <p:spPr bwMode="auto">
          <a:xfrm>
            <a:off x="4901737" y="3685734"/>
            <a:ext cx="4496263" cy="21242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084AA0-3EDF-46EF-9788-10988AA274BE}"/>
              </a:ext>
            </a:extLst>
          </p:cNvPr>
          <p:cNvSpPr txBox="1"/>
          <p:nvPr/>
        </p:nvSpPr>
        <p:spPr>
          <a:xfrm>
            <a:off x="838200" y="2964875"/>
            <a:ext cx="8559800" cy="3539430"/>
          </a:xfrm>
          <a:prstGeom prst="rect">
            <a:avLst/>
          </a:prstGeom>
          <a:noFill/>
        </p:spPr>
        <p:txBody>
          <a:bodyPr wrap="square" rtlCol="0">
            <a:spAutoFit/>
          </a:bodyPr>
          <a:lstStyle/>
          <a:p>
            <a:r>
              <a:rPr lang="en-AU" sz="2800" dirty="0"/>
              <a:t>Is making (or burning) toast a physical or chemical change?</a:t>
            </a:r>
          </a:p>
          <a:p>
            <a:endParaRPr lang="en-AU" sz="2800" dirty="0"/>
          </a:p>
          <a:p>
            <a:r>
              <a:rPr lang="en-AU" sz="2800" dirty="0">
                <a:solidFill>
                  <a:srgbClr val="7030A0"/>
                </a:solidFill>
              </a:rPr>
              <a:t>This is a chemical </a:t>
            </a:r>
            <a:br>
              <a:rPr lang="en-AU" sz="2800" dirty="0">
                <a:solidFill>
                  <a:srgbClr val="7030A0"/>
                </a:solidFill>
              </a:rPr>
            </a:br>
            <a:r>
              <a:rPr lang="en-AU" sz="2800" dirty="0">
                <a:solidFill>
                  <a:srgbClr val="7030A0"/>
                </a:solidFill>
              </a:rPr>
              <a:t>change, because the </a:t>
            </a:r>
            <a:br>
              <a:rPr lang="en-AU" sz="2800" dirty="0">
                <a:solidFill>
                  <a:srgbClr val="7030A0"/>
                </a:solidFill>
              </a:rPr>
            </a:br>
            <a:r>
              <a:rPr lang="en-AU" sz="2800" dirty="0">
                <a:solidFill>
                  <a:srgbClr val="7030A0"/>
                </a:solidFill>
              </a:rPr>
              <a:t>colour of the substance </a:t>
            </a:r>
            <a:br>
              <a:rPr lang="en-AU" sz="2800" dirty="0">
                <a:solidFill>
                  <a:srgbClr val="7030A0"/>
                </a:solidFill>
              </a:rPr>
            </a:br>
            <a:r>
              <a:rPr lang="en-AU" sz="2800" dirty="0">
                <a:solidFill>
                  <a:srgbClr val="7030A0"/>
                </a:solidFill>
              </a:rPr>
              <a:t>has changed irreversibly.</a:t>
            </a:r>
            <a:br>
              <a:rPr lang="en-AU" sz="2800" dirty="0">
                <a:solidFill>
                  <a:srgbClr val="7030A0"/>
                </a:solidFill>
              </a:rPr>
            </a:br>
            <a:r>
              <a:rPr lang="en-AU" sz="2800" dirty="0">
                <a:solidFill>
                  <a:srgbClr val="7030A0"/>
                </a:solidFill>
              </a:rPr>
              <a:t>There are new particles with a new colour.</a:t>
            </a:r>
          </a:p>
        </p:txBody>
      </p:sp>
    </p:spTree>
    <p:extLst>
      <p:ext uri="{BB962C8B-B14F-4D97-AF65-F5344CB8AC3E}">
        <p14:creationId xmlns:p14="http://schemas.microsoft.com/office/powerpoint/2010/main" val="51810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Have the particles changed? How can you tell?</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9514800" y="146803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Is the change reversible?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 name="Content Placeholder 2">
            <a:extLst>
              <a:ext uri="{FF2B5EF4-FFF2-40B4-BE49-F238E27FC236}">
                <a16:creationId xmlns:a16="http://schemas.microsoft.com/office/drawing/2014/main" id="{1A10A767-9408-4293-ACDD-831A45C207E9}"/>
              </a:ext>
            </a:extLst>
          </p:cNvPr>
          <p:cNvGraphicFramePr>
            <a:graphicFrameLocks noGrp="1"/>
          </p:cNvGraphicFramePr>
          <p:nvPr>
            <p:ph idx="1"/>
          </p:nvPr>
        </p:nvGraphicFramePr>
        <p:xfrm>
          <a:off x="838200" y="720725"/>
          <a:ext cx="8559800" cy="2108200"/>
        </p:xfrm>
        <a:graphic>
          <a:graphicData uri="http://schemas.openxmlformats.org/drawingml/2006/table">
            <a:tbl>
              <a:tblPr firstRow="1" bandRow="1">
                <a:tableStyleId>{5C22544A-7EE6-4342-B048-85BDC9FD1C3A}</a:tableStyleId>
              </a:tblPr>
              <a:tblGrid>
                <a:gridCol w="4279900">
                  <a:extLst>
                    <a:ext uri="{9D8B030D-6E8A-4147-A177-3AD203B41FA5}">
                      <a16:colId xmlns:a16="http://schemas.microsoft.com/office/drawing/2014/main" val="3564257602"/>
                    </a:ext>
                  </a:extLst>
                </a:gridCol>
                <a:gridCol w="4279900">
                  <a:extLst>
                    <a:ext uri="{9D8B030D-6E8A-4147-A177-3AD203B41FA5}">
                      <a16:colId xmlns:a16="http://schemas.microsoft.com/office/drawing/2014/main" val="2538046236"/>
                    </a:ext>
                  </a:extLst>
                </a:gridCol>
              </a:tblGrid>
              <a:tr h="370840">
                <a:tc>
                  <a:txBody>
                    <a:bodyPr/>
                    <a:lstStyle/>
                    <a:p>
                      <a:r>
                        <a:rPr lang="en-AU" sz="1800" dirty="0"/>
                        <a:t>Physical Changes</a:t>
                      </a:r>
                    </a:p>
                  </a:txBody>
                  <a:tcPr>
                    <a:solidFill>
                      <a:srgbClr val="A5A5A5"/>
                    </a:solidFill>
                  </a:tcPr>
                </a:tc>
                <a:tc>
                  <a:txBody>
                    <a:bodyPr/>
                    <a:lstStyle/>
                    <a:p>
                      <a:r>
                        <a:rPr lang="en-AU" sz="1800" dirty="0"/>
                        <a:t>Chemical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1800" dirty="0"/>
                        <a:t>Same substance remains: particles (atoms / molecules) unaffected</a:t>
                      </a:r>
                    </a:p>
                    <a:p>
                      <a:pPr marL="457200" indent="-457200">
                        <a:buFont typeface="Arial" panose="020B0604020202020204" pitchFamily="34" charset="0"/>
                        <a:buChar char="•"/>
                      </a:pPr>
                      <a:r>
                        <a:rPr lang="en-AU" sz="1800" dirty="0"/>
                        <a:t>Usually reversible</a:t>
                      </a:r>
                    </a:p>
                    <a:p>
                      <a:pPr marL="457200" indent="-457200">
                        <a:buFont typeface="Arial" panose="020B0604020202020204" pitchFamily="34" charset="0"/>
                        <a:buChar char="•"/>
                      </a:pPr>
                      <a:r>
                        <a:rPr lang="en-AU" sz="1800" dirty="0"/>
                        <a:t>Examples: change of shape, change of state</a:t>
                      </a:r>
                    </a:p>
                  </a:txBody>
                  <a:tcPr>
                    <a:solidFill>
                      <a:srgbClr val="F2F2F2"/>
                    </a:solidFill>
                  </a:tcPr>
                </a:tc>
                <a:tc>
                  <a:txBody>
                    <a:bodyPr/>
                    <a:lstStyle/>
                    <a:p>
                      <a:pPr marL="457200" indent="-457200">
                        <a:buFont typeface="Arial" panose="020B0604020202020204" pitchFamily="34" charset="0"/>
                        <a:buChar char="•"/>
                      </a:pPr>
                      <a:r>
                        <a:rPr lang="en-AU" sz="1800" dirty="0"/>
                        <a:t>New substance forms: particles are new and different</a:t>
                      </a:r>
                    </a:p>
                    <a:p>
                      <a:pPr marL="457200" indent="-457200">
                        <a:buFont typeface="Arial" panose="020B0604020202020204" pitchFamily="34" charset="0"/>
                        <a:buChar char="•"/>
                      </a:pPr>
                      <a:r>
                        <a:rPr lang="en-AU" sz="1800" dirty="0"/>
                        <a:t>Usually irreversible</a:t>
                      </a:r>
                    </a:p>
                    <a:p>
                      <a:pPr marL="457200" indent="-457200">
                        <a:buFont typeface="Arial" panose="020B0604020202020204" pitchFamily="34" charset="0"/>
                        <a:buChar char="•"/>
                      </a:pPr>
                      <a:r>
                        <a:rPr lang="en-AU" sz="1800" dirty="0"/>
                        <a:t>Examples: gas, light or heat produced; permanent colour change; precipitate formed</a:t>
                      </a:r>
                    </a:p>
                  </a:txBody>
                  <a:tcPr>
                    <a:solidFill>
                      <a:srgbClr val="F2F2F2"/>
                    </a:solidFill>
                  </a:tcPr>
                </a:tc>
                <a:extLst>
                  <a:ext uri="{0D108BD9-81ED-4DB2-BD59-A6C34878D82A}">
                    <a16:rowId xmlns:a16="http://schemas.microsoft.com/office/drawing/2014/main" val="2845789818"/>
                  </a:ext>
                </a:extLst>
              </a:tr>
            </a:tbl>
          </a:graphicData>
        </a:graphic>
      </p:graphicFrame>
      <p:graphicFrame>
        <p:nvGraphicFramePr>
          <p:cNvPr id="12" name="Table 11">
            <a:extLst>
              <a:ext uri="{FF2B5EF4-FFF2-40B4-BE49-F238E27FC236}">
                <a16:creationId xmlns:a16="http://schemas.microsoft.com/office/drawing/2014/main" id="{6B35F416-FE2A-4C7D-95E6-2327F5B0AD41}"/>
              </a:ext>
            </a:extLst>
          </p:cNvPr>
          <p:cNvGraphicFramePr>
            <a:graphicFrameLocks noGrp="1"/>
          </p:cNvGraphicFramePr>
          <p:nvPr/>
        </p:nvGraphicFramePr>
        <p:xfrm>
          <a:off x="9514800" y="5504360"/>
          <a:ext cx="2605965" cy="1285240"/>
        </p:xfrm>
        <a:graphic>
          <a:graphicData uri="http://schemas.openxmlformats.org/drawingml/2006/table">
            <a:tbl>
              <a:tblPr firstRow="1" bandRow="1">
                <a:tableStyleId>{F5AB1C69-6EDB-4FF4-983F-18BD219EF322}</a:tableStyleId>
              </a:tblPr>
              <a:tblGrid>
                <a:gridCol w="2605965">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precipitate </a:t>
                      </a:r>
                      <a:r>
                        <a:rPr lang="en-AU" b="0" baseline="0" dirty="0"/>
                        <a:t>(</a:t>
                      </a:r>
                      <a:r>
                        <a:rPr lang="en-AU" b="0" i="1" baseline="0" dirty="0"/>
                        <a:t>noun</a:t>
                      </a:r>
                      <a:r>
                        <a:rPr lang="en-AU" b="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 insoluble solid formed from two solutions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79CA2694-5CAF-42C6-B5FF-CB44B926B34D}"/>
              </a:ext>
            </a:extLst>
          </p:cNvPr>
          <p:cNvGraphicFramePr>
            <a:graphicFrameLocks noGrp="1"/>
          </p:cNvGraphicFramePr>
          <p:nvPr/>
        </p:nvGraphicFramePr>
        <p:xfrm>
          <a:off x="9514800" y="23241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Does this change match the description of a physical change or a chemical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F084AA0-3EDF-46EF-9788-10988AA274BE}"/>
              </a:ext>
            </a:extLst>
          </p:cNvPr>
          <p:cNvSpPr txBox="1"/>
          <p:nvPr/>
        </p:nvSpPr>
        <p:spPr>
          <a:xfrm>
            <a:off x="838200" y="2964875"/>
            <a:ext cx="8559800" cy="2246769"/>
          </a:xfrm>
          <a:prstGeom prst="rect">
            <a:avLst/>
          </a:prstGeom>
          <a:noFill/>
        </p:spPr>
        <p:txBody>
          <a:bodyPr wrap="square" rtlCol="0">
            <a:spAutoFit/>
          </a:bodyPr>
          <a:lstStyle/>
          <a:p>
            <a:r>
              <a:rPr lang="en-AU" sz="2800" dirty="0"/>
              <a:t>Is rain caused by a physical or chemical change?</a:t>
            </a:r>
          </a:p>
          <a:p>
            <a:endParaRPr lang="en-AU" sz="2800" dirty="0"/>
          </a:p>
          <a:p>
            <a:r>
              <a:rPr lang="en-AU" sz="2800" dirty="0">
                <a:solidFill>
                  <a:srgbClr val="7030A0"/>
                </a:solidFill>
              </a:rPr>
              <a:t>This is a physical change, because </a:t>
            </a:r>
            <a:br>
              <a:rPr lang="en-AU" sz="2800" dirty="0">
                <a:solidFill>
                  <a:srgbClr val="7030A0"/>
                </a:solidFill>
              </a:rPr>
            </a:br>
            <a:r>
              <a:rPr lang="en-AU" sz="2800" dirty="0">
                <a:solidFill>
                  <a:srgbClr val="7030A0"/>
                </a:solidFill>
              </a:rPr>
              <a:t>the water particles are unaffected </a:t>
            </a:r>
            <a:br>
              <a:rPr lang="en-AU" sz="2800" dirty="0">
                <a:solidFill>
                  <a:srgbClr val="7030A0"/>
                </a:solidFill>
              </a:rPr>
            </a:br>
            <a:r>
              <a:rPr lang="en-AU" sz="2800" dirty="0">
                <a:solidFill>
                  <a:srgbClr val="7030A0"/>
                </a:solidFill>
              </a:rPr>
              <a:t>and the change is reversible.</a:t>
            </a:r>
          </a:p>
        </p:txBody>
      </p:sp>
      <p:pic>
        <p:nvPicPr>
          <p:cNvPr id="5122" name="Picture 2" descr="https://ih0.redbubble.net/image.390119051.9694/flat,550x550,075,f.u5.jpg">
            <a:extLst>
              <a:ext uri="{FF2B5EF4-FFF2-40B4-BE49-F238E27FC236}">
                <a16:creationId xmlns:a16="http://schemas.microsoft.com/office/drawing/2014/main" id="{1CD19CC5-0CB9-4D8C-B6CA-928825B40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360" y="3566160"/>
            <a:ext cx="3088640" cy="308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09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Have the particles changed? How can you tell?</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9514800" y="146803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Is the change reversible?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 name="Content Placeholder 2">
            <a:extLst>
              <a:ext uri="{FF2B5EF4-FFF2-40B4-BE49-F238E27FC236}">
                <a16:creationId xmlns:a16="http://schemas.microsoft.com/office/drawing/2014/main" id="{1A10A767-9408-4293-ACDD-831A45C207E9}"/>
              </a:ext>
            </a:extLst>
          </p:cNvPr>
          <p:cNvGraphicFramePr>
            <a:graphicFrameLocks noGrp="1"/>
          </p:cNvGraphicFramePr>
          <p:nvPr>
            <p:ph idx="1"/>
          </p:nvPr>
        </p:nvGraphicFramePr>
        <p:xfrm>
          <a:off x="838200" y="720725"/>
          <a:ext cx="8559800" cy="2108200"/>
        </p:xfrm>
        <a:graphic>
          <a:graphicData uri="http://schemas.openxmlformats.org/drawingml/2006/table">
            <a:tbl>
              <a:tblPr firstRow="1" bandRow="1">
                <a:tableStyleId>{5C22544A-7EE6-4342-B048-85BDC9FD1C3A}</a:tableStyleId>
              </a:tblPr>
              <a:tblGrid>
                <a:gridCol w="4279900">
                  <a:extLst>
                    <a:ext uri="{9D8B030D-6E8A-4147-A177-3AD203B41FA5}">
                      <a16:colId xmlns:a16="http://schemas.microsoft.com/office/drawing/2014/main" val="3564257602"/>
                    </a:ext>
                  </a:extLst>
                </a:gridCol>
                <a:gridCol w="4279900">
                  <a:extLst>
                    <a:ext uri="{9D8B030D-6E8A-4147-A177-3AD203B41FA5}">
                      <a16:colId xmlns:a16="http://schemas.microsoft.com/office/drawing/2014/main" val="2538046236"/>
                    </a:ext>
                  </a:extLst>
                </a:gridCol>
              </a:tblGrid>
              <a:tr h="370840">
                <a:tc>
                  <a:txBody>
                    <a:bodyPr/>
                    <a:lstStyle/>
                    <a:p>
                      <a:r>
                        <a:rPr lang="en-AU" sz="1800" dirty="0"/>
                        <a:t>Physical Changes</a:t>
                      </a:r>
                    </a:p>
                  </a:txBody>
                  <a:tcPr>
                    <a:solidFill>
                      <a:srgbClr val="A5A5A5"/>
                    </a:solidFill>
                  </a:tcPr>
                </a:tc>
                <a:tc>
                  <a:txBody>
                    <a:bodyPr/>
                    <a:lstStyle/>
                    <a:p>
                      <a:r>
                        <a:rPr lang="en-AU" sz="1800" dirty="0"/>
                        <a:t>Chemical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1800" dirty="0"/>
                        <a:t>Same substance remains: particles (atoms / molecules) unaffected</a:t>
                      </a:r>
                    </a:p>
                    <a:p>
                      <a:pPr marL="457200" indent="-457200">
                        <a:buFont typeface="Arial" panose="020B0604020202020204" pitchFamily="34" charset="0"/>
                        <a:buChar char="•"/>
                      </a:pPr>
                      <a:r>
                        <a:rPr lang="en-AU" sz="1800" dirty="0"/>
                        <a:t>Usually reversible</a:t>
                      </a:r>
                    </a:p>
                    <a:p>
                      <a:pPr marL="457200" indent="-457200">
                        <a:buFont typeface="Arial" panose="020B0604020202020204" pitchFamily="34" charset="0"/>
                        <a:buChar char="•"/>
                      </a:pPr>
                      <a:r>
                        <a:rPr lang="en-AU" sz="1800" dirty="0"/>
                        <a:t>Examples: change of shape, change of state</a:t>
                      </a:r>
                    </a:p>
                  </a:txBody>
                  <a:tcPr>
                    <a:solidFill>
                      <a:srgbClr val="F2F2F2"/>
                    </a:solidFill>
                  </a:tcPr>
                </a:tc>
                <a:tc>
                  <a:txBody>
                    <a:bodyPr/>
                    <a:lstStyle/>
                    <a:p>
                      <a:pPr marL="457200" indent="-457200">
                        <a:buFont typeface="Arial" panose="020B0604020202020204" pitchFamily="34" charset="0"/>
                        <a:buChar char="•"/>
                      </a:pPr>
                      <a:r>
                        <a:rPr lang="en-AU" sz="1800" dirty="0"/>
                        <a:t>New substance forms: particles are new and different</a:t>
                      </a:r>
                    </a:p>
                    <a:p>
                      <a:pPr marL="457200" indent="-457200">
                        <a:buFont typeface="Arial" panose="020B0604020202020204" pitchFamily="34" charset="0"/>
                        <a:buChar char="•"/>
                      </a:pPr>
                      <a:r>
                        <a:rPr lang="en-AU" sz="1800" dirty="0"/>
                        <a:t>Usually irreversible</a:t>
                      </a:r>
                    </a:p>
                    <a:p>
                      <a:pPr marL="457200" indent="-457200">
                        <a:buFont typeface="Arial" panose="020B0604020202020204" pitchFamily="34" charset="0"/>
                        <a:buChar char="•"/>
                      </a:pPr>
                      <a:r>
                        <a:rPr lang="en-AU" sz="1800" dirty="0"/>
                        <a:t>Examples: gas, light or heat produced; permanent colour change; precipitate formed</a:t>
                      </a:r>
                    </a:p>
                  </a:txBody>
                  <a:tcPr>
                    <a:solidFill>
                      <a:srgbClr val="F2F2F2"/>
                    </a:solidFill>
                  </a:tcPr>
                </a:tc>
                <a:extLst>
                  <a:ext uri="{0D108BD9-81ED-4DB2-BD59-A6C34878D82A}">
                    <a16:rowId xmlns:a16="http://schemas.microsoft.com/office/drawing/2014/main" val="2845789818"/>
                  </a:ext>
                </a:extLst>
              </a:tr>
            </a:tbl>
          </a:graphicData>
        </a:graphic>
      </p:graphicFrame>
      <p:graphicFrame>
        <p:nvGraphicFramePr>
          <p:cNvPr id="12" name="Table 11">
            <a:extLst>
              <a:ext uri="{FF2B5EF4-FFF2-40B4-BE49-F238E27FC236}">
                <a16:creationId xmlns:a16="http://schemas.microsoft.com/office/drawing/2014/main" id="{6B35F416-FE2A-4C7D-95E6-2327F5B0AD41}"/>
              </a:ext>
            </a:extLst>
          </p:cNvPr>
          <p:cNvGraphicFramePr>
            <a:graphicFrameLocks noGrp="1"/>
          </p:cNvGraphicFramePr>
          <p:nvPr/>
        </p:nvGraphicFramePr>
        <p:xfrm>
          <a:off x="9514800" y="5504360"/>
          <a:ext cx="2605965" cy="1285240"/>
        </p:xfrm>
        <a:graphic>
          <a:graphicData uri="http://schemas.openxmlformats.org/drawingml/2006/table">
            <a:tbl>
              <a:tblPr firstRow="1" bandRow="1">
                <a:tableStyleId>{F5AB1C69-6EDB-4FF4-983F-18BD219EF322}</a:tableStyleId>
              </a:tblPr>
              <a:tblGrid>
                <a:gridCol w="2605965">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precipitate </a:t>
                      </a:r>
                      <a:r>
                        <a:rPr lang="en-AU" b="0" baseline="0" dirty="0"/>
                        <a:t>(</a:t>
                      </a:r>
                      <a:r>
                        <a:rPr lang="en-AU" b="0" i="1" baseline="0" dirty="0"/>
                        <a:t>noun</a:t>
                      </a:r>
                      <a:r>
                        <a:rPr lang="en-AU" b="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 insoluble solid formed from two solutions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79CA2694-5CAF-42C6-B5FF-CB44B926B34D}"/>
              </a:ext>
            </a:extLst>
          </p:cNvPr>
          <p:cNvGraphicFramePr>
            <a:graphicFrameLocks noGrp="1"/>
          </p:cNvGraphicFramePr>
          <p:nvPr/>
        </p:nvGraphicFramePr>
        <p:xfrm>
          <a:off x="9514800" y="23241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Does this change match the description of a physical change or a chemical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F084AA0-3EDF-46EF-9788-10988AA274BE}"/>
              </a:ext>
            </a:extLst>
          </p:cNvPr>
          <p:cNvSpPr txBox="1"/>
          <p:nvPr/>
        </p:nvSpPr>
        <p:spPr>
          <a:xfrm>
            <a:off x="838200" y="2964875"/>
            <a:ext cx="8559800" cy="2677656"/>
          </a:xfrm>
          <a:prstGeom prst="rect">
            <a:avLst/>
          </a:prstGeom>
          <a:noFill/>
        </p:spPr>
        <p:txBody>
          <a:bodyPr wrap="square" rtlCol="0">
            <a:spAutoFit/>
          </a:bodyPr>
          <a:lstStyle/>
          <a:p>
            <a:r>
              <a:rPr lang="en-AU" sz="2800" dirty="0"/>
              <a:t>Is melting chocolate a physical or chemical change?</a:t>
            </a:r>
          </a:p>
          <a:p>
            <a:endParaRPr lang="en-AU" sz="2800" dirty="0"/>
          </a:p>
          <a:p>
            <a:r>
              <a:rPr lang="en-AU" sz="2800" dirty="0">
                <a:solidFill>
                  <a:srgbClr val="7030A0"/>
                </a:solidFill>
              </a:rPr>
              <a:t>This is a physical change, </a:t>
            </a:r>
            <a:br>
              <a:rPr lang="en-AU" sz="2800" dirty="0">
                <a:solidFill>
                  <a:srgbClr val="7030A0"/>
                </a:solidFill>
              </a:rPr>
            </a:br>
            <a:r>
              <a:rPr lang="en-AU" sz="2800" dirty="0">
                <a:solidFill>
                  <a:srgbClr val="7030A0"/>
                </a:solidFill>
              </a:rPr>
              <a:t>because the chocolate</a:t>
            </a:r>
            <a:br>
              <a:rPr lang="en-AU" sz="2800" dirty="0">
                <a:solidFill>
                  <a:srgbClr val="7030A0"/>
                </a:solidFill>
              </a:rPr>
            </a:br>
            <a:r>
              <a:rPr lang="en-AU" sz="2800" dirty="0">
                <a:solidFill>
                  <a:srgbClr val="7030A0"/>
                </a:solidFill>
              </a:rPr>
              <a:t>particles are unaffected and </a:t>
            </a:r>
            <a:br>
              <a:rPr lang="en-AU" sz="2800" dirty="0">
                <a:solidFill>
                  <a:srgbClr val="7030A0"/>
                </a:solidFill>
              </a:rPr>
            </a:br>
            <a:r>
              <a:rPr lang="en-AU" sz="2800" dirty="0">
                <a:solidFill>
                  <a:srgbClr val="7030A0"/>
                </a:solidFill>
              </a:rPr>
              <a:t>the change is reversible.</a:t>
            </a:r>
          </a:p>
        </p:txBody>
      </p:sp>
      <p:pic>
        <p:nvPicPr>
          <p:cNvPr id="7170" name="Picture 2" descr="https://img-aws.ehowcdn.com/640x425/s3-us-west-1.amazonaws.com/contentlab.studiod/getty/eed24759400f4dd1a181575c15ef7c81">
            <a:extLst>
              <a:ext uri="{FF2B5EF4-FFF2-40B4-BE49-F238E27FC236}">
                <a16:creationId xmlns:a16="http://schemas.microsoft.com/office/drawing/2014/main" id="{3D890337-7327-4C47-B738-7202E9875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7630" y="3699803"/>
            <a:ext cx="4250370" cy="28225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90CB7908-844B-41C3-9878-EC6121CD29B4}"/>
              </a:ext>
            </a:extLst>
          </p:cNvPr>
          <p:cNvGraphicFramePr>
            <a:graphicFrameLocks noGrp="1"/>
          </p:cNvGraphicFramePr>
          <p:nvPr>
            <p:extLst>
              <p:ext uri="{D42A27DB-BD31-4B8C-83A1-F6EECF244321}">
                <p14:modId xmlns:p14="http://schemas.microsoft.com/office/powerpoint/2010/main" val="3909492802"/>
              </p:ext>
            </p:extLst>
          </p:nvPr>
        </p:nvGraphicFramePr>
        <p:xfrm>
          <a:off x="9514800" y="399805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Would burning the chocolate be a physical change? Why or why not?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315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Have the particles changed? How can you tell?</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9514800" y="146803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Is the change reversible?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3" name="Content Placeholder 2">
            <a:extLst>
              <a:ext uri="{FF2B5EF4-FFF2-40B4-BE49-F238E27FC236}">
                <a16:creationId xmlns:a16="http://schemas.microsoft.com/office/drawing/2014/main" id="{1A10A767-9408-4293-ACDD-831A45C207E9}"/>
              </a:ext>
            </a:extLst>
          </p:cNvPr>
          <p:cNvGraphicFramePr>
            <a:graphicFrameLocks noGrp="1"/>
          </p:cNvGraphicFramePr>
          <p:nvPr>
            <p:ph idx="1"/>
          </p:nvPr>
        </p:nvGraphicFramePr>
        <p:xfrm>
          <a:off x="838200" y="720725"/>
          <a:ext cx="8559800" cy="2108200"/>
        </p:xfrm>
        <a:graphic>
          <a:graphicData uri="http://schemas.openxmlformats.org/drawingml/2006/table">
            <a:tbl>
              <a:tblPr firstRow="1" bandRow="1">
                <a:tableStyleId>{5C22544A-7EE6-4342-B048-85BDC9FD1C3A}</a:tableStyleId>
              </a:tblPr>
              <a:tblGrid>
                <a:gridCol w="4279900">
                  <a:extLst>
                    <a:ext uri="{9D8B030D-6E8A-4147-A177-3AD203B41FA5}">
                      <a16:colId xmlns:a16="http://schemas.microsoft.com/office/drawing/2014/main" val="3564257602"/>
                    </a:ext>
                  </a:extLst>
                </a:gridCol>
                <a:gridCol w="4279900">
                  <a:extLst>
                    <a:ext uri="{9D8B030D-6E8A-4147-A177-3AD203B41FA5}">
                      <a16:colId xmlns:a16="http://schemas.microsoft.com/office/drawing/2014/main" val="2538046236"/>
                    </a:ext>
                  </a:extLst>
                </a:gridCol>
              </a:tblGrid>
              <a:tr h="370840">
                <a:tc>
                  <a:txBody>
                    <a:bodyPr/>
                    <a:lstStyle/>
                    <a:p>
                      <a:r>
                        <a:rPr lang="en-AU" sz="1800" dirty="0"/>
                        <a:t>Physical Changes</a:t>
                      </a:r>
                    </a:p>
                  </a:txBody>
                  <a:tcPr>
                    <a:solidFill>
                      <a:srgbClr val="A5A5A5"/>
                    </a:solidFill>
                  </a:tcPr>
                </a:tc>
                <a:tc>
                  <a:txBody>
                    <a:bodyPr/>
                    <a:lstStyle/>
                    <a:p>
                      <a:r>
                        <a:rPr lang="en-AU" sz="1800" dirty="0"/>
                        <a:t>Chemical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1800" dirty="0"/>
                        <a:t>Same substance remains: particles (atoms / molecules) unaffected</a:t>
                      </a:r>
                    </a:p>
                    <a:p>
                      <a:pPr marL="457200" indent="-457200">
                        <a:buFont typeface="Arial" panose="020B0604020202020204" pitchFamily="34" charset="0"/>
                        <a:buChar char="•"/>
                      </a:pPr>
                      <a:r>
                        <a:rPr lang="en-AU" sz="1800" dirty="0"/>
                        <a:t>Usually reversible</a:t>
                      </a:r>
                    </a:p>
                    <a:p>
                      <a:pPr marL="457200" indent="-457200">
                        <a:buFont typeface="Arial" panose="020B0604020202020204" pitchFamily="34" charset="0"/>
                        <a:buChar char="•"/>
                      </a:pPr>
                      <a:r>
                        <a:rPr lang="en-AU" sz="1800" dirty="0"/>
                        <a:t>Examples: change of shape, change of state</a:t>
                      </a:r>
                    </a:p>
                  </a:txBody>
                  <a:tcPr>
                    <a:solidFill>
                      <a:srgbClr val="F2F2F2"/>
                    </a:solidFill>
                  </a:tcPr>
                </a:tc>
                <a:tc>
                  <a:txBody>
                    <a:bodyPr/>
                    <a:lstStyle/>
                    <a:p>
                      <a:pPr marL="457200" indent="-457200">
                        <a:buFont typeface="Arial" panose="020B0604020202020204" pitchFamily="34" charset="0"/>
                        <a:buChar char="•"/>
                      </a:pPr>
                      <a:r>
                        <a:rPr lang="en-AU" sz="1800" dirty="0"/>
                        <a:t>New substance forms: particles are new and different</a:t>
                      </a:r>
                    </a:p>
                    <a:p>
                      <a:pPr marL="457200" indent="-457200">
                        <a:buFont typeface="Arial" panose="020B0604020202020204" pitchFamily="34" charset="0"/>
                        <a:buChar char="•"/>
                      </a:pPr>
                      <a:r>
                        <a:rPr lang="en-AU" sz="1800" dirty="0"/>
                        <a:t>Usually irreversible</a:t>
                      </a:r>
                    </a:p>
                    <a:p>
                      <a:pPr marL="457200" indent="-457200">
                        <a:buFont typeface="Arial" panose="020B0604020202020204" pitchFamily="34" charset="0"/>
                        <a:buChar char="•"/>
                      </a:pPr>
                      <a:r>
                        <a:rPr lang="en-AU" sz="1800" dirty="0"/>
                        <a:t>Examples: gas, light or heat produced; permanent colour change; precipitate formed</a:t>
                      </a:r>
                    </a:p>
                  </a:txBody>
                  <a:tcPr>
                    <a:solidFill>
                      <a:srgbClr val="F2F2F2"/>
                    </a:solidFill>
                  </a:tcPr>
                </a:tc>
                <a:extLst>
                  <a:ext uri="{0D108BD9-81ED-4DB2-BD59-A6C34878D82A}">
                    <a16:rowId xmlns:a16="http://schemas.microsoft.com/office/drawing/2014/main" val="2845789818"/>
                  </a:ext>
                </a:extLst>
              </a:tr>
            </a:tbl>
          </a:graphicData>
        </a:graphic>
      </p:graphicFrame>
      <p:graphicFrame>
        <p:nvGraphicFramePr>
          <p:cNvPr id="12" name="Table 11">
            <a:extLst>
              <a:ext uri="{FF2B5EF4-FFF2-40B4-BE49-F238E27FC236}">
                <a16:creationId xmlns:a16="http://schemas.microsoft.com/office/drawing/2014/main" id="{6B35F416-FE2A-4C7D-95E6-2327F5B0AD41}"/>
              </a:ext>
            </a:extLst>
          </p:cNvPr>
          <p:cNvGraphicFramePr>
            <a:graphicFrameLocks noGrp="1"/>
          </p:cNvGraphicFramePr>
          <p:nvPr/>
        </p:nvGraphicFramePr>
        <p:xfrm>
          <a:off x="9514800" y="5504360"/>
          <a:ext cx="2605965" cy="1285240"/>
        </p:xfrm>
        <a:graphic>
          <a:graphicData uri="http://schemas.openxmlformats.org/drawingml/2006/table">
            <a:tbl>
              <a:tblPr firstRow="1" bandRow="1">
                <a:tableStyleId>{F5AB1C69-6EDB-4FF4-983F-18BD219EF322}</a:tableStyleId>
              </a:tblPr>
              <a:tblGrid>
                <a:gridCol w="2605965">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precipitate </a:t>
                      </a:r>
                      <a:r>
                        <a:rPr lang="en-AU" b="0" baseline="0" dirty="0"/>
                        <a:t>(</a:t>
                      </a:r>
                      <a:r>
                        <a:rPr lang="en-AU" b="0" i="1" baseline="0" dirty="0"/>
                        <a:t>noun</a:t>
                      </a:r>
                      <a:r>
                        <a:rPr lang="en-AU" b="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 insoluble solid formed from two solutions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a:extLst>
              <a:ext uri="{FF2B5EF4-FFF2-40B4-BE49-F238E27FC236}">
                <a16:creationId xmlns:a16="http://schemas.microsoft.com/office/drawing/2014/main" id="{79CA2694-5CAF-42C6-B5FF-CB44B926B34D}"/>
              </a:ext>
            </a:extLst>
          </p:cNvPr>
          <p:cNvGraphicFramePr>
            <a:graphicFrameLocks noGrp="1"/>
          </p:cNvGraphicFramePr>
          <p:nvPr/>
        </p:nvGraphicFramePr>
        <p:xfrm>
          <a:off x="9514800" y="2324100"/>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Does this change match the description of a physical change or a chemical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F084AA0-3EDF-46EF-9788-10988AA274BE}"/>
              </a:ext>
            </a:extLst>
          </p:cNvPr>
          <p:cNvSpPr txBox="1"/>
          <p:nvPr/>
        </p:nvSpPr>
        <p:spPr>
          <a:xfrm>
            <a:off x="838200" y="2964875"/>
            <a:ext cx="8559800" cy="3108543"/>
          </a:xfrm>
          <a:prstGeom prst="rect">
            <a:avLst/>
          </a:prstGeom>
          <a:noFill/>
        </p:spPr>
        <p:txBody>
          <a:bodyPr wrap="square" rtlCol="0">
            <a:spAutoFit/>
          </a:bodyPr>
          <a:lstStyle/>
          <a:p>
            <a:r>
              <a:rPr lang="en-AU" sz="2800" dirty="0"/>
              <a:t>Is rust caused by a physical or chemical change?</a:t>
            </a:r>
          </a:p>
          <a:p>
            <a:endParaRPr lang="en-AU" sz="2800" dirty="0"/>
          </a:p>
          <a:p>
            <a:r>
              <a:rPr lang="en-AU" sz="2800" dirty="0">
                <a:solidFill>
                  <a:srgbClr val="7030A0"/>
                </a:solidFill>
              </a:rPr>
              <a:t>This is a chemical change, </a:t>
            </a:r>
            <a:br>
              <a:rPr lang="en-AU" sz="2800" dirty="0">
                <a:solidFill>
                  <a:srgbClr val="7030A0"/>
                </a:solidFill>
              </a:rPr>
            </a:br>
            <a:r>
              <a:rPr lang="en-AU" sz="2800" dirty="0">
                <a:solidFill>
                  <a:srgbClr val="7030A0"/>
                </a:solidFill>
              </a:rPr>
              <a:t>because the colour of the </a:t>
            </a:r>
            <a:br>
              <a:rPr lang="en-AU" sz="2800" dirty="0">
                <a:solidFill>
                  <a:srgbClr val="7030A0"/>
                </a:solidFill>
              </a:rPr>
            </a:br>
            <a:r>
              <a:rPr lang="en-AU" sz="2800" dirty="0">
                <a:solidFill>
                  <a:srgbClr val="7030A0"/>
                </a:solidFill>
              </a:rPr>
              <a:t>substance has changed </a:t>
            </a:r>
            <a:br>
              <a:rPr lang="en-AU" sz="2800" dirty="0">
                <a:solidFill>
                  <a:srgbClr val="7030A0"/>
                </a:solidFill>
              </a:rPr>
            </a:br>
            <a:r>
              <a:rPr lang="en-AU" sz="2800" dirty="0">
                <a:solidFill>
                  <a:srgbClr val="7030A0"/>
                </a:solidFill>
              </a:rPr>
              <a:t>irreversibly. There are new </a:t>
            </a:r>
            <a:br>
              <a:rPr lang="en-AU" sz="2800" dirty="0">
                <a:solidFill>
                  <a:srgbClr val="7030A0"/>
                </a:solidFill>
              </a:rPr>
            </a:br>
            <a:r>
              <a:rPr lang="en-AU" sz="2800" dirty="0">
                <a:solidFill>
                  <a:srgbClr val="7030A0"/>
                </a:solidFill>
              </a:rPr>
              <a:t>particles with a new colour.</a:t>
            </a:r>
          </a:p>
        </p:txBody>
      </p:sp>
      <p:pic>
        <p:nvPicPr>
          <p:cNvPr id="8194" name="Picture 2" descr="https://cdn.pixabay.com/photo/2016/07/22/16/32/metal-1535205_960_720.jpg">
            <a:extLst>
              <a:ext uri="{FF2B5EF4-FFF2-40B4-BE49-F238E27FC236}">
                <a16:creationId xmlns:a16="http://schemas.microsoft.com/office/drawing/2014/main" id="{96FFC19C-8193-4EE4-9AA6-818CDA755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458" y="3573194"/>
            <a:ext cx="4288541" cy="321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83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553A3-B379-4F53-8986-C0629EAECF46}"/>
              </a:ext>
            </a:extLst>
          </p:cNvPr>
          <p:cNvSpPr/>
          <p:nvPr/>
        </p:nvSpPr>
        <p:spPr>
          <a:xfrm>
            <a:off x="4142388" y="3244334"/>
            <a:ext cx="3907223" cy="369332"/>
          </a:xfrm>
          <a:prstGeom prst="rect">
            <a:avLst/>
          </a:prstGeom>
        </p:spPr>
        <p:txBody>
          <a:bodyPr wrap="none">
            <a:spAutoFit/>
          </a:bodyPr>
          <a:lstStyle/>
          <a:p>
            <a:r>
              <a:rPr lang="en-AU" dirty="0">
                <a:hlinkClick r:id="rId2"/>
              </a:rPr>
              <a:t>https://youtu.be/PK8dsAeMmPk?t=159</a:t>
            </a:r>
            <a:endParaRPr lang="en-AU" dirty="0"/>
          </a:p>
        </p:txBody>
      </p:sp>
    </p:spTree>
    <p:extLst>
      <p:ext uri="{BB962C8B-B14F-4D97-AF65-F5344CB8AC3E}">
        <p14:creationId xmlns:p14="http://schemas.microsoft.com/office/powerpoint/2010/main" val="197046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EC36B3-E774-4160-B219-09D5F5CDB254}"/>
              </a:ext>
            </a:extLst>
          </p:cNvPr>
          <p:cNvSpPr/>
          <p:nvPr/>
        </p:nvSpPr>
        <p:spPr>
          <a:xfrm>
            <a:off x="4529674" y="3244334"/>
            <a:ext cx="3132652" cy="369332"/>
          </a:xfrm>
          <a:prstGeom prst="rect">
            <a:avLst/>
          </a:prstGeom>
        </p:spPr>
        <p:txBody>
          <a:bodyPr wrap="none">
            <a:spAutoFit/>
          </a:bodyPr>
          <a:lstStyle/>
          <a:p>
            <a:r>
              <a:rPr lang="en-AU" dirty="0">
                <a:hlinkClick r:id="rId2"/>
              </a:rPr>
              <a:t>https://youtu.be/JOHdZsQXw7I</a:t>
            </a:r>
            <a:endParaRPr lang="en-AU" dirty="0"/>
          </a:p>
        </p:txBody>
      </p:sp>
    </p:spTree>
    <p:extLst>
      <p:ext uri="{BB962C8B-B14F-4D97-AF65-F5344CB8AC3E}">
        <p14:creationId xmlns:p14="http://schemas.microsoft.com/office/powerpoint/2010/main" val="83116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014888"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a16="http://schemas.microsoft.com/office/drawing/2014/main" id="{8DE4CDE6-2979-4292-9E38-3C12910BF466}"/>
              </a:ext>
            </a:extLst>
          </p:cNvPr>
          <p:cNvSpPr>
            <a:spLocks noGrp="1"/>
          </p:cNvSpPr>
          <p:nvPr>
            <p:ph idx="1"/>
          </p:nvPr>
        </p:nvSpPr>
        <p:spPr>
          <a:xfrm>
            <a:off x="838200" y="719999"/>
            <a:ext cx="10515600" cy="2881329"/>
          </a:xfrm>
        </p:spPr>
        <p:txBody>
          <a:bodyPr>
            <a:normAutofit/>
          </a:bodyPr>
          <a:lstStyle/>
          <a:p>
            <a:r>
              <a:rPr lang="en-AU" dirty="0"/>
              <a:t>Physical and chemical changes are all around you: they happen when you cook, in the weather, in cars and bikes, and inside your body right now!</a:t>
            </a:r>
          </a:p>
          <a:p>
            <a:r>
              <a:rPr lang="en-AU" dirty="0"/>
              <a:t>Predicting physical and chemical changes is important when storing food, and even more so when storing dangerous chemicals.</a:t>
            </a:r>
          </a:p>
        </p:txBody>
      </p:sp>
      <p:pic>
        <p:nvPicPr>
          <p:cNvPr id="9218" name="Picture 2" descr="https://s.abcnews.com/images/US/GTY_77898301_lightening_jt_130720_hpMain_2_12x5_992.jpg">
            <a:extLst>
              <a:ext uri="{FF2B5EF4-FFF2-40B4-BE49-F238E27FC236}">
                <a16:creationId xmlns:a16="http://schemas.microsoft.com/office/drawing/2014/main" id="{DE513068-53CA-46F2-A04D-C5E843C4E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902" y="2907616"/>
            <a:ext cx="7476876" cy="31203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41E5D3-7A7D-405C-9B6C-533D52189253}"/>
              </a:ext>
            </a:extLst>
          </p:cNvPr>
          <p:cNvSpPr txBox="1"/>
          <p:nvPr/>
        </p:nvSpPr>
        <p:spPr>
          <a:xfrm>
            <a:off x="1706982" y="6028006"/>
            <a:ext cx="9244716" cy="646331"/>
          </a:xfrm>
          <a:prstGeom prst="rect">
            <a:avLst/>
          </a:prstGeom>
          <a:noFill/>
        </p:spPr>
        <p:txBody>
          <a:bodyPr wrap="square" rtlCol="0">
            <a:spAutoFit/>
          </a:bodyPr>
          <a:lstStyle/>
          <a:p>
            <a:pPr algn="ctr"/>
            <a:r>
              <a:rPr lang="en-AU" dirty="0"/>
              <a:t>Lightning splits nitrogen molecules in the air (a chemical change) allowing it to be used by plants. The accompanying thunder is caused by the heat rapidly expanding the air (a physical change).</a:t>
            </a:r>
          </a:p>
        </p:txBody>
      </p:sp>
    </p:spTree>
    <p:extLst>
      <p:ext uri="{BB962C8B-B14F-4D97-AF65-F5344CB8AC3E}">
        <p14:creationId xmlns:p14="http://schemas.microsoft.com/office/powerpoint/2010/main" val="164299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311405"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graphicFrame>
        <p:nvGraphicFramePr>
          <p:cNvPr id="3" name="Content Placeholder 2">
            <a:extLst>
              <a:ext uri="{FF2B5EF4-FFF2-40B4-BE49-F238E27FC236}">
                <a16:creationId xmlns:a16="http://schemas.microsoft.com/office/drawing/2014/main" id="{1A10A767-9408-4293-ACDD-831A45C207E9}"/>
              </a:ext>
            </a:extLst>
          </p:cNvPr>
          <p:cNvGraphicFramePr>
            <a:graphicFrameLocks noGrp="1"/>
          </p:cNvGraphicFramePr>
          <p:nvPr>
            <p:ph idx="1"/>
            <p:extLst>
              <p:ext uri="{D42A27DB-BD31-4B8C-83A1-F6EECF244321}">
                <p14:modId xmlns:p14="http://schemas.microsoft.com/office/powerpoint/2010/main" val="490387006"/>
              </p:ext>
            </p:extLst>
          </p:nvPr>
        </p:nvGraphicFramePr>
        <p:xfrm>
          <a:off x="6633583" y="68400"/>
          <a:ext cx="5487182" cy="2931160"/>
        </p:xfrm>
        <a:graphic>
          <a:graphicData uri="http://schemas.openxmlformats.org/drawingml/2006/table">
            <a:tbl>
              <a:tblPr firstRow="1" bandRow="1">
                <a:tableStyleId>{5C22544A-7EE6-4342-B048-85BDC9FD1C3A}</a:tableStyleId>
              </a:tblPr>
              <a:tblGrid>
                <a:gridCol w="2743591">
                  <a:extLst>
                    <a:ext uri="{9D8B030D-6E8A-4147-A177-3AD203B41FA5}">
                      <a16:colId xmlns:a16="http://schemas.microsoft.com/office/drawing/2014/main" val="3564257602"/>
                    </a:ext>
                  </a:extLst>
                </a:gridCol>
                <a:gridCol w="2743591">
                  <a:extLst>
                    <a:ext uri="{9D8B030D-6E8A-4147-A177-3AD203B41FA5}">
                      <a16:colId xmlns:a16="http://schemas.microsoft.com/office/drawing/2014/main" val="2538046236"/>
                    </a:ext>
                  </a:extLst>
                </a:gridCol>
              </a:tblGrid>
              <a:tr h="370840">
                <a:tc>
                  <a:txBody>
                    <a:bodyPr/>
                    <a:lstStyle/>
                    <a:p>
                      <a:r>
                        <a:rPr lang="en-AU" sz="1800" dirty="0"/>
                        <a:t>Physical Changes</a:t>
                      </a:r>
                    </a:p>
                  </a:txBody>
                  <a:tcPr>
                    <a:solidFill>
                      <a:srgbClr val="A5A5A5"/>
                    </a:solidFill>
                  </a:tcPr>
                </a:tc>
                <a:tc>
                  <a:txBody>
                    <a:bodyPr/>
                    <a:lstStyle/>
                    <a:p>
                      <a:r>
                        <a:rPr lang="en-AU" sz="1800" dirty="0"/>
                        <a:t>Chemical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1800" dirty="0"/>
                        <a:t>Same substance remains: particles (atoms / molecules) unaffected</a:t>
                      </a:r>
                    </a:p>
                    <a:p>
                      <a:pPr marL="457200" indent="-457200">
                        <a:buFont typeface="Arial" panose="020B0604020202020204" pitchFamily="34" charset="0"/>
                        <a:buChar char="•"/>
                      </a:pPr>
                      <a:r>
                        <a:rPr lang="en-AU" sz="1800" dirty="0"/>
                        <a:t>Usually reversible</a:t>
                      </a:r>
                    </a:p>
                    <a:p>
                      <a:pPr marL="457200" indent="-457200">
                        <a:buFont typeface="Arial" panose="020B0604020202020204" pitchFamily="34" charset="0"/>
                        <a:buChar char="•"/>
                      </a:pPr>
                      <a:r>
                        <a:rPr lang="en-AU" sz="1800" dirty="0"/>
                        <a:t>Examples: change of shape, change of state</a:t>
                      </a:r>
                    </a:p>
                  </a:txBody>
                  <a:tcPr>
                    <a:solidFill>
                      <a:srgbClr val="F2F2F2"/>
                    </a:solidFill>
                  </a:tcPr>
                </a:tc>
                <a:tc>
                  <a:txBody>
                    <a:bodyPr/>
                    <a:lstStyle/>
                    <a:p>
                      <a:pPr marL="457200" indent="-457200">
                        <a:buFont typeface="Arial" panose="020B0604020202020204" pitchFamily="34" charset="0"/>
                        <a:buChar char="•"/>
                      </a:pPr>
                      <a:r>
                        <a:rPr lang="en-AU" sz="1800" dirty="0"/>
                        <a:t>New substance forms: particles are new and different</a:t>
                      </a:r>
                    </a:p>
                    <a:p>
                      <a:pPr marL="457200" indent="-457200">
                        <a:buFont typeface="Arial" panose="020B0604020202020204" pitchFamily="34" charset="0"/>
                        <a:buChar char="•"/>
                      </a:pPr>
                      <a:r>
                        <a:rPr lang="en-AU" sz="1800" dirty="0"/>
                        <a:t>Usually irreversible</a:t>
                      </a:r>
                    </a:p>
                    <a:p>
                      <a:pPr marL="457200" indent="-457200">
                        <a:buFont typeface="Arial" panose="020B0604020202020204" pitchFamily="34" charset="0"/>
                        <a:buChar char="•"/>
                      </a:pPr>
                      <a:r>
                        <a:rPr lang="en-AU" sz="1800" dirty="0"/>
                        <a:t>Examples: gas, light or heat produced; permanent colour change; precipitate formed</a:t>
                      </a:r>
                    </a:p>
                  </a:txBody>
                  <a:tcPr>
                    <a:solidFill>
                      <a:srgbClr val="F2F2F2"/>
                    </a:solidFill>
                  </a:tcPr>
                </a:tc>
                <a:extLst>
                  <a:ext uri="{0D108BD9-81ED-4DB2-BD59-A6C34878D82A}">
                    <a16:rowId xmlns:a16="http://schemas.microsoft.com/office/drawing/2014/main" val="2845789818"/>
                  </a:ext>
                </a:extLst>
              </a:tr>
            </a:tbl>
          </a:graphicData>
        </a:graphic>
      </p:graphicFrame>
      <p:graphicFrame>
        <p:nvGraphicFramePr>
          <p:cNvPr id="12" name="Table 11">
            <a:extLst>
              <a:ext uri="{FF2B5EF4-FFF2-40B4-BE49-F238E27FC236}">
                <a16:creationId xmlns:a16="http://schemas.microsoft.com/office/drawing/2014/main" id="{6B35F416-FE2A-4C7D-95E6-2327F5B0AD41}"/>
              </a:ext>
            </a:extLst>
          </p:cNvPr>
          <p:cNvGraphicFramePr>
            <a:graphicFrameLocks noGrp="1"/>
          </p:cNvGraphicFramePr>
          <p:nvPr/>
        </p:nvGraphicFramePr>
        <p:xfrm>
          <a:off x="9514800" y="5504360"/>
          <a:ext cx="2605965" cy="1285240"/>
        </p:xfrm>
        <a:graphic>
          <a:graphicData uri="http://schemas.openxmlformats.org/drawingml/2006/table">
            <a:tbl>
              <a:tblPr firstRow="1" bandRow="1">
                <a:tableStyleId>{F5AB1C69-6EDB-4FF4-983F-18BD219EF322}</a:tableStyleId>
              </a:tblPr>
              <a:tblGrid>
                <a:gridCol w="2605965">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precipitate </a:t>
                      </a:r>
                      <a:r>
                        <a:rPr lang="en-AU" b="0" baseline="0" dirty="0"/>
                        <a:t>(</a:t>
                      </a:r>
                      <a:r>
                        <a:rPr lang="en-AU" b="0" i="1" baseline="0" dirty="0"/>
                        <a:t>noun</a:t>
                      </a:r>
                      <a:r>
                        <a:rPr lang="en-AU" b="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 insoluble solid formed from two solutions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3F084AA0-3EDF-46EF-9788-10988AA274BE}"/>
              </a:ext>
            </a:extLst>
          </p:cNvPr>
          <p:cNvSpPr txBox="1"/>
          <p:nvPr/>
        </p:nvSpPr>
        <p:spPr>
          <a:xfrm>
            <a:off x="838200" y="651766"/>
            <a:ext cx="8559800" cy="954107"/>
          </a:xfrm>
          <a:prstGeom prst="rect">
            <a:avLst/>
          </a:prstGeom>
          <a:noFill/>
        </p:spPr>
        <p:txBody>
          <a:bodyPr wrap="square" rtlCol="0">
            <a:spAutoFit/>
          </a:bodyPr>
          <a:lstStyle/>
          <a:p>
            <a:r>
              <a:rPr lang="en-AU" sz="2800" dirty="0"/>
              <a:t>Name two differences between </a:t>
            </a:r>
            <a:br>
              <a:rPr lang="en-AU" sz="2800" dirty="0"/>
            </a:br>
            <a:r>
              <a:rPr lang="en-AU" sz="2800" dirty="0"/>
              <a:t>physical and chemical changes.</a:t>
            </a:r>
          </a:p>
        </p:txBody>
      </p:sp>
      <p:sp>
        <p:nvSpPr>
          <p:cNvPr id="10" name="TextBox 9">
            <a:extLst>
              <a:ext uri="{FF2B5EF4-FFF2-40B4-BE49-F238E27FC236}">
                <a16:creationId xmlns:a16="http://schemas.microsoft.com/office/drawing/2014/main" id="{8961D502-E9AB-45C2-A365-8A28B89B2767}"/>
              </a:ext>
            </a:extLst>
          </p:cNvPr>
          <p:cNvSpPr txBox="1"/>
          <p:nvPr/>
        </p:nvSpPr>
        <p:spPr>
          <a:xfrm>
            <a:off x="0" y="3791768"/>
            <a:ext cx="2311405"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Closure</a:t>
            </a:r>
          </a:p>
        </p:txBody>
      </p:sp>
      <p:sp>
        <p:nvSpPr>
          <p:cNvPr id="13" name="TextBox 12">
            <a:extLst>
              <a:ext uri="{FF2B5EF4-FFF2-40B4-BE49-F238E27FC236}">
                <a16:creationId xmlns:a16="http://schemas.microsoft.com/office/drawing/2014/main" id="{1765DF93-15B6-43D3-8241-2EE6ACD035B1}"/>
              </a:ext>
            </a:extLst>
          </p:cNvPr>
          <p:cNvSpPr txBox="1"/>
          <p:nvPr/>
        </p:nvSpPr>
        <p:spPr>
          <a:xfrm>
            <a:off x="838200" y="4443532"/>
            <a:ext cx="10303412" cy="1815882"/>
          </a:xfrm>
          <a:prstGeom prst="rect">
            <a:avLst/>
          </a:prstGeom>
          <a:noFill/>
        </p:spPr>
        <p:txBody>
          <a:bodyPr wrap="square" rtlCol="0">
            <a:spAutoFit/>
          </a:bodyPr>
          <a:lstStyle/>
          <a:p>
            <a:r>
              <a:rPr lang="en-AU" sz="2800" dirty="0"/>
              <a:t>In water treatment plants, a solution of sodium hydroxide is added to waste water. This reacts with poisonous metals (such as lead and mercury) to form an insoluble solid which can then be </a:t>
            </a:r>
            <a:br>
              <a:rPr lang="en-AU" sz="2800" dirty="0"/>
            </a:br>
            <a:r>
              <a:rPr lang="en-AU" sz="2800" dirty="0"/>
              <a:t>filtered out. Is this a physical change or a chemical change?</a:t>
            </a:r>
          </a:p>
        </p:txBody>
      </p:sp>
      <p:sp>
        <p:nvSpPr>
          <p:cNvPr id="15" name="TextBox 14">
            <a:extLst>
              <a:ext uri="{FF2B5EF4-FFF2-40B4-BE49-F238E27FC236}">
                <a16:creationId xmlns:a16="http://schemas.microsoft.com/office/drawing/2014/main" id="{9F077C87-7700-4FD4-8B51-5E3307E9146F}"/>
              </a:ext>
            </a:extLst>
          </p:cNvPr>
          <p:cNvSpPr txBox="1"/>
          <p:nvPr/>
        </p:nvSpPr>
        <p:spPr>
          <a:xfrm>
            <a:off x="0" y="1895884"/>
            <a:ext cx="2311405"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6" name="TextBox 15">
            <a:extLst>
              <a:ext uri="{FF2B5EF4-FFF2-40B4-BE49-F238E27FC236}">
                <a16:creationId xmlns:a16="http://schemas.microsoft.com/office/drawing/2014/main" id="{28772C39-3627-4D32-9775-81CB38CCFCAD}"/>
              </a:ext>
            </a:extLst>
          </p:cNvPr>
          <p:cNvSpPr txBox="1"/>
          <p:nvPr/>
        </p:nvSpPr>
        <p:spPr>
          <a:xfrm>
            <a:off x="838200" y="2547650"/>
            <a:ext cx="10303412" cy="954107"/>
          </a:xfrm>
          <a:prstGeom prst="rect">
            <a:avLst/>
          </a:prstGeom>
          <a:noFill/>
        </p:spPr>
        <p:txBody>
          <a:bodyPr wrap="square" rtlCol="0">
            <a:spAutoFit/>
          </a:bodyPr>
          <a:lstStyle/>
          <a:p>
            <a:r>
              <a:rPr lang="en-AU" sz="2800" dirty="0"/>
              <a:t>Is dissolving salt in water a physical or </a:t>
            </a:r>
            <a:br>
              <a:rPr lang="en-AU" sz="2800" dirty="0"/>
            </a:br>
            <a:r>
              <a:rPr lang="en-AU" sz="2800" dirty="0"/>
              <a:t>a chemical change? Explain your answer.</a:t>
            </a:r>
          </a:p>
        </p:txBody>
      </p:sp>
    </p:spTree>
    <p:extLst>
      <p:ext uri="{BB962C8B-B14F-4D97-AF65-F5344CB8AC3E}">
        <p14:creationId xmlns:p14="http://schemas.microsoft.com/office/powerpoint/2010/main" val="16247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3895468"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5" name="Content Placeholder 2">
            <a:extLst>
              <a:ext uri="{FF2B5EF4-FFF2-40B4-BE49-F238E27FC236}">
                <a16:creationId xmlns:a16="http://schemas.microsoft.com/office/drawing/2014/main" id="{7DCD67C7-DDC2-4B28-85BF-6A02105C4FE6}"/>
              </a:ext>
            </a:extLst>
          </p:cNvPr>
          <p:cNvSpPr>
            <a:spLocks noGrp="1"/>
          </p:cNvSpPr>
          <p:nvPr>
            <p:ph idx="1"/>
          </p:nvPr>
        </p:nvSpPr>
        <p:spPr>
          <a:xfrm>
            <a:off x="838200" y="720000"/>
            <a:ext cx="8559835" cy="4351338"/>
          </a:xfrm>
        </p:spPr>
        <p:txBody>
          <a:bodyPr/>
          <a:lstStyle/>
          <a:p>
            <a:r>
              <a:rPr lang="en-AU" dirty="0"/>
              <a:t>Attempt Questions 1-5 on page 83 of your textbook.</a:t>
            </a:r>
          </a:p>
        </p:txBody>
      </p:sp>
      <p:pic>
        <p:nvPicPr>
          <p:cNvPr id="2" name="Picture 1">
            <a:extLst>
              <a:ext uri="{FF2B5EF4-FFF2-40B4-BE49-F238E27FC236}">
                <a16:creationId xmlns:a16="http://schemas.microsoft.com/office/drawing/2014/main" id="{62DF953C-9DBB-44E3-B996-9E0FF169626A}"/>
              </a:ext>
            </a:extLst>
          </p:cNvPr>
          <p:cNvPicPr>
            <a:picLocks noChangeAspect="1"/>
          </p:cNvPicPr>
          <p:nvPr/>
        </p:nvPicPr>
        <p:blipFill>
          <a:blip r:embed="rId2"/>
          <a:stretch>
            <a:fillRect/>
          </a:stretch>
        </p:blipFill>
        <p:spPr>
          <a:xfrm>
            <a:off x="233288" y="1288058"/>
            <a:ext cx="9452317" cy="5343167"/>
          </a:xfrm>
          <a:prstGeom prst="rect">
            <a:avLst/>
          </a:prstGeom>
        </p:spPr>
      </p:pic>
      <p:graphicFrame>
        <p:nvGraphicFramePr>
          <p:cNvPr id="6" name="Content Placeholder 2">
            <a:extLst>
              <a:ext uri="{FF2B5EF4-FFF2-40B4-BE49-F238E27FC236}">
                <a16:creationId xmlns:a16="http://schemas.microsoft.com/office/drawing/2014/main" id="{5C07EAEE-C1A7-4F2F-8686-7B6EBDFA312B}"/>
              </a:ext>
            </a:extLst>
          </p:cNvPr>
          <p:cNvGraphicFramePr>
            <a:graphicFrameLocks/>
          </p:cNvGraphicFramePr>
          <p:nvPr>
            <p:extLst>
              <p:ext uri="{D42A27DB-BD31-4B8C-83A1-F6EECF244321}">
                <p14:modId xmlns:p14="http://schemas.microsoft.com/office/powerpoint/2010/main" val="3026619820"/>
              </p:ext>
            </p:extLst>
          </p:nvPr>
        </p:nvGraphicFramePr>
        <p:xfrm>
          <a:off x="9748911" y="68400"/>
          <a:ext cx="2381681" cy="6685280"/>
        </p:xfrm>
        <a:graphic>
          <a:graphicData uri="http://schemas.openxmlformats.org/drawingml/2006/table">
            <a:tbl>
              <a:tblPr firstRow="1" bandRow="1">
                <a:tableStyleId>{5C22544A-7EE6-4342-B048-85BDC9FD1C3A}</a:tableStyleId>
              </a:tblPr>
              <a:tblGrid>
                <a:gridCol w="2381681">
                  <a:extLst>
                    <a:ext uri="{9D8B030D-6E8A-4147-A177-3AD203B41FA5}">
                      <a16:colId xmlns:a16="http://schemas.microsoft.com/office/drawing/2014/main" val="2538046236"/>
                    </a:ext>
                  </a:extLst>
                </a:gridCol>
              </a:tblGrid>
              <a:tr h="370840">
                <a:tc>
                  <a:txBody>
                    <a:bodyPr/>
                    <a:lstStyle/>
                    <a:p>
                      <a:r>
                        <a:rPr lang="en-AU" sz="1800" dirty="0"/>
                        <a:t>Physical Changes</a:t>
                      </a:r>
                    </a:p>
                  </a:txBody>
                  <a:tcPr>
                    <a:solidFill>
                      <a:srgbClr val="A5A5A5"/>
                    </a:solidFill>
                  </a:tcPr>
                </a:tc>
                <a:extLst>
                  <a:ext uri="{0D108BD9-81ED-4DB2-BD59-A6C34878D82A}">
                    <a16:rowId xmlns:a16="http://schemas.microsoft.com/office/drawing/2014/main" val="2969964491"/>
                  </a:ext>
                </a:extLst>
              </a:tr>
              <a:tr h="370840">
                <a:tc>
                  <a:txBody>
                    <a:bodyPr/>
                    <a:lstStyle/>
                    <a:p>
                      <a:pPr marL="457200" indent="-457200">
                        <a:buFont typeface="Arial" panose="020B0604020202020204" pitchFamily="34" charset="0"/>
                        <a:buChar char="•"/>
                      </a:pPr>
                      <a:r>
                        <a:rPr lang="en-AU" sz="1800" dirty="0"/>
                        <a:t>Same substance remains: particles (atoms / molecules) unaffected</a:t>
                      </a:r>
                    </a:p>
                    <a:p>
                      <a:pPr marL="457200" indent="-457200">
                        <a:buFont typeface="Arial" panose="020B0604020202020204" pitchFamily="34" charset="0"/>
                        <a:buChar char="•"/>
                      </a:pPr>
                      <a:r>
                        <a:rPr lang="en-AU" sz="1800" dirty="0"/>
                        <a:t>Usually reversible</a:t>
                      </a:r>
                    </a:p>
                    <a:p>
                      <a:pPr marL="457200" indent="-457200">
                        <a:buFont typeface="Arial" panose="020B0604020202020204" pitchFamily="34" charset="0"/>
                        <a:buChar char="•"/>
                      </a:pPr>
                      <a:r>
                        <a:rPr lang="en-AU" sz="1800" dirty="0"/>
                        <a:t>Examples: change of shape, change of state</a:t>
                      </a:r>
                    </a:p>
                  </a:txBody>
                  <a:tcPr>
                    <a:solidFill>
                      <a:srgbClr val="F2F2F2"/>
                    </a:solidFill>
                  </a:tcPr>
                </a:tc>
                <a:extLst>
                  <a:ext uri="{0D108BD9-81ED-4DB2-BD59-A6C34878D82A}">
                    <a16:rowId xmlns:a16="http://schemas.microsoft.com/office/drawing/2014/main" val="2845789818"/>
                  </a:ext>
                </a:extLst>
              </a:tr>
              <a:tr h="370840">
                <a:tc>
                  <a:txBody>
                    <a:bodyPr/>
                    <a:lstStyle/>
                    <a:p>
                      <a:r>
                        <a:rPr lang="en-AU" sz="1800" b="1" dirty="0">
                          <a:solidFill>
                            <a:schemeClr val="bg1"/>
                          </a:solidFill>
                        </a:rPr>
                        <a:t>Chemical Changes</a:t>
                      </a:r>
                    </a:p>
                  </a:txBody>
                  <a:tcPr>
                    <a:solidFill>
                      <a:srgbClr val="A5A5A5"/>
                    </a:solidFill>
                  </a:tcPr>
                </a:tc>
                <a:extLst>
                  <a:ext uri="{0D108BD9-81ED-4DB2-BD59-A6C34878D82A}">
                    <a16:rowId xmlns:a16="http://schemas.microsoft.com/office/drawing/2014/main" val="1920920401"/>
                  </a:ext>
                </a:extLst>
              </a:tr>
              <a:tr h="370840">
                <a:tc>
                  <a:txBody>
                    <a:bodyPr/>
                    <a:lstStyle/>
                    <a:p>
                      <a:pPr marL="457200" indent="-457200">
                        <a:buFont typeface="Arial" panose="020B0604020202020204" pitchFamily="34" charset="0"/>
                        <a:buChar char="•"/>
                      </a:pPr>
                      <a:r>
                        <a:rPr lang="en-AU" sz="1800" dirty="0"/>
                        <a:t>New substance forms: particles are new and different</a:t>
                      </a:r>
                    </a:p>
                    <a:p>
                      <a:pPr marL="457200" indent="-457200">
                        <a:buFont typeface="Arial" panose="020B0604020202020204" pitchFamily="34" charset="0"/>
                        <a:buChar char="•"/>
                      </a:pPr>
                      <a:r>
                        <a:rPr lang="en-AU" sz="1800" dirty="0"/>
                        <a:t>Usually irreversible</a:t>
                      </a:r>
                    </a:p>
                    <a:p>
                      <a:pPr marL="457200" indent="-457200">
                        <a:buFont typeface="Arial" panose="020B0604020202020204" pitchFamily="34" charset="0"/>
                        <a:buChar char="•"/>
                      </a:pPr>
                      <a:r>
                        <a:rPr lang="en-AU" sz="1800" dirty="0"/>
                        <a:t>Examples: gas, light or heat produced; permanent colour change; precipitate formed</a:t>
                      </a:r>
                    </a:p>
                  </a:txBody>
                  <a:tcPr>
                    <a:solidFill>
                      <a:srgbClr val="F2F2F2"/>
                    </a:solidFill>
                  </a:tcPr>
                </a:tc>
                <a:extLst>
                  <a:ext uri="{0D108BD9-81ED-4DB2-BD59-A6C34878D82A}">
                    <a16:rowId xmlns:a16="http://schemas.microsoft.com/office/drawing/2014/main" val="249191517"/>
                  </a:ext>
                </a:extLst>
              </a:tr>
            </a:tbl>
          </a:graphicData>
        </a:graphic>
      </p:graphicFrame>
      <p:sp>
        <p:nvSpPr>
          <p:cNvPr id="3" name="Rectangle 2">
            <a:extLst>
              <a:ext uri="{FF2B5EF4-FFF2-40B4-BE49-F238E27FC236}">
                <a16:creationId xmlns:a16="http://schemas.microsoft.com/office/drawing/2014/main" id="{2172E524-DE1E-43E9-975C-247D3CDB27E1}"/>
              </a:ext>
            </a:extLst>
          </p:cNvPr>
          <p:cNvSpPr/>
          <p:nvPr/>
        </p:nvSpPr>
        <p:spPr>
          <a:xfrm>
            <a:off x="8443913" y="5569942"/>
            <a:ext cx="1241692" cy="1061283"/>
          </a:xfrm>
          <a:prstGeom prst="rect">
            <a:avLst/>
          </a:prstGeom>
          <a:solidFill>
            <a:srgbClr val="E8E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7772CAF2-A47D-4BE0-88A7-ADB467502CF9}"/>
              </a:ext>
            </a:extLst>
          </p:cNvPr>
          <p:cNvSpPr/>
          <p:nvPr/>
        </p:nvSpPr>
        <p:spPr>
          <a:xfrm>
            <a:off x="9324975" y="3667125"/>
            <a:ext cx="360630" cy="1902817"/>
          </a:xfrm>
          <a:prstGeom prst="rect">
            <a:avLst/>
          </a:prstGeom>
          <a:solidFill>
            <a:srgbClr val="E8E5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01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6" name="TextBox 5"/>
          <p:cNvSpPr txBox="1"/>
          <p:nvPr/>
        </p:nvSpPr>
        <p:spPr>
          <a:xfrm>
            <a:off x="198995" y="752297"/>
            <a:ext cx="8635516" cy="461665"/>
          </a:xfrm>
          <a:prstGeom prst="rect">
            <a:avLst/>
          </a:prstGeom>
          <a:noFill/>
        </p:spPr>
        <p:txBody>
          <a:bodyPr wrap="square" rtlCol="0">
            <a:spAutoFit/>
          </a:bodyPr>
          <a:lstStyle/>
          <a:p>
            <a:pPr marL="0" lvl="1"/>
            <a:r>
              <a:rPr lang="en-AU" sz="2400" dirty="0"/>
              <a:t>There are different rules for naming different types of compounds.</a:t>
            </a:r>
          </a:p>
        </p:txBody>
      </p:sp>
      <p:cxnSp>
        <p:nvCxnSpPr>
          <p:cNvPr id="14" name="Straight Connector 13"/>
          <p:cNvCxnSpPr/>
          <p:nvPr/>
        </p:nvCxnSpPr>
        <p:spPr>
          <a:xfrm>
            <a:off x="138223" y="1256910"/>
            <a:ext cx="7151752" cy="20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2991580272"/>
              </p:ext>
            </p:extLst>
          </p:nvPr>
        </p:nvGraphicFramePr>
        <p:xfrm>
          <a:off x="9387041" y="1533941"/>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Which element’s name gets changed, and how?</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287062" y="2925111"/>
            <a:ext cx="7002913" cy="3785652"/>
          </a:xfrm>
          <a:prstGeom prst="rect">
            <a:avLst/>
          </a:prstGeom>
          <a:noFill/>
        </p:spPr>
        <p:txBody>
          <a:bodyPr wrap="square" rtlCol="0">
            <a:spAutoFit/>
          </a:bodyPr>
          <a:lstStyle/>
          <a:p>
            <a:pPr marL="0" lvl="1"/>
            <a:r>
              <a:rPr lang="en-AU" sz="2400" dirty="0"/>
              <a:t>Chemical formula: </a:t>
            </a:r>
            <a:r>
              <a:rPr lang="en-AU" sz="2400" dirty="0" err="1"/>
              <a:t>KBr</a:t>
            </a:r>
            <a:endParaRPr lang="en-AU" sz="2400" dirty="0"/>
          </a:p>
          <a:p>
            <a:pPr marL="0" lvl="1"/>
            <a:endParaRPr lang="en-AU" sz="2400" dirty="0"/>
          </a:p>
          <a:p>
            <a:pPr marL="0" lvl="1"/>
            <a:r>
              <a:rPr lang="en-AU" sz="2400" dirty="0"/>
              <a:t>Write the name of the metal first</a:t>
            </a:r>
          </a:p>
          <a:p>
            <a:pPr marL="0" lvl="1"/>
            <a:r>
              <a:rPr lang="en-AU" sz="2400" dirty="0">
                <a:solidFill>
                  <a:srgbClr val="7030A0"/>
                </a:solidFill>
              </a:rPr>
              <a:t>	Potassium</a:t>
            </a:r>
          </a:p>
          <a:p>
            <a:pPr marL="0" lvl="1"/>
            <a:endParaRPr lang="en-AU" sz="2400" dirty="0"/>
          </a:p>
          <a:p>
            <a:pPr marL="0" lvl="1"/>
            <a:r>
              <a:rPr lang="en-AU" sz="2400" dirty="0"/>
              <a:t>Write the name of the non-metal second</a:t>
            </a:r>
          </a:p>
          <a:p>
            <a:pPr marL="0" lvl="1"/>
            <a:r>
              <a:rPr lang="en-AU" sz="2400" dirty="0">
                <a:solidFill>
                  <a:srgbClr val="7030A0"/>
                </a:solidFill>
              </a:rPr>
              <a:t>	Potassium bromine</a:t>
            </a:r>
          </a:p>
          <a:p>
            <a:pPr marL="0" lvl="1"/>
            <a:endParaRPr lang="en-AU" sz="2400" dirty="0"/>
          </a:p>
          <a:p>
            <a:pPr marL="0" lvl="1"/>
            <a:r>
              <a:rPr lang="en-AU" sz="2400" dirty="0"/>
              <a:t>Change the ending of the non-metal to -ide</a:t>
            </a:r>
          </a:p>
          <a:p>
            <a:pPr marL="0" lvl="1"/>
            <a:r>
              <a:rPr lang="en-AU" sz="2400" dirty="0">
                <a:solidFill>
                  <a:srgbClr val="7030A0"/>
                </a:solidFill>
              </a:rPr>
              <a:t>	Potassium bromide</a:t>
            </a:r>
          </a:p>
        </p:txBody>
      </p:sp>
      <p:graphicFrame>
        <p:nvGraphicFramePr>
          <p:cNvPr id="15" name="Table 14">
            <a:extLst>
              <a:ext uri="{FF2B5EF4-FFF2-40B4-BE49-F238E27FC236}">
                <a16:creationId xmlns:a16="http://schemas.microsoft.com/office/drawing/2014/main" id="{54A87F7F-1DD1-4B91-8473-3DDC29F65A77}"/>
              </a:ext>
            </a:extLst>
          </p:cNvPr>
          <p:cNvGraphicFramePr>
            <a:graphicFrameLocks noGrp="1"/>
          </p:cNvGraphicFramePr>
          <p:nvPr>
            <p:extLst>
              <p:ext uri="{D42A27DB-BD31-4B8C-83A1-F6EECF244321}">
                <p14:modId xmlns:p14="http://schemas.microsoft.com/office/powerpoint/2010/main" val="1209232729"/>
              </p:ext>
            </p:extLst>
          </p:nvPr>
        </p:nvGraphicFramePr>
        <p:xfrm>
          <a:off x="7395815" y="5503700"/>
          <a:ext cx="4597190" cy="1097280"/>
        </p:xfrm>
        <a:graphic>
          <a:graphicData uri="http://schemas.openxmlformats.org/drawingml/2006/table">
            <a:tbl>
              <a:tblPr firstRow="1" bandRow="1">
                <a:tableStyleId>{F5AB1C69-6EDB-4FF4-983F-18BD219EF322}</a:tableStyleId>
              </a:tblPr>
              <a:tblGrid>
                <a:gridCol w="4597190">
                  <a:extLst>
                    <a:ext uri="{9D8B030D-6E8A-4147-A177-3AD203B41FA5}">
                      <a16:colId xmlns:a16="http://schemas.microsoft.com/office/drawing/2014/main" val="20000"/>
                    </a:ext>
                  </a:extLst>
                </a:gridCol>
              </a:tblGrid>
              <a:tr h="370840">
                <a:tc>
                  <a:txBody>
                    <a:bodyPr/>
                    <a:lstStyle/>
                    <a:p>
                      <a:r>
                        <a:rPr lang="en-AU" sz="2000" dirty="0"/>
                        <a:t>Hint:</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000" b="0" dirty="0"/>
                        <a:t>The numbers in a compound formula are NOT written in the name.</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287062" y="1447783"/>
            <a:ext cx="5873781" cy="1200329"/>
          </a:xfrm>
          <a:prstGeom prst="rect">
            <a:avLst/>
          </a:prstGeom>
          <a:solidFill>
            <a:schemeClr val="bg2"/>
          </a:solidFill>
        </p:spPr>
        <p:txBody>
          <a:bodyPr wrap="square" rtlCol="0">
            <a:spAutoFit/>
          </a:bodyPr>
          <a:lstStyle/>
          <a:p>
            <a:pPr marL="0" lvl="1"/>
            <a:r>
              <a:rPr lang="en-AU" b="1" dirty="0"/>
              <a:t>Naming Compounds </a:t>
            </a:r>
            <a:r>
              <a:rPr lang="en-AU" b="1" i="1" dirty="0"/>
              <a:t>[metal – non-metal]</a:t>
            </a:r>
          </a:p>
          <a:p>
            <a:pPr lvl="1" indent="-457200">
              <a:buAutoNum type="arabicPeriod"/>
            </a:pPr>
            <a:r>
              <a:rPr lang="en-AU" dirty="0"/>
              <a:t>Write the name of the metal </a:t>
            </a:r>
            <a:r>
              <a:rPr lang="en-AU" b="1" dirty="0"/>
              <a:t>first</a:t>
            </a:r>
            <a:endParaRPr lang="en-AU" dirty="0"/>
          </a:p>
          <a:p>
            <a:pPr lvl="1" indent="-457200">
              <a:buAutoNum type="arabicPeriod"/>
            </a:pPr>
            <a:r>
              <a:rPr lang="en-AU" dirty="0"/>
              <a:t>Write the name of the non-metal </a:t>
            </a:r>
            <a:r>
              <a:rPr lang="en-AU" b="1" dirty="0"/>
              <a:t>second</a:t>
            </a:r>
            <a:r>
              <a:rPr lang="en-AU" dirty="0"/>
              <a:t> and change the ending to </a:t>
            </a:r>
            <a:r>
              <a:rPr lang="en-AU" b="1" dirty="0"/>
              <a:t>–ide</a:t>
            </a:r>
          </a:p>
        </p:txBody>
      </p:sp>
      <p:graphicFrame>
        <p:nvGraphicFramePr>
          <p:cNvPr id="17" name="Table 16"/>
          <p:cNvGraphicFramePr>
            <a:graphicFrameLocks noGrp="1"/>
          </p:cNvGraphicFramePr>
          <p:nvPr>
            <p:extLst>
              <p:ext uri="{D42A27DB-BD31-4B8C-83A1-F6EECF244321}">
                <p14:modId xmlns:p14="http://schemas.microsoft.com/office/powerpoint/2010/main" val="2704253789"/>
              </p:ext>
            </p:extLst>
          </p:nvPr>
        </p:nvGraphicFramePr>
        <p:xfrm>
          <a:off x="9387041" y="2764748"/>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What order are the names written in?</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3035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cxnSp>
        <p:nvCxnSpPr>
          <p:cNvPr id="14" name="Straight Connector 13"/>
          <p:cNvCxnSpPr/>
          <p:nvPr/>
        </p:nvCxnSpPr>
        <p:spPr>
          <a:xfrm>
            <a:off x="138223" y="1256910"/>
            <a:ext cx="7151752" cy="20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31" name="Table 30"/>
          <p:cNvGraphicFramePr>
            <a:graphicFrameLocks noGrp="1"/>
          </p:cNvGraphicFramePr>
          <p:nvPr>
            <p:extLst>
              <p:ext uri="{D42A27DB-BD31-4B8C-83A1-F6EECF244321}">
                <p14:modId xmlns:p14="http://schemas.microsoft.com/office/powerpoint/2010/main" val="3228807371"/>
              </p:ext>
            </p:extLst>
          </p:nvPr>
        </p:nvGraphicFramePr>
        <p:xfrm>
          <a:off x="9387041" y="1533941"/>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When </a:t>
                      </a:r>
                      <a:r>
                        <a:rPr lang="en-AU" b="1" dirty="0"/>
                        <a:t>don’t</a:t>
                      </a:r>
                      <a:r>
                        <a:rPr lang="en-AU" b="0" dirty="0"/>
                        <a:t> you need a prefix?</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287062" y="2925111"/>
            <a:ext cx="7514699" cy="3785652"/>
          </a:xfrm>
          <a:prstGeom prst="rect">
            <a:avLst/>
          </a:prstGeom>
          <a:noFill/>
        </p:spPr>
        <p:txBody>
          <a:bodyPr wrap="square" rtlCol="0">
            <a:spAutoFit/>
          </a:bodyPr>
          <a:lstStyle/>
          <a:p>
            <a:pPr marL="0" lvl="1"/>
            <a:r>
              <a:rPr lang="en-AU" sz="2400" dirty="0"/>
              <a:t>Chemical formula: PH</a:t>
            </a:r>
            <a:r>
              <a:rPr lang="en-AU" sz="2400" baseline="-25000" dirty="0"/>
              <a:t>3</a:t>
            </a:r>
          </a:p>
          <a:p>
            <a:pPr marL="0" lvl="1"/>
            <a:endParaRPr lang="en-AU" sz="2400" dirty="0"/>
          </a:p>
          <a:p>
            <a:pPr marL="0" lvl="1"/>
            <a:r>
              <a:rPr lang="en-AU" sz="2400" dirty="0"/>
              <a:t>Write the elements in order </a:t>
            </a:r>
          </a:p>
          <a:p>
            <a:pPr marL="0" lvl="1"/>
            <a:r>
              <a:rPr lang="en-AU" sz="2400" dirty="0">
                <a:solidFill>
                  <a:srgbClr val="7030A0"/>
                </a:solidFill>
              </a:rPr>
              <a:t>	Phosphorus hydrogen</a:t>
            </a:r>
          </a:p>
          <a:p>
            <a:pPr marL="0" lvl="1"/>
            <a:endParaRPr lang="en-AU" sz="2400" dirty="0"/>
          </a:p>
          <a:p>
            <a:pPr marL="0" lvl="1"/>
            <a:r>
              <a:rPr lang="en-AU" sz="2400" dirty="0"/>
              <a:t>Add prefixes to show how many atoms of each there are</a:t>
            </a:r>
          </a:p>
          <a:p>
            <a:pPr marL="0" lvl="1"/>
            <a:r>
              <a:rPr lang="en-AU" sz="2400" dirty="0">
                <a:solidFill>
                  <a:srgbClr val="7030A0"/>
                </a:solidFill>
              </a:rPr>
              <a:t>	Phosphorus </a:t>
            </a:r>
            <a:r>
              <a:rPr lang="en-AU" sz="2400" b="1" dirty="0" err="1">
                <a:solidFill>
                  <a:srgbClr val="7030A0"/>
                </a:solidFill>
              </a:rPr>
              <a:t>tri</a:t>
            </a:r>
            <a:r>
              <a:rPr lang="en-AU" sz="2400" dirty="0" err="1">
                <a:solidFill>
                  <a:srgbClr val="7030A0"/>
                </a:solidFill>
              </a:rPr>
              <a:t>hydrogen</a:t>
            </a:r>
            <a:endParaRPr lang="en-AU" sz="2400" dirty="0">
              <a:solidFill>
                <a:srgbClr val="7030A0"/>
              </a:solidFill>
            </a:endParaRPr>
          </a:p>
          <a:p>
            <a:pPr marL="0" lvl="1"/>
            <a:endParaRPr lang="en-AU" sz="2400" dirty="0"/>
          </a:p>
          <a:p>
            <a:pPr marL="0" lvl="1"/>
            <a:r>
              <a:rPr lang="en-AU" sz="2400" dirty="0"/>
              <a:t>Change the ending of the last element to -ide</a:t>
            </a:r>
          </a:p>
          <a:p>
            <a:pPr marL="0" lvl="1"/>
            <a:r>
              <a:rPr lang="en-AU" sz="2400" b="1" dirty="0">
                <a:solidFill>
                  <a:srgbClr val="7030A0"/>
                </a:solidFill>
              </a:rPr>
              <a:t>	</a:t>
            </a:r>
            <a:r>
              <a:rPr lang="en-AU" sz="2400" dirty="0">
                <a:solidFill>
                  <a:srgbClr val="7030A0"/>
                </a:solidFill>
              </a:rPr>
              <a:t>Phosphorus trihydr</a:t>
            </a:r>
            <a:r>
              <a:rPr lang="en-AU" sz="2400" b="1" dirty="0">
                <a:solidFill>
                  <a:srgbClr val="7030A0"/>
                </a:solidFill>
              </a:rPr>
              <a:t>ide</a:t>
            </a:r>
          </a:p>
        </p:txBody>
      </p:sp>
      <p:sp>
        <p:nvSpPr>
          <p:cNvPr id="16" name="TextBox 15"/>
          <p:cNvSpPr txBox="1"/>
          <p:nvPr/>
        </p:nvSpPr>
        <p:spPr>
          <a:xfrm>
            <a:off x="287062" y="1447783"/>
            <a:ext cx="8672380" cy="1477328"/>
          </a:xfrm>
          <a:prstGeom prst="rect">
            <a:avLst/>
          </a:prstGeom>
          <a:solidFill>
            <a:schemeClr val="bg2"/>
          </a:solidFill>
        </p:spPr>
        <p:txBody>
          <a:bodyPr wrap="square" rtlCol="0">
            <a:spAutoFit/>
          </a:bodyPr>
          <a:lstStyle/>
          <a:p>
            <a:pPr marL="0" lvl="1"/>
            <a:r>
              <a:rPr lang="en-AU" b="1" dirty="0"/>
              <a:t>Naming Compounds </a:t>
            </a:r>
            <a:r>
              <a:rPr lang="en-AU" b="1" i="1" dirty="0"/>
              <a:t>[non-metal – non-metal]</a:t>
            </a:r>
          </a:p>
          <a:p>
            <a:pPr lvl="1" indent="-457200">
              <a:buAutoNum type="arabicPeriod"/>
            </a:pPr>
            <a:r>
              <a:rPr lang="en-AU" dirty="0"/>
              <a:t>Write the elements in the </a:t>
            </a:r>
            <a:r>
              <a:rPr lang="en-AU" b="1" dirty="0"/>
              <a:t>order they appear </a:t>
            </a:r>
            <a:r>
              <a:rPr lang="en-AU" dirty="0"/>
              <a:t>in the formula</a:t>
            </a:r>
          </a:p>
          <a:p>
            <a:pPr lvl="1" indent="-457200">
              <a:buAutoNum type="arabicPeriod"/>
            </a:pPr>
            <a:r>
              <a:rPr lang="en-AU" dirty="0"/>
              <a:t>A </a:t>
            </a:r>
            <a:r>
              <a:rPr lang="en-AU" b="1" dirty="0"/>
              <a:t>prefix</a:t>
            </a:r>
            <a:r>
              <a:rPr lang="en-AU" dirty="0"/>
              <a:t> is put in front of each element to show how many there are</a:t>
            </a:r>
          </a:p>
          <a:p>
            <a:pPr lvl="2" indent="-457200">
              <a:buFont typeface="Arial" panose="020B0604020202020204" pitchFamily="34" charset="0"/>
              <a:buChar char="•"/>
            </a:pPr>
            <a:r>
              <a:rPr lang="en-AU" dirty="0"/>
              <a:t>If there is only </a:t>
            </a:r>
            <a:r>
              <a:rPr lang="en-AU" b="1" dirty="0"/>
              <a:t>one</a:t>
            </a:r>
            <a:r>
              <a:rPr lang="en-AU" dirty="0"/>
              <a:t> atom of the </a:t>
            </a:r>
            <a:r>
              <a:rPr lang="en-AU" b="1" dirty="0"/>
              <a:t>first</a:t>
            </a:r>
            <a:r>
              <a:rPr lang="en-AU" dirty="0"/>
              <a:t> element, </a:t>
            </a:r>
            <a:r>
              <a:rPr lang="en-AU" b="1" dirty="0"/>
              <a:t>no prefix </a:t>
            </a:r>
            <a:r>
              <a:rPr lang="en-AU" dirty="0"/>
              <a:t>is needed</a:t>
            </a:r>
          </a:p>
          <a:p>
            <a:pPr lvl="1" indent="-457200">
              <a:buAutoNum type="arabicPeriod"/>
            </a:pPr>
            <a:r>
              <a:rPr lang="en-AU" dirty="0"/>
              <a:t>The ending of the </a:t>
            </a:r>
            <a:r>
              <a:rPr lang="en-AU" b="1" dirty="0"/>
              <a:t>last</a:t>
            </a:r>
            <a:r>
              <a:rPr lang="en-AU" dirty="0"/>
              <a:t> element is changed to </a:t>
            </a:r>
            <a:r>
              <a:rPr lang="en-AU" b="1" dirty="0"/>
              <a:t>–ide</a:t>
            </a:r>
          </a:p>
        </p:txBody>
      </p:sp>
      <p:graphicFrame>
        <p:nvGraphicFramePr>
          <p:cNvPr id="17" name="Table 16"/>
          <p:cNvGraphicFramePr>
            <a:graphicFrameLocks noGrp="1"/>
          </p:cNvGraphicFramePr>
          <p:nvPr>
            <p:extLst>
              <p:ext uri="{D42A27DB-BD31-4B8C-83A1-F6EECF244321}">
                <p14:modId xmlns:p14="http://schemas.microsoft.com/office/powerpoint/2010/main" val="3017084986"/>
              </p:ext>
            </p:extLst>
          </p:nvPr>
        </p:nvGraphicFramePr>
        <p:xfrm>
          <a:off x="9387041" y="2764748"/>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3</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Which element’s name gets changed, and how?</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C697E626-D3E3-40DD-85D0-70EFE12FA918}"/>
              </a:ext>
            </a:extLst>
          </p:cNvPr>
          <p:cNvGraphicFramePr>
            <a:graphicFrameLocks noGrp="1"/>
          </p:cNvGraphicFramePr>
          <p:nvPr/>
        </p:nvGraphicFramePr>
        <p:xfrm>
          <a:off x="9681555" y="5003883"/>
          <a:ext cx="2311449" cy="1706880"/>
        </p:xfrm>
        <a:graphic>
          <a:graphicData uri="http://schemas.openxmlformats.org/drawingml/2006/table">
            <a:tbl>
              <a:tblPr firstRow="1" bandRow="1">
                <a:tableStyleId>{F5AB1C69-6EDB-4FF4-983F-18BD219EF322}</a:tableStyleId>
              </a:tblPr>
              <a:tblGrid>
                <a:gridCol w="2311449">
                  <a:extLst>
                    <a:ext uri="{9D8B030D-6E8A-4147-A177-3AD203B41FA5}">
                      <a16:colId xmlns:a16="http://schemas.microsoft.com/office/drawing/2014/main" val="20000"/>
                    </a:ext>
                  </a:extLst>
                </a:gridCol>
              </a:tblGrid>
              <a:tr h="370840">
                <a:tc>
                  <a:txBody>
                    <a:bodyPr/>
                    <a:lstStyle/>
                    <a:p>
                      <a:r>
                        <a:rPr lang="en-AU" sz="2000" b="1" dirty="0"/>
                        <a:t>Hint:</a:t>
                      </a:r>
                    </a:p>
                  </a:txBody>
                  <a:tcPr/>
                </a:tc>
                <a:extLst>
                  <a:ext uri="{0D108BD9-81ED-4DB2-BD59-A6C34878D82A}">
                    <a16:rowId xmlns:a16="http://schemas.microsoft.com/office/drawing/2014/main" val="10000"/>
                  </a:ext>
                </a:extLst>
              </a:tr>
              <a:tr h="370840">
                <a:tc>
                  <a:txBody>
                    <a:bodyPr/>
                    <a:lstStyle/>
                    <a:p>
                      <a:pPr marL="0" lvl="1"/>
                      <a:r>
                        <a:rPr lang="en-AU" sz="2000" b="0" dirty="0"/>
                        <a:t>One:</a:t>
                      </a:r>
                      <a:r>
                        <a:rPr lang="en-AU" sz="2000" b="0" baseline="0" dirty="0"/>
                        <a:t> </a:t>
                      </a:r>
                      <a:r>
                        <a:rPr lang="en-AU" sz="2000" b="1" dirty="0"/>
                        <a:t>mono</a:t>
                      </a:r>
                      <a:endParaRPr lang="en-AU" sz="2000" b="1" u="sng" dirty="0"/>
                    </a:p>
                    <a:p>
                      <a:pPr marL="0" lvl="1"/>
                      <a:r>
                        <a:rPr lang="en-AU" sz="2000" b="0" dirty="0"/>
                        <a:t>Two:</a:t>
                      </a:r>
                      <a:r>
                        <a:rPr lang="en-AU" sz="2000" b="0" baseline="0" dirty="0"/>
                        <a:t> </a:t>
                      </a:r>
                      <a:r>
                        <a:rPr lang="en-AU" sz="2000" b="1" dirty="0"/>
                        <a:t>di</a:t>
                      </a:r>
                      <a:endParaRPr lang="en-AU" sz="2000" b="1" i="1" u="sng" dirty="0"/>
                    </a:p>
                    <a:p>
                      <a:pPr marL="0" lvl="1"/>
                      <a:r>
                        <a:rPr lang="en-AU" sz="2000" b="0" dirty="0"/>
                        <a:t>Three:</a:t>
                      </a:r>
                      <a:r>
                        <a:rPr lang="en-AU" sz="2000" b="0" baseline="0" dirty="0"/>
                        <a:t> </a:t>
                      </a:r>
                      <a:r>
                        <a:rPr lang="en-AU" sz="2000" b="1" dirty="0"/>
                        <a:t>tri</a:t>
                      </a:r>
                    </a:p>
                    <a:p>
                      <a:pPr marL="0" lvl="1"/>
                      <a:r>
                        <a:rPr lang="en-AU" sz="2000" b="0" dirty="0"/>
                        <a:t>Four:</a:t>
                      </a:r>
                      <a:r>
                        <a:rPr lang="en-AU" sz="2000" b="0" baseline="0" dirty="0"/>
                        <a:t> </a:t>
                      </a:r>
                      <a:r>
                        <a:rPr lang="en-AU" sz="2000" b="1" dirty="0"/>
                        <a:t>tetra</a:t>
                      </a:r>
                    </a:p>
                  </a:txBody>
                  <a:tcPr/>
                </a:tc>
                <a:extLst>
                  <a:ext uri="{0D108BD9-81ED-4DB2-BD59-A6C34878D82A}">
                    <a16:rowId xmlns:a16="http://schemas.microsoft.com/office/drawing/2014/main" val="10001"/>
                  </a:ext>
                </a:extLst>
              </a:tr>
            </a:tbl>
          </a:graphicData>
        </a:graphic>
      </p:graphicFrame>
      <p:sp>
        <p:nvSpPr>
          <p:cNvPr id="11" name="TextBox 10">
            <a:extLst>
              <a:ext uri="{FF2B5EF4-FFF2-40B4-BE49-F238E27FC236}">
                <a16:creationId xmlns:a16="http://schemas.microsoft.com/office/drawing/2014/main" id="{8AAFB67A-58FA-42B0-AD86-BAEF0C5416AD}"/>
              </a:ext>
            </a:extLst>
          </p:cNvPr>
          <p:cNvSpPr txBox="1"/>
          <p:nvPr/>
        </p:nvSpPr>
        <p:spPr>
          <a:xfrm>
            <a:off x="198995" y="752297"/>
            <a:ext cx="8635516" cy="461665"/>
          </a:xfrm>
          <a:prstGeom prst="rect">
            <a:avLst/>
          </a:prstGeom>
          <a:noFill/>
        </p:spPr>
        <p:txBody>
          <a:bodyPr wrap="square" rtlCol="0">
            <a:spAutoFit/>
          </a:bodyPr>
          <a:lstStyle/>
          <a:p>
            <a:pPr marL="0" lvl="1"/>
            <a:r>
              <a:rPr lang="en-AU" sz="2400" dirty="0"/>
              <a:t>There are different rules for naming different types of compounds.</a:t>
            </a:r>
          </a:p>
        </p:txBody>
      </p:sp>
    </p:spTree>
    <p:extLst>
      <p:ext uri="{BB962C8B-B14F-4D97-AF65-F5344CB8AC3E}">
        <p14:creationId xmlns:p14="http://schemas.microsoft.com/office/powerpoint/2010/main" val="124879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B38CAC2-E269-46F8-9851-924C8E989A31}"/>
              </a:ext>
            </a:extLst>
          </p:cNvPr>
          <p:cNvSpPr txBox="1"/>
          <p:nvPr/>
        </p:nvSpPr>
        <p:spPr>
          <a:xfrm>
            <a:off x="287062" y="2764748"/>
            <a:ext cx="8672380" cy="1477328"/>
          </a:xfrm>
          <a:prstGeom prst="rect">
            <a:avLst/>
          </a:prstGeom>
          <a:solidFill>
            <a:schemeClr val="bg2"/>
          </a:solidFill>
        </p:spPr>
        <p:txBody>
          <a:bodyPr wrap="square" rtlCol="0">
            <a:spAutoFit/>
          </a:bodyPr>
          <a:lstStyle/>
          <a:p>
            <a:pPr marL="0" lvl="1"/>
            <a:r>
              <a:rPr lang="en-AU" b="1" dirty="0"/>
              <a:t>Naming Compounds </a:t>
            </a:r>
            <a:r>
              <a:rPr lang="en-AU" b="1" i="1" dirty="0"/>
              <a:t>[non-metal – non-metal]</a:t>
            </a:r>
          </a:p>
          <a:p>
            <a:pPr lvl="1" indent="-457200">
              <a:buAutoNum type="arabicPeriod"/>
            </a:pPr>
            <a:r>
              <a:rPr lang="en-AU" dirty="0"/>
              <a:t>Write the elements in the </a:t>
            </a:r>
            <a:r>
              <a:rPr lang="en-AU" b="1" dirty="0"/>
              <a:t>order they appear </a:t>
            </a:r>
            <a:r>
              <a:rPr lang="en-AU" dirty="0"/>
              <a:t>in the formula</a:t>
            </a:r>
          </a:p>
          <a:p>
            <a:pPr lvl="1" indent="-457200">
              <a:buAutoNum type="arabicPeriod"/>
            </a:pPr>
            <a:r>
              <a:rPr lang="en-AU" dirty="0"/>
              <a:t>A </a:t>
            </a:r>
            <a:r>
              <a:rPr lang="en-AU" b="1" dirty="0"/>
              <a:t>prefix</a:t>
            </a:r>
            <a:r>
              <a:rPr lang="en-AU" dirty="0"/>
              <a:t> is put in front of each element to show how many there are</a:t>
            </a:r>
          </a:p>
          <a:p>
            <a:pPr lvl="2" indent="-457200">
              <a:buFont typeface="Arial" panose="020B0604020202020204" pitchFamily="34" charset="0"/>
              <a:buChar char="•"/>
            </a:pPr>
            <a:r>
              <a:rPr lang="en-AU" dirty="0"/>
              <a:t>If there is only </a:t>
            </a:r>
            <a:r>
              <a:rPr lang="en-AU" b="1" dirty="0"/>
              <a:t>one</a:t>
            </a:r>
            <a:r>
              <a:rPr lang="en-AU" dirty="0"/>
              <a:t> atom of the </a:t>
            </a:r>
            <a:r>
              <a:rPr lang="en-AU" b="1" dirty="0"/>
              <a:t>first</a:t>
            </a:r>
            <a:r>
              <a:rPr lang="en-AU" dirty="0"/>
              <a:t> element, </a:t>
            </a:r>
            <a:r>
              <a:rPr lang="en-AU" b="1" dirty="0"/>
              <a:t>no prefix </a:t>
            </a:r>
            <a:r>
              <a:rPr lang="en-AU" dirty="0"/>
              <a:t>is needed</a:t>
            </a:r>
          </a:p>
          <a:p>
            <a:pPr lvl="1" indent="-457200">
              <a:buAutoNum type="arabicPeriod"/>
            </a:pPr>
            <a:r>
              <a:rPr lang="en-AU" dirty="0"/>
              <a:t>The ending of the </a:t>
            </a:r>
            <a:r>
              <a:rPr lang="en-AU" b="1" dirty="0"/>
              <a:t>last</a:t>
            </a:r>
            <a:r>
              <a:rPr lang="en-AU" dirty="0"/>
              <a:t> element is changed to </a:t>
            </a:r>
            <a:r>
              <a:rPr lang="en-AU" b="1" dirty="0"/>
              <a:t>–ide</a:t>
            </a:r>
          </a:p>
        </p:txBody>
      </p:sp>
      <p:sp>
        <p:nvSpPr>
          <p:cNvPr id="4" name="TextBox 3"/>
          <p:cNvSpPr txBox="1"/>
          <p:nvPr/>
        </p:nvSpPr>
        <p:spPr>
          <a:xfrm>
            <a:off x="0" y="0"/>
            <a:ext cx="2429041"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cxnSp>
        <p:nvCxnSpPr>
          <p:cNvPr id="14" name="Straight Connector 13"/>
          <p:cNvCxnSpPr/>
          <p:nvPr/>
        </p:nvCxnSpPr>
        <p:spPr>
          <a:xfrm>
            <a:off x="138223" y="1256910"/>
            <a:ext cx="7151752" cy="20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7062" y="4358712"/>
            <a:ext cx="7097506" cy="2308324"/>
          </a:xfrm>
          <a:prstGeom prst="rect">
            <a:avLst/>
          </a:prstGeom>
          <a:noFill/>
        </p:spPr>
        <p:txBody>
          <a:bodyPr wrap="square" rtlCol="0">
            <a:spAutoFit/>
          </a:bodyPr>
          <a:lstStyle/>
          <a:p>
            <a:pPr marL="0" lvl="1"/>
            <a:r>
              <a:rPr lang="en-AU" sz="2400" dirty="0"/>
              <a:t>Use the rules above to name the following compounds:</a:t>
            </a:r>
          </a:p>
          <a:p>
            <a:pPr lvl="1" indent="-457200">
              <a:buFont typeface="+mj-lt"/>
              <a:buAutoNum type="arabicPeriod"/>
            </a:pPr>
            <a:r>
              <a:rPr lang="en-AU" sz="2400" dirty="0">
                <a:solidFill>
                  <a:srgbClr val="000000"/>
                </a:solidFill>
              </a:rPr>
              <a:t>PCℓ</a:t>
            </a:r>
            <a:r>
              <a:rPr lang="en-AU" sz="2400" baseline="-25000" dirty="0">
                <a:solidFill>
                  <a:srgbClr val="000000"/>
                </a:solidFill>
              </a:rPr>
              <a:t>3</a:t>
            </a:r>
          </a:p>
          <a:p>
            <a:pPr lvl="1" indent="-457200">
              <a:buFont typeface="+mj-lt"/>
              <a:buAutoNum type="arabicPeriod"/>
            </a:pPr>
            <a:r>
              <a:rPr lang="en-AU" sz="2400" dirty="0">
                <a:solidFill>
                  <a:srgbClr val="000000"/>
                </a:solidFill>
              </a:rPr>
              <a:t>Na</a:t>
            </a:r>
            <a:r>
              <a:rPr lang="en-AU" sz="2400" baseline="-25000" dirty="0">
                <a:solidFill>
                  <a:srgbClr val="000000"/>
                </a:solidFill>
              </a:rPr>
              <a:t>2</a:t>
            </a:r>
            <a:r>
              <a:rPr lang="en-AU" sz="2400" dirty="0">
                <a:solidFill>
                  <a:srgbClr val="000000"/>
                </a:solidFill>
              </a:rPr>
              <a:t>O</a:t>
            </a:r>
          </a:p>
          <a:p>
            <a:pPr lvl="1" indent="-457200">
              <a:buFont typeface="+mj-lt"/>
              <a:buAutoNum type="arabicPeriod"/>
            </a:pPr>
            <a:r>
              <a:rPr lang="en-AU" sz="2400" dirty="0">
                <a:solidFill>
                  <a:srgbClr val="000000"/>
                </a:solidFill>
              </a:rPr>
              <a:t>BaF</a:t>
            </a:r>
            <a:r>
              <a:rPr lang="en-AU" sz="2400" baseline="-25000" dirty="0">
                <a:solidFill>
                  <a:srgbClr val="000000"/>
                </a:solidFill>
              </a:rPr>
              <a:t>2</a:t>
            </a:r>
            <a:endParaRPr lang="en-AU" sz="2400" dirty="0">
              <a:solidFill>
                <a:srgbClr val="000000"/>
              </a:solidFill>
            </a:endParaRPr>
          </a:p>
          <a:p>
            <a:pPr lvl="1" indent="-457200">
              <a:buFont typeface="+mj-lt"/>
              <a:buAutoNum type="arabicPeriod"/>
            </a:pPr>
            <a:r>
              <a:rPr lang="en-AU" sz="2400" dirty="0">
                <a:solidFill>
                  <a:srgbClr val="000000"/>
                </a:solidFill>
              </a:rPr>
              <a:t>N</a:t>
            </a:r>
            <a:r>
              <a:rPr lang="en-AU" sz="2400" baseline="-25000" dirty="0">
                <a:solidFill>
                  <a:srgbClr val="000000"/>
                </a:solidFill>
              </a:rPr>
              <a:t>2</a:t>
            </a:r>
            <a:r>
              <a:rPr lang="en-AU" sz="2400" dirty="0">
                <a:solidFill>
                  <a:srgbClr val="000000"/>
                </a:solidFill>
              </a:rPr>
              <a:t>Cℓ</a:t>
            </a:r>
            <a:r>
              <a:rPr lang="en-AU" sz="2400" baseline="-25000" dirty="0">
                <a:solidFill>
                  <a:srgbClr val="000000"/>
                </a:solidFill>
              </a:rPr>
              <a:t>4</a:t>
            </a:r>
          </a:p>
          <a:p>
            <a:pPr lvl="1" indent="-457200">
              <a:buFont typeface="+mj-lt"/>
              <a:buAutoNum type="arabicPeriod"/>
            </a:pPr>
            <a:r>
              <a:rPr lang="en-AU" sz="2400" dirty="0">
                <a:solidFill>
                  <a:srgbClr val="000000"/>
                </a:solidFill>
              </a:rPr>
              <a:t>PbBr</a:t>
            </a:r>
            <a:r>
              <a:rPr lang="en-AU" sz="2400" baseline="-25000" dirty="0">
                <a:solidFill>
                  <a:srgbClr val="000000"/>
                </a:solidFill>
              </a:rPr>
              <a:t>2</a:t>
            </a:r>
            <a:endParaRPr lang="en-AU" sz="2400" dirty="0">
              <a:solidFill>
                <a:srgbClr val="000000"/>
              </a:solidFill>
            </a:endParaRPr>
          </a:p>
        </p:txBody>
      </p:sp>
      <p:sp>
        <p:nvSpPr>
          <p:cNvPr id="16" name="TextBox 15"/>
          <p:cNvSpPr txBox="1"/>
          <p:nvPr/>
        </p:nvSpPr>
        <p:spPr>
          <a:xfrm>
            <a:off x="287062" y="1447783"/>
            <a:ext cx="5873781" cy="1200329"/>
          </a:xfrm>
          <a:prstGeom prst="rect">
            <a:avLst/>
          </a:prstGeom>
          <a:solidFill>
            <a:schemeClr val="bg2"/>
          </a:solidFill>
        </p:spPr>
        <p:txBody>
          <a:bodyPr wrap="square" rtlCol="0">
            <a:spAutoFit/>
          </a:bodyPr>
          <a:lstStyle/>
          <a:p>
            <a:pPr marL="0" lvl="1"/>
            <a:r>
              <a:rPr lang="en-AU" b="1" dirty="0"/>
              <a:t>Naming Compounds </a:t>
            </a:r>
            <a:r>
              <a:rPr lang="en-AU" b="1" i="1" dirty="0"/>
              <a:t>[metal – non-metal]</a:t>
            </a:r>
          </a:p>
          <a:p>
            <a:pPr lvl="1" indent="-457200">
              <a:buAutoNum type="arabicPeriod"/>
            </a:pPr>
            <a:r>
              <a:rPr lang="en-AU" dirty="0"/>
              <a:t>Write the name of the metal </a:t>
            </a:r>
            <a:r>
              <a:rPr lang="en-AU" b="1" dirty="0"/>
              <a:t>first</a:t>
            </a:r>
            <a:endParaRPr lang="en-AU" dirty="0"/>
          </a:p>
          <a:p>
            <a:pPr lvl="1" indent="-457200">
              <a:buAutoNum type="arabicPeriod"/>
            </a:pPr>
            <a:r>
              <a:rPr lang="en-AU" dirty="0"/>
              <a:t>Write the name of the non-metal </a:t>
            </a:r>
            <a:r>
              <a:rPr lang="en-AU" b="1" dirty="0"/>
              <a:t>second</a:t>
            </a:r>
            <a:r>
              <a:rPr lang="en-AU" dirty="0"/>
              <a:t> and change the ending to </a:t>
            </a:r>
            <a:r>
              <a:rPr lang="en-AU" b="1" dirty="0"/>
              <a:t>–ide</a:t>
            </a:r>
          </a:p>
        </p:txBody>
      </p:sp>
      <p:graphicFrame>
        <p:nvGraphicFramePr>
          <p:cNvPr id="13" name="Table 12">
            <a:extLst>
              <a:ext uri="{FF2B5EF4-FFF2-40B4-BE49-F238E27FC236}">
                <a16:creationId xmlns:a16="http://schemas.microsoft.com/office/drawing/2014/main" id="{8D986C4D-7F2B-48C3-8007-2E1D8A90D8AF}"/>
              </a:ext>
            </a:extLst>
          </p:cNvPr>
          <p:cNvGraphicFramePr>
            <a:graphicFrameLocks noGrp="1"/>
          </p:cNvGraphicFramePr>
          <p:nvPr>
            <p:extLst>
              <p:ext uri="{D42A27DB-BD31-4B8C-83A1-F6EECF244321}">
                <p14:modId xmlns:p14="http://schemas.microsoft.com/office/powerpoint/2010/main" val="2345973832"/>
              </p:ext>
            </p:extLst>
          </p:nvPr>
        </p:nvGraphicFramePr>
        <p:xfrm>
          <a:off x="9643227" y="2651832"/>
          <a:ext cx="2311449" cy="1706880"/>
        </p:xfrm>
        <a:graphic>
          <a:graphicData uri="http://schemas.openxmlformats.org/drawingml/2006/table">
            <a:tbl>
              <a:tblPr firstRow="1" bandRow="1">
                <a:tableStyleId>{F5AB1C69-6EDB-4FF4-983F-18BD219EF322}</a:tableStyleId>
              </a:tblPr>
              <a:tblGrid>
                <a:gridCol w="2311449">
                  <a:extLst>
                    <a:ext uri="{9D8B030D-6E8A-4147-A177-3AD203B41FA5}">
                      <a16:colId xmlns:a16="http://schemas.microsoft.com/office/drawing/2014/main" val="20000"/>
                    </a:ext>
                  </a:extLst>
                </a:gridCol>
              </a:tblGrid>
              <a:tr h="370840">
                <a:tc>
                  <a:txBody>
                    <a:bodyPr/>
                    <a:lstStyle/>
                    <a:p>
                      <a:r>
                        <a:rPr lang="en-AU" sz="2000" b="1" dirty="0"/>
                        <a:t>Hint:</a:t>
                      </a:r>
                    </a:p>
                  </a:txBody>
                  <a:tcPr/>
                </a:tc>
                <a:extLst>
                  <a:ext uri="{0D108BD9-81ED-4DB2-BD59-A6C34878D82A}">
                    <a16:rowId xmlns:a16="http://schemas.microsoft.com/office/drawing/2014/main" val="10000"/>
                  </a:ext>
                </a:extLst>
              </a:tr>
              <a:tr h="370840">
                <a:tc>
                  <a:txBody>
                    <a:bodyPr/>
                    <a:lstStyle/>
                    <a:p>
                      <a:pPr marL="0" lvl="1"/>
                      <a:r>
                        <a:rPr lang="en-AU" sz="2000" b="0" dirty="0"/>
                        <a:t>One:</a:t>
                      </a:r>
                      <a:r>
                        <a:rPr lang="en-AU" sz="2000" b="0" baseline="0" dirty="0"/>
                        <a:t> </a:t>
                      </a:r>
                      <a:r>
                        <a:rPr lang="en-AU" sz="2000" b="1" dirty="0"/>
                        <a:t>mono</a:t>
                      </a:r>
                      <a:endParaRPr lang="en-AU" sz="2000" b="1" u="sng" dirty="0"/>
                    </a:p>
                    <a:p>
                      <a:pPr marL="0" lvl="1"/>
                      <a:r>
                        <a:rPr lang="en-AU" sz="2000" b="0" dirty="0"/>
                        <a:t>Two:</a:t>
                      </a:r>
                      <a:r>
                        <a:rPr lang="en-AU" sz="2000" b="0" baseline="0" dirty="0"/>
                        <a:t> </a:t>
                      </a:r>
                      <a:r>
                        <a:rPr lang="en-AU" sz="2000" b="1" dirty="0"/>
                        <a:t>di</a:t>
                      </a:r>
                      <a:endParaRPr lang="en-AU" sz="2000" b="1" i="1" u="sng" dirty="0"/>
                    </a:p>
                    <a:p>
                      <a:pPr marL="0" lvl="1"/>
                      <a:r>
                        <a:rPr lang="en-AU" sz="2000" b="0" dirty="0"/>
                        <a:t>Three:</a:t>
                      </a:r>
                      <a:r>
                        <a:rPr lang="en-AU" sz="2000" b="0" baseline="0" dirty="0"/>
                        <a:t> </a:t>
                      </a:r>
                      <a:r>
                        <a:rPr lang="en-AU" sz="2000" b="1" dirty="0"/>
                        <a:t>tri</a:t>
                      </a:r>
                    </a:p>
                    <a:p>
                      <a:pPr marL="0" lvl="1"/>
                      <a:r>
                        <a:rPr lang="en-AU" sz="2000" b="0" dirty="0"/>
                        <a:t>Four:</a:t>
                      </a:r>
                      <a:r>
                        <a:rPr lang="en-AU" sz="2000" b="0" baseline="0" dirty="0"/>
                        <a:t> </a:t>
                      </a:r>
                      <a:r>
                        <a:rPr lang="en-AU" sz="2000" b="1" dirty="0"/>
                        <a:t>tetra</a:t>
                      </a:r>
                    </a:p>
                  </a:txBody>
                  <a:tcPr/>
                </a:tc>
                <a:extLst>
                  <a:ext uri="{0D108BD9-81ED-4DB2-BD59-A6C34878D82A}">
                    <a16:rowId xmlns:a16="http://schemas.microsoft.com/office/drawing/2014/main" val="10001"/>
                  </a:ext>
                </a:extLst>
              </a:tr>
            </a:tbl>
          </a:graphicData>
        </a:graphic>
      </p:graphicFrame>
      <p:sp>
        <p:nvSpPr>
          <p:cNvPr id="18" name="TextBox 17">
            <a:extLst>
              <a:ext uri="{FF2B5EF4-FFF2-40B4-BE49-F238E27FC236}">
                <a16:creationId xmlns:a16="http://schemas.microsoft.com/office/drawing/2014/main" id="{B62129BF-F7DA-4801-83D1-39610B3608A5}"/>
              </a:ext>
            </a:extLst>
          </p:cNvPr>
          <p:cNvSpPr txBox="1"/>
          <p:nvPr/>
        </p:nvSpPr>
        <p:spPr>
          <a:xfrm>
            <a:off x="198995" y="752297"/>
            <a:ext cx="8635516" cy="461665"/>
          </a:xfrm>
          <a:prstGeom prst="rect">
            <a:avLst/>
          </a:prstGeom>
          <a:noFill/>
        </p:spPr>
        <p:txBody>
          <a:bodyPr wrap="square" rtlCol="0">
            <a:spAutoFit/>
          </a:bodyPr>
          <a:lstStyle/>
          <a:p>
            <a:pPr marL="0" lvl="1"/>
            <a:r>
              <a:rPr lang="en-AU" sz="2400" dirty="0"/>
              <a:t>There are different rules for naming different types of compounds.</a:t>
            </a:r>
          </a:p>
        </p:txBody>
      </p:sp>
    </p:spTree>
    <p:extLst>
      <p:ext uri="{BB962C8B-B14F-4D97-AF65-F5344CB8AC3E}">
        <p14:creationId xmlns:p14="http://schemas.microsoft.com/office/powerpoint/2010/main" val="352508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B38CAC2-E269-46F8-9851-924C8E989A31}"/>
              </a:ext>
            </a:extLst>
          </p:cNvPr>
          <p:cNvSpPr txBox="1"/>
          <p:nvPr/>
        </p:nvSpPr>
        <p:spPr>
          <a:xfrm>
            <a:off x="287062" y="2764748"/>
            <a:ext cx="8672380" cy="1477328"/>
          </a:xfrm>
          <a:prstGeom prst="rect">
            <a:avLst/>
          </a:prstGeom>
          <a:solidFill>
            <a:schemeClr val="bg2"/>
          </a:solidFill>
        </p:spPr>
        <p:txBody>
          <a:bodyPr wrap="square" rtlCol="0">
            <a:spAutoFit/>
          </a:bodyPr>
          <a:lstStyle/>
          <a:p>
            <a:pPr marL="0" lvl="1"/>
            <a:r>
              <a:rPr lang="en-AU" b="1" dirty="0"/>
              <a:t>Naming Compounds </a:t>
            </a:r>
            <a:r>
              <a:rPr lang="en-AU" b="1" i="1" dirty="0"/>
              <a:t>[non-metal – non-metal]</a:t>
            </a:r>
          </a:p>
          <a:p>
            <a:pPr lvl="1" indent="-457200">
              <a:buAutoNum type="arabicPeriod"/>
            </a:pPr>
            <a:r>
              <a:rPr lang="en-AU" dirty="0"/>
              <a:t>Write the elements in the </a:t>
            </a:r>
            <a:r>
              <a:rPr lang="en-AU" b="1" dirty="0"/>
              <a:t>order they appear </a:t>
            </a:r>
            <a:r>
              <a:rPr lang="en-AU" dirty="0"/>
              <a:t>in the formula</a:t>
            </a:r>
          </a:p>
          <a:p>
            <a:pPr lvl="1" indent="-457200">
              <a:buAutoNum type="arabicPeriod"/>
            </a:pPr>
            <a:r>
              <a:rPr lang="en-AU" dirty="0"/>
              <a:t>A </a:t>
            </a:r>
            <a:r>
              <a:rPr lang="en-AU" b="1" dirty="0"/>
              <a:t>prefix</a:t>
            </a:r>
            <a:r>
              <a:rPr lang="en-AU" dirty="0"/>
              <a:t> is put in front of each element to show how many atoms of each there are</a:t>
            </a:r>
          </a:p>
          <a:p>
            <a:pPr lvl="1" indent="-457200">
              <a:buAutoNum type="arabicPeriod"/>
            </a:pPr>
            <a:r>
              <a:rPr lang="en-AU" dirty="0"/>
              <a:t>The ending of the </a:t>
            </a:r>
            <a:r>
              <a:rPr lang="en-AU" b="1" dirty="0"/>
              <a:t>last</a:t>
            </a:r>
            <a:r>
              <a:rPr lang="en-AU" dirty="0"/>
              <a:t> element is changed to </a:t>
            </a:r>
            <a:r>
              <a:rPr lang="en-AU" b="1" dirty="0"/>
              <a:t>–ide</a:t>
            </a:r>
          </a:p>
          <a:p>
            <a:pPr lvl="1" indent="-457200">
              <a:buAutoNum type="arabicPeriod"/>
            </a:pPr>
            <a:r>
              <a:rPr lang="en-AU" dirty="0"/>
              <a:t>If there is only </a:t>
            </a:r>
            <a:r>
              <a:rPr lang="en-AU" b="1" dirty="0"/>
              <a:t>one</a:t>
            </a:r>
            <a:r>
              <a:rPr lang="en-AU" dirty="0"/>
              <a:t> atom of the </a:t>
            </a:r>
            <a:r>
              <a:rPr lang="en-AU" b="1" dirty="0"/>
              <a:t>first</a:t>
            </a:r>
            <a:r>
              <a:rPr lang="en-AU" dirty="0"/>
              <a:t> element, </a:t>
            </a:r>
            <a:r>
              <a:rPr lang="en-AU" b="1" dirty="0"/>
              <a:t>no prefix </a:t>
            </a:r>
            <a:r>
              <a:rPr lang="en-AU" dirty="0"/>
              <a:t>is needed</a:t>
            </a:r>
          </a:p>
        </p:txBody>
      </p:sp>
      <p:sp>
        <p:nvSpPr>
          <p:cNvPr id="4" name="TextBox 3"/>
          <p:cNvSpPr txBox="1"/>
          <p:nvPr/>
        </p:nvSpPr>
        <p:spPr>
          <a:xfrm>
            <a:off x="0" y="0"/>
            <a:ext cx="2429041"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cxnSp>
        <p:nvCxnSpPr>
          <p:cNvPr id="14" name="Straight Connector 13"/>
          <p:cNvCxnSpPr/>
          <p:nvPr/>
        </p:nvCxnSpPr>
        <p:spPr>
          <a:xfrm>
            <a:off x="138223" y="1256910"/>
            <a:ext cx="7151752" cy="202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87062" y="4358712"/>
            <a:ext cx="11667614" cy="1938992"/>
          </a:xfrm>
          <a:prstGeom prst="rect">
            <a:avLst/>
          </a:prstGeom>
          <a:noFill/>
        </p:spPr>
        <p:txBody>
          <a:bodyPr wrap="square" rtlCol="0">
            <a:spAutoFit/>
          </a:bodyPr>
          <a:lstStyle/>
          <a:p>
            <a:pPr marL="0" lvl="1"/>
            <a:r>
              <a:rPr lang="en-AU" sz="2400" dirty="0"/>
              <a:t>Use the rules above to determine the formulae of the following compounds:</a:t>
            </a:r>
          </a:p>
          <a:p>
            <a:pPr lvl="1" indent="-457200">
              <a:buFont typeface="+mj-lt"/>
              <a:buAutoNum type="arabicPeriod"/>
            </a:pPr>
            <a:r>
              <a:rPr lang="en-AU" sz="2400" dirty="0">
                <a:solidFill>
                  <a:srgbClr val="000000"/>
                </a:solidFill>
              </a:rPr>
              <a:t>Nitrogen dioxide</a:t>
            </a:r>
            <a:endParaRPr lang="en-AU" sz="2400" baseline="-25000" dirty="0">
              <a:solidFill>
                <a:srgbClr val="000000"/>
              </a:solidFill>
            </a:endParaRPr>
          </a:p>
          <a:p>
            <a:pPr lvl="1" indent="-457200">
              <a:buFont typeface="+mj-lt"/>
              <a:buAutoNum type="arabicPeriod"/>
            </a:pPr>
            <a:r>
              <a:rPr lang="en-AU" sz="2400" dirty="0" err="1">
                <a:solidFill>
                  <a:srgbClr val="000000"/>
                </a:solidFill>
              </a:rPr>
              <a:t>Disulfur</a:t>
            </a:r>
            <a:r>
              <a:rPr lang="en-AU" sz="2400" dirty="0">
                <a:solidFill>
                  <a:srgbClr val="000000"/>
                </a:solidFill>
              </a:rPr>
              <a:t> difluoride</a:t>
            </a:r>
          </a:p>
          <a:p>
            <a:pPr lvl="1" indent="-457200">
              <a:buFont typeface="+mj-lt"/>
              <a:buAutoNum type="arabicPeriod"/>
            </a:pPr>
            <a:r>
              <a:rPr lang="en-AU" sz="2400" dirty="0">
                <a:solidFill>
                  <a:srgbClr val="000000"/>
                </a:solidFill>
              </a:rPr>
              <a:t>Iodine trichloride</a:t>
            </a:r>
          </a:p>
          <a:p>
            <a:pPr lvl="1" indent="-457200">
              <a:buFont typeface="+mj-lt"/>
              <a:buAutoNum type="arabicPeriod"/>
            </a:pPr>
            <a:r>
              <a:rPr lang="en-AU" sz="2400" dirty="0" err="1">
                <a:solidFill>
                  <a:srgbClr val="000000"/>
                </a:solidFill>
              </a:rPr>
              <a:t>Tetraphosphorus</a:t>
            </a:r>
            <a:r>
              <a:rPr lang="en-AU" sz="2400" dirty="0">
                <a:solidFill>
                  <a:srgbClr val="000000"/>
                </a:solidFill>
              </a:rPr>
              <a:t> </a:t>
            </a:r>
            <a:r>
              <a:rPr lang="en-AU" sz="2400" dirty="0" err="1">
                <a:solidFill>
                  <a:srgbClr val="000000"/>
                </a:solidFill>
              </a:rPr>
              <a:t>decoxide</a:t>
            </a:r>
            <a:r>
              <a:rPr lang="en-AU" sz="2400" dirty="0">
                <a:solidFill>
                  <a:srgbClr val="000000"/>
                </a:solidFill>
              </a:rPr>
              <a:t>		    (Hint: how many years are there in a </a:t>
            </a:r>
            <a:r>
              <a:rPr lang="en-AU" sz="2400" b="1" dirty="0">
                <a:solidFill>
                  <a:srgbClr val="000000"/>
                </a:solidFill>
              </a:rPr>
              <a:t>dec</a:t>
            </a:r>
            <a:r>
              <a:rPr lang="en-AU" sz="2400" dirty="0">
                <a:solidFill>
                  <a:srgbClr val="000000"/>
                </a:solidFill>
              </a:rPr>
              <a:t>ade?)</a:t>
            </a:r>
          </a:p>
        </p:txBody>
      </p:sp>
      <p:sp>
        <p:nvSpPr>
          <p:cNvPr id="16" name="TextBox 15"/>
          <p:cNvSpPr txBox="1"/>
          <p:nvPr/>
        </p:nvSpPr>
        <p:spPr>
          <a:xfrm>
            <a:off x="287062" y="1447783"/>
            <a:ext cx="5873781" cy="1200329"/>
          </a:xfrm>
          <a:prstGeom prst="rect">
            <a:avLst/>
          </a:prstGeom>
          <a:solidFill>
            <a:schemeClr val="bg2"/>
          </a:solidFill>
        </p:spPr>
        <p:txBody>
          <a:bodyPr wrap="square" rtlCol="0">
            <a:spAutoFit/>
          </a:bodyPr>
          <a:lstStyle/>
          <a:p>
            <a:pPr marL="0" lvl="1"/>
            <a:r>
              <a:rPr lang="en-AU" b="1" dirty="0"/>
              <a:t>Naming Compounds </a:t>
            </a:r>
            <a:r>
              <a:rPr lang="en-AU" b="1" i="1" dirty="0"/>
              <a:t>[metal – non-metal]</a:t>
            </a:r>
          </a:p>
          <a:p>
            <a:pPr lvl="1" indent="-457200">
              <a:buAutoNum type="arabicPeriod"/>
            </a:pPr>
            <a:r>
              <a:rPr lang="en-AU" dirty="0"/>
              <a:t>Write the name of the metal </a:t>
            </a:r>
            <a:r>
              <a:rPr lang="en-AU" b="1" dirty="0"/>
              <a:t>first</a:t>
            </a:r>
            <a:endParaRPr lang="en-AU" dirty="0"/>
          </a:p>
          <a:p>
            <a:pPr lvl="1" indent="-457200">
              <a:buAutoNum type="arabicPeriod"/>
            </a:pPr>
            <a:r>
              <a:rPr lang="en-AU" dirty="0"/>
              <a:t>Write the name of the non-metal </a:t>
            </a:r>
            <a:r>
              <a:rPr lang="en-AU" b="1" dirty="0"/>
              <a:t>second</a:t>
            </a:r>
            <a:r>
              <a:rPr lang="en-AU" dirty="0"/>
              <a:t> and change the ending to </a:t>
            </a:r>
            <a:r>
              <a:rPr lang="en-AU" b="1" dirty="0"/>
              <a:t>–ide</a:t>
            </a:r>
          </a:p>
        </p:txBody>
      </p:sp>
      <p:graphicFrame>
        <p:nvGraphicFramePr>
          <p:cNvPr id="13" name="Table 12">
            <a:extLst>
              <a:ext uri="{FF2B5EF4-FFF2-40B4-BE49-F238E27FC236}">
                <a16:creationId xmlns:a16="http://schemas.microsoft.com/office/drawing/2014/main" id="{8D986C4D-7F2B-48C3-8007-2E1D8A90D8AF}"/>
              </a:ext>
            </a:extLst>
          </p:cNvPr>
          <p:cNvGraphicFramePr>
            <a:graphicFrameLocks noGrp="1"/>
          </p:cNvGraphicFramePr>
          <p:nvPr/>
        </p:nvGraphicFramePr>
        <p:xfrm>
          <a:off x="9643227" y="2651832"/>
          <a:ext cx="2311449" cy="1706880"/>
        </p:xfrm>
        <a:graphic>
          <a:graphicData uri="http://schemas.openxmlformats.org/drawingml/2006/table">
            <a:tbl>
              <a:tblPr firstRow="1" bandRow="1">
                <a:tableStyleId>{F5AB1C69-6EDB-4FF4-983F-18BD219EF322}</a:tableStyleId>
              </a:tblPr>
              <a:tblGrid>
                <a:gridCol w="2311449">
                  <a:extLst>
                    <a:ext uri="{9D8B030D-6E8A-4147-A177-3AD203B41FA5}">
                      <a16:colId xmlns:a16="http://schemas.microsoft.com/office/drawing/2014/main" val="20000"/>
                    </a:ext>
                  </a:extLst>
                </a:gridCol>
              </a:tblGrid>
              <a:tr h="370840">
                <a:tc>
                  <a:txBody>
                    <a:bodyPr/>
                    <a:lstStyle/>
                    <a:p>
                      <a:r>
                        <a:rPr lang="en-AU" sz="2000" b="1" dirty="0"/>
                        <a:t>Hint:</a:t>
                      </a:r>
                    </a:p>
                  </a:txBody>
                  <a:tcPr/>
                </a:tc>
                <a:extLst>
                  <a:ext uri="{0D108BD9-81ED-4DB2-BD59-A6C34878D82A}">
                    <a16:rowId xmlns:a16="http://schemas.microsoft.com/office/drawing/2014/main" val="10000"/>
                  </a:ext>
                </a:extLst>
              </a:tr>
              <a:tr h="370840">
                <a:tc>
                  <a:txBody>
                    <a:bodyPr/>
                    <a:lstStyle/>
                    <a:p>
                      <a:pPr marL="0" lvl="1"/>
                      <a:r>
                        <a:rPr lang="en-AU" sz="2000" b="0" dirty="0"/>
                        <a:t>One:</a:t>
                      </a:r>
                      <a:r>
                        <a:rPr lang="en-AU" sz="2000" b="0" baseline="0" dirty="0"/>
                        <a:t> </a:t>
                      </a:r>
                      <a:r>
                        <a:rPr lang="en-AU" sz="2000" b="1" dirty="0"/>
                        <a:t>mono</a:t>
                      </a:r>
                      <a:endParaRPr lang="en-AU" sz="2000" b="1" u="sng" dirty="0"/>
                    </a:p>
                    <a:p>
                      <a:pPr marL="0" lvl="1"/>
                      <a:r>
                        <a:rPr lang="en-AU" sz="2000" b="0" dirty="0"/>
                        <a:t>Two:</a:t>
                      </a:r>
                      <a:r>
                        <a:rPr lang="en-AU" sz="2000" b="0" baseline="0" dirty="0"/>
                        <a:t> </a:t>
                      </a:r>
                      <a:r>
                        <a:rPr lang="en-AU" sz="2000" b="1" dirty="0"/>
                        <a:t>di</a:t>
                      </a:r>
                      <a:endParaRPr lang="en-AU" sz="2000" b="1" i="1" u="sng" dirty="0"/>
                    </a:p>
                    <a:p>
                      <a:pPr marL="0" lvl="1"/>
                      <a:r>
                        <a:rPr lang="en-AU" sz="2000" b="0" dirty="0"/>
                        <a:t>Three:</a:t>
                      </a:r>
                      <a:r>
                        <a:rPr lang="en-AU" sz="2000" b="0" baseline="0" dirty="0"/>
                        <a:t> </a:t>
                      </a:r>
                      <a:r>
                        <a:rPr lang="en-AU" sz="2000" b="1" dirty="0"/>
                        <a:t>tri</a:t>
                      </a:r>
                    </a:p>
                    <a:p>
                      <a:pPr marL="0" lvl="1"/>
                      <a:r>
                        <a:rPr lang="en-AU" sz="2000" b="0" dirty="0"/>
                        <a:t>Four:</a:t>
                      </a:r>
                      <a:r>
                        <a:rPr lang="en-AU" sz="2000" b="0" baseline="0" dirty="0"/>
                        <a:t> </a:t>
                      </a:r>
                      <a:r>
                        <a:rPr lang="en-AU" sz="2000" b="1" dirty="0"/>
                        <a:t>tetra</a:t>
                      </a:r>
                    </a:p>
                  </a:txBody>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DF30D89B-67CB-445A-A6EB-B497D6CD03F7}"/>
              </a:ext>
            </a:extLst>
          </p:cNvPr>
          <p:cNvSpPr txBox="1"/>
          <p:nvPr/>
        </p:nvSpPr>
        <p:spPr>
          <a:xfrm>
            <a:off x="198995" y="752297"/>
            <a:ext cx="8635516" cy="461665"/>
          </a:xfrm>
          <a:prstGeom prst="rect">
            <a:avLst/>
          </a:prstGeom>
          <a:noFill/>
        </p:spPr>
        <p:txBody>
          <a:bodyPr wrap="square" rtlCol="0">
            <a:spAutoFit/>
          </a:bodyPr>
          <a:lstStyle/>
          <a:p>
            <a:pPr marL="0" lvl="1"/>
            <a:r>
              <a:rPr lang="en-AU" sz="2400" dirty="0"/>
              <a:t>There are different rules for naming different types of compounds.</a:t>
            </a:r>
          </a:p>
        </p:txBody>
      </p:sp>
    </p:spTree>
    <p:extLst>
      <p:ext uri="{BB962C8B-B14F-4D97-AF65-F5344CB8AC3E}">
        <p14:creationId xmlns:p14="http://schemas.microsoft.com/office/powerpoint/2010/main" val="30742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40" y="2057400"/>
            <a:ext cx="8274424" cy="2514600"/>
          </a:xfrm>
          <a:solidFill>
            <a:schemeClr val="bg1"/>
          </a:solidFill>
          <a:ln w="38100">
            <a:solidFill>
              <a:srgbClr val="7030A0"/>
            </a:solidFill>
          </a:ln>
        </p:spPr>
        <p:txBody>
          <a:bodyPr anchor="ctr">
            <a:normAutofit/>
          </a:bodyPr>
          <a:lstStyle/>
          <a:p>
            <a:r>
              <a:rPr lang="en-AU" dirty="0"/>
              <a:t>Physical and Chemical Changes</a:t>
            </a:r>
            <a:br>
              <a:rPr lang="en-AU" dirty="0"/>
            </a:br>
            <a:r>
              <a:rPr lang="en-AU" sz="2800" dirty="0"/>
              <a:t>Year 8 Science</a:t>
            </a:r>
            <a:endParaRPr lang="en-AU" dirty="0"/>
          </a:p>
        </p:txBody>
      </p:sp>
    </p:spTree>
    <p:extLst>
      <p:ext uri="{BB962C8B-B14F-4D97-AF65-F5344CB8AC3E}">
        <p14:creationId xmlns:p14="http://schemas.microsoft.com/office/powerpoint/2010/main" val="2732963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1732897323"/>
              </p:ext>
            </p:extLst>
          </p:nvPr>
        </p:nvGraphicFramePr>
        <p:xfrm>
          <a:off x="9514481" y="69246"/>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What two types of changes are we learning about?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D56355AD-F9E3-406A-AA51-BD8916277243}"/>
              </a:ext>
            </a:extLst>
          </p:cNvPr>
          <p:cNvSpPr>
            <a:spLocks noGrp="1"/>
          </p:cNvSpPr>
          <p:nvPr>
            <p:ph idx="1"/>
          </p:nvPr>
        </p:nvSpPr>
        <p:spPr>
          <a:xfrm>
            <a:off x="838200" y="720000"/>
            <a:ext cx="10515600" cy="1620000"/>
          </a:xfrm>
        </p:spPr>
        <p:txBody>
          <a:bodyPr/>
          <a:lstStyle/>
          <a:p>
            <a:r>
              <a:rPr lang="en-AU" dirty="0"/>
              <a:t>Define physical change and chemical change.</a:t>
            </a:r>
          </a:p>
          <a:p>
            <a:r>
              <a:rPr lang="en-AU" dirty="0"/>
              <a:t>Identify a change in a substance as chemical or physical.</a:t>
            </a:r>
          </a:p>
        </p:txBody>
      </p:sp>
      <p:sp>
        <p:nvSpPr>
          <p:cNvPr id="2" name="TextBox 1">
            <a:extLst>
              <a:ext uri="{FF2B5EF4-FFF2-40B4-BE49-F238E27FC236}">
                <a16:creationId xmlns:a16="http://schemas.microsoft.com/office/drawing/2014/main" id="{EC9CF77F-9496-4178-8C53-0D1F282880E9}"/>
              </a:ext>
            </a:extLst>
          </p:cNvPr>
          <p:cNvSpPr txBox="1"/>
          <p:nvPr/>
        </p:nvSpPr>
        <p:spPr>
          <a:xfrm>
            <a:off x="838200" y="3128878"/>
            <a:ext cx="10515600" cy="1815882"/>
          </a:xfrm>
          <a:prstGeom prst="rect">
            <a:avLst/>
          </a:prstGeom>
          <a:noFill/>
        </p:spPr>
        <p:txBody>
          <a:bodyPr wrap="square" rtlCol="0">
            <a:spAutoFit/>
          </a:bodyPr>
          <a:lstStyle/>
          <a:p>
            <a:pPr marL="285750" indent="-285750">
              <a:buFont typeface="Arial" panose="020B0604020202020204" pitchFamily="34" charset="0"/>
              <a:buChar char="•"/>
            </a:pPr>
            <a:r>
              <a:rPr lang="en-AU" sz="2800" dirty="0"/>
              <a:t>Half an apple has been left out on a bench and has turned brown. On the same bench, an handful of ice blocks is melting.</a:t>
            </a:r>
          </a:p>
          <a:p>
            <a:pPr marL="285750" indent="-285750">
              <a:buFont typeface="Arial" panose="020B0604020202020204" pitchFamily="34" charset="0"/>
              <a:buChar char="•"/>
            </a:pPr>
            <a:r>
              <a:rPr lang="en-AU" sz="2800" dirty="0"/>
              <a:t>On your whiteboard, write down two similarities and two differences between these changes.</a:t>
            </a:r>
          </a:p>
        </p:txBody>
      </p:sp>
      <p:pic>
        <p:nvPicPr>
          <p:cNvPr id="1026" name="Picture 2" descr="https://static.scientificamerican.com/sciam/cache/file/409E7C55-DDA5-442E-BEF368457F16CAA7_source.jpg?w=590&amp;h=800&amp;3BF0684D-581E-41A4-96F13B1076B73A00">
            <a:extLst>
              <a:ext uri="{FF2B5EF4-FFF2-40B4-BE49-F238E27FC236}">
                <a16:creationId xmlns:a16="http://schemas.microsoft.com/office/drawing/2014/main" id="{009D3126-6C58-4F93-9CFA-D83B83BF7AE7}"/>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683" r="9706"/>
          <a:stretch/>
        </p:blipFill>
        <p:spPr bwMode="auto">
          <a:xfrm>
            <a:off x="5190979" y="4726744"/>
            <a:ext cx="2144837" cy="21312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thoughtco.com/thmb/uszPEgfPO__GK35VhT-_S4mbF04=/768x0/filters:no_upscale():max_bytes(150000):strip_icc()/ice-cubes-95467380-586bd3323df78ce2c3c9485c.jpg">
            <a:extLst>
              <a:ext uri="{FF2B5EF4-FFF2-40B4-BE49-F238E27FC236}">
                <a16:creationId xmlns:a16="http://schemas.microsoft.com/office/drawing/2014/main" id="{7905FD65-8F76-4F6D-A49F-CF1382F10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917" y="4726743"/>
            <a:ext cx="3196883" cy="213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95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2926475320"/>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How can you tell that a change is a physical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25999351"/>
              </p:ext>
            </p:extLst>
          </p:nvPr>
        </p:nvGraphicFramePr>
        <p:xfrm>
          <a:off x="9514800" y="1523417"/>
          <a:ext cx="2605964" cy="51206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Which of these changes are physical changes? Be ready to explain your answers.</a:t>
                      </a:r>
                    </a:p>
                    <a:p>
                      <a:pPr marL="342900" indent="-342900">
                        <a:buFont typeface="+mj-lt"/>
                        <a:buAutoNum type="alphaLcParenR"/>
                      </a:pPr>
                      <a:r>
                        <a:rPr lang="en-AU" dirty="0"/>
                        <a:t>Using paper for origami</a:t>
                      </a:r>
                    </a:p>
                    <a:p>
                      <a:pPr marL="342900" marR="0" lvl="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AU" dirty="0"/>
                        <a:t>Baking a cake</a:t>
                      </a:r>
                    </a:p>
                    <a:p>
                      <a:pPr marL="342900" marR="0" lvl="0" indent="-342900" algn="l" defTabSz="914400" rtl="0" eaLnBrk="1" fontAlgn="auto" latinLnBrk="0" hangingPunct="1">
                        <a:lnSpc>
                          <a:spcPct val="100000"/>
                        </a:lnSpc>
                        <a:spcBef>
                          <a:spcPts val="0"/>
                        </a:spcBef>
                        <a:spcAft>
                          <a:spcPts val="0"/>
                        </a:spcAft>
                        <a:buClrTx/>
                        <a:buSzTx/>
                        <a:buFont typeface="+mj-lt"/>
                        <a:buAutoNum type="alphaLcParenR"/>
                        <a:tabLst/>
                        <a:defRPr/>
                      </a:pPr>
                      <a:r>
                        <a:rPr lang="en-AU" dirty="0"/>
                        <a:t>Hammering a nail into wood</a:t>
                      </a:r>
                    </a:p>
                    <a:p>
                      <a:pPr marL="342900" indent="-342900">
                        <a:buFont typeface="+mj-lt"/>
                        <a:buAutoNum type="alphaLcParenR"/>
                      </a:pPr>
                      <a:r>
                        <a:rPr lang="en-AU" dirty="0"/>
                        <a:t>Burning wood on a bonfire</a:t>
                      </a:r>
                    </a:p>
                    <a:p>
                      <a:pPr marL="342900" indent="-342900">
                        <a:buFont typeface="+mj-lt"/>
                        <a:buAutoNum type="alphaLcParenR"/>
                      </a:pPr>
                      <a:r>
                        <a:rPr lang="en-AU" dirty="0"/>
                        <a:t>Baking soda and vinegar reacting in a model volcano</a:t>
                      </a:r>
                    </a:p>
                    <a:p>
                      <a:pPr marL="342900" indent="-342900">
                        <a:buFont typeface="+mj-lt"/>
                        <a:buAutoNum type="alphaLcParenR"/>
                      </a:pPr>
                      <a:r>
                        <a:rPr lang="en-AU" dirty="0"/>
                        <a:t>Cutting your hair</a:t>
                      </a:r>
                    </a:p>
                    <a:p>
                      <a:pPr marL="342900" indent="-342900">
                        <a:buFont typeface="+mj-lt"/>
                        <a:buAutoNum type="alphaLcParenR"/>
                      </a:pPr>
                      <a:r>
                        <a:rPr lang="en-AU" dirty="0"/>
                        <a:t>Boiling water in a kettle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138224" y="719999"/>
            <a:ext cx="9259812" cy="5981447"/>
          </a:xfrm>
        </p:spPr>
        <p:txBody>
          <a:bodyPr>
            <a:normAutofit lnSpcReduction="10000"/>
          </a:bodyPr>
          <a:lstStyle/>
          <a:p>
            <a:r>
              <a:rPr lang="en-AU" dirty="0"/>
              <a:t>Substances can go through physical changes and chemical changes.</a:t>
            </a:r>
          </a:p>
          <a:p>
            <a:endParaRPr lang="en-AU" dirty="0"/>
          </a:p>
          <a:p>
            <a:pPr marL="0" indent="0">
              <a:buNone/>
            </a:pPr>
            <a:r>
              <a:rPr lang="en-AU" b="1" dirty="0">
                <a:solidFill>
                  <a:schemeClr val="accent5"/>
                </a:solidFill>
              </a:rPr>
              <a:t>Physical change</a:t>
            </a:r>
            <a:r>
              <a:rPr lang="en-AU" dirty="0">
                <a:solidFill>
                  <a:schemeClr val="accent5"/>
                </a:solidFill>
              </a:rPr>
              <a:t>: </a:t>
            </a:r>
          </a:p>
          <a:p>
            <a:r>
              <a:rPr lang="en-AU" b="1" dirty="0">
                <a:solidFill>
                  <a:schemeClr val="accent6"/>
                </a:solidFill>
              </a:rPr>
              <a:t>a substance might look different, but its particles (atoms / molecules) have not changed.</a:t>
            </a:r>
          </a:p>
          <a:p>
            <a:r>
              <a:rPr lang="en-AU" b="1" dirty="0">
                <a:solidFill>
                  <a:schemeClr val="accent6"/>
                </a:solidFill>
              </a:rPr>
              <a:t>usually reversible </a:t>
            </a:r>
            <a:br>
              <a:rPr lang="en-AU" dirty="0"/>
            </a:br>
            <a:endParaRPr lang="en-AU" dirty="0"/>
          </a:p>
          <a:p>
            <a:r>
              <a:rPr lang="en-AU" dirty="0"/>
              <a:t>Examples of physical changes include:</a:t>
            </a:r>
          </a:p>
          <a:p>
            <a:pPr lvl="1"/>
            <a:r>
              <a:rPr lang="en-AU" sz="2600" dirty="0"/>
              <a:t>Phase changes (melting, freezing, </a:t>
            </a:r>
            <a:br>
              <a:rPr lang="en-AU" sz="2600" dirty="0"/>
            </a:br>
            <a:r>
              <a:rPr lang="en-AU" sz="2600" dirty="0"/>
              <a:t>boiling, condensing, etc.) – ice, water </a:t>
            </a:r>
            <a:br>
              <a:rPr lang="en-AU" sz="2600" dirty="0"/>
            </a:br>
            <a:r>
              <a:rPr lang="en-AU" sz="2600" dirty="0"/>
              <a:t>and steam are all H</a:t>
            </a:r>
            <a:r>
              <a:rPr lang="en-AU" sz="2600" baseline="-25000" dirty="0"/>
              <a:t>2</a:t>
            </a:r>
            <a:r>
              <a:rPr lang="en-AU" sz="2600" dirty="0"/>
              <a:t>O</a:t>
            </a:r>
          </a:p>
          <a:p>
            <a:pPr lvl="1"/>
            <a:r>
              <a:rPr lang="en-AU" sz="2600" dirty="0"/>
              <a:t>Changes to an object’s shape – the </a:t>
            </a:r>
            <a:br>
              <a:rPr lang="en-AU" sz="2600" dirty="0"/>
            </a:br>
            <a:r>
              <a:rPr lang="en-AU" sz="2600" dirty="0"/>
              <a:t>same particles are arranged differently</a:t>
            </a:r>
          </a:p>
        </p:txBody>
      </p:sp>
      <p:cxnSp>
        <p:nvCxnSpPr>
          <p:cNvPr id="9" name="Straight Connector 8">
            <a:extLst>
              <a:ext uri="{FF2B5EF4-FFF2-40B4-BE49-F238E27FC236}">
                <a16:creationId xmlns:a16="http://schemas.microsoft.com/office/drawing/2014/main" id="{81FF1CBC-CE04-4564-AE74-A9DF216919AD}"/>
              </a:ext>
            </a:extLst>
          </p:cNvPr>
          <p:cNvCxnSpPr/>
          <p:nvPr/>
        </p:nvCxnSpPr>
        <p:spPr>
          <a:xfrm>
            <a:off x="138223" y="1703054"/>
            <a:ext cx="7807598" cy="3697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pic>
        <p:nvPicPr>
          <p:cNvPr id="2050" name="Picture 2" descr="https://www.irishcarbonic.com/wp-content/uploads/2018/01/img-dry-ice-martini.jpg">
            <a:extLst>
              <a:ext uri="{FF2B5EF4-FFF2-40B4-BE49-F238E27FC236}">
                <a16:creationId xmlns:a16="http://schemas.microsoft.com/office/drawing/2014/main" id="{11FD7EAE-17E3-4957-AE14-57EBB0409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279" y="3239084"/>
            <a:ext cx="2411292" cy="3215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7030A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1292537947"/>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How can you tell that a change is a chemical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500893179"/>
              </p:ext>
            </p:extLst>
          </p:nvPr>
        </p:nvGraphicFramePr>
        <p:xfrm>
          <a:off x="9514800" y="1464828"/>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rgbClr val="7030A0"/>
                    </a:solidFill>
                  </a:tcPr>
                </a:tc>
                <a:extLst>
                  <a:ext uri="{0D108BD9-81ED-4DB2-BD59-A6C34878D82A}">
                    <a16:rowId xmlns:a16="http://schemas.microsoft.com/office/drawing/2014/main" val="10000"/>
                  </a:ext>
                </a:extLst>
              </a:tr>
              <a:tr h="370840">
                <a:tc>
                  <a:txBody>
                    <a:bodyPr/>
                    <a:lstStyle/>
                    <a:p>
                      <a:r>
                        <a:rPr lang="en-AU" dirty="0"/>
                        <a:t>What is the difference between a chemical change and a physical change?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71236" y="719999"/>
            <a:ext cx="9326799" cy="6138001"/>
          </a:xfrm>
        </p:spPr>
        <p:txBody>
          <a:bodyPr>
            <a:normAutofit/>
          </a:bodyPr>
          <a:lstStyle/>
          <a:p>
            <a:r>
              <a:rPr lang="en-AU" dirty="0"/>
              <a:t>Substances can go through physical changes and chemical changes.</a:t>
            </a:r>
          </a:p>
          <a:p>
            <a:endParaRPr lang="en-AU" dirty="0"/>
          </a:p>
          <a:p>
            <a:pPr marL="0" indent="0">
              <a:buNone/>
            </a:pPr>
            <a:r>
              <a:rPr lang="en-AU" b="1" dirty="0">
                <a:solidFill>
                  <a:schemeClr val="accent5"/>
                </a:solidFill>
              </a:rPr>
              <a:t>Chemical change</a:t>
            </a:r>
            <a:r>
              <a:rPr lang="en-AU" dirty="0">
                <a:solidFill>
                  <a:schemeClr val="accent5"/>
                </a:solidFill>
              </a:rPr>
              <a:t>: </a:t>
            </a:r>
          </a:p>
          <a:p>
            <a:r>
              <a:rPr lang="en-AU" b="1" dirty="0">
                <a:solidFill>
                  <a:schemeClr val="accent6"/>
                </a:solidFill>
              </a:rPr>
              <a:t>A new substance has been formed with different particles.</a:t>
            </a:r>
          </a:p>
          <a:p>
            <a:r>
              <a:rPr lang="en-AU" b="1" dirty="0">
                <a:solidFill>
                  <a:schemeClr val="accent6"/>
                </a:solidFill>
              </a:rPr>
              <a:t>Changes are usually not reversible.</a:t>
            </a:r>
          </a:p>
          <a:p>
            <a:endParaRPr lang="en-AU" b="1" dirty="0">
              <a:solidFill>
                <a:schemeClr val="accent6"/>
              </a:solidFill>
            </a:endParaRPr>
          </a:p>
          <a:p>
            <a:pPr marL="0" indent="0">
              <a:buNone/>
            </a:pPr>
            <a:r>
              <a:rPr lang="en-AU" b="1" dirty="0">
                <a:solidFill>
                  <a:schemeClr val="accent5"/>
                </a:solidFill>
              </a:rPr>
              <a:t>Chemical changes might produce:</a:t>
            </a:r>
          </a:p>
          <a:p>
            <a:pPr lvl="1"/>
            <a:r>
              <a:rPr lang="en-AU" sz="2600" b="1" dirty="0">
                <a:solidFill>
                  <a:schemeClr val="accent6"/>
                </a:solidFill>
              </a:rPr>
              <a:t>A gas </a:t>
            </a:r>
            <a:r>
              <a:rPr lang="en-AU" sz="2600" dirty="0"/>
              <a:t>e.g. limestone ‘fizzing’ in acid)</a:t>
            </a:r>
          </a:p>
          <a:p>
            <a:pPr lvl="1"/>
            <a:r>
              <a:rPr lang="en-AU" sz="2600" b="1" dirty="0">
                <a:solidFill>
                  <a:schemeClr val="accent6"/>
                </a:solidFill>
              </a:rPr>
              <a:t>A permanent change in colour </a:t>
            </a:r>
            <a:r>
              <a:rPr lang="en-AU" sz="2600" dirty="0"/>
              <a:t>(e.g. rust)</a:t>
            </a:r>
          </a:p>
          <a:p>
            <a:pPr lvl="1"/>
            <a:r>
              <a:rPr lang="en-AU" sz="2600" b="1" dirty="0">
                <a:solidFill>
                  <a:schemeClr val="accent6"/>
                </a:solidFill>
              </a:rPr>
              <a:t>Light or heat </a:t>
            </a:r>
            <a:r>
              <a:rPr lang="en-AU" sz="2600" dirty="0"/>
              <a:t>(e.g. an explosion)</a:t>
            </a:r>
          </a:p>
          <a:p>
            <a:pPr lvl="1"/>
            <a:r>
              <a:rPr lang="en-AU" sz="2600" b="1" dirty="0">
                <a:solidFill>
                  <a:schemeClr val="accent6"/>
                </a:solidFill>
              </a:rPr>
              <a:t>A solid called a precipitate</a:t>
            </a:r>
          </a:p>
        </p:txBody>
      </p:sp>
      <p:cxnSp>
        <p:nvCxnSpPr>
          <p:cNvPr id="9" name="Straight Connector 8">
            <a:extLst>
              <a:ext uri="{FF2B5EF4-FFF2-40B4-BE49-F238E27FC236}">
                <a16:creationId xmlns:a16="http://schemas.microsoft.com/office/drawing/2014/main" id="{81FF1CBC-CE04-4564-AE74-A9DF216919AD}"/>
              </a:ext>
            </a:extLst>
          </p:cNvPr>
          <p:cNvCxnSpPr/>
          <p:nvPr/>
        </p:nvCxnSpPr>
        <p:spPr>
          <a:xfrm>
            <a:off x="138223" y="1703054"/>
            <a:ext cx="7807598" cy="36979"/>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8EBE19C4-DEF1-4029-BFE4-C4038A8C584F}"/>
              </a:ext>
            </a:extLst>
          </p:cNvPr>
          <p:cNvGraphicFramePr>
            <a:graphicFrameLocks noGrp="1"/>
          </p:cNvGraphicFramePr>
          <p:nvPr>
            <p:extLst>
              <p:ext uri="{D42A27DB-BD31-4B8C-83A1-F6EECF244321}">
                <p14:modId xmlns:p14="http://schemas.microsoft.com/office/powerpoint/2010/main" val="3580918848"/>
              </p:ext>
            </p:extLst>
          </p:nvPr>
        </p:nvGraphicFramePr>
        <p:xfrm>
          <a:off x="9514800" y="5210689"/>
          <a:ext cx="2605964" cy="15595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physical change</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 change in shape or state that does not alter a substance’s particles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3074" name="Picture 2" descr="https://media1.giphy.com/media/dD0wxcxb8MNdS/giphy.gif">
            <a:extLst>
              <a:ext uri="{FF2B5EF4-FFF2-40B4-BE49-F238E27FC236}">
                <a16:creationId xmlns:a16="http://schemas.microsoft.com/office/drawing/2014/main" id="{98683AF0-DEF6-4A5D-A04E-C6686D23FDB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514798" y="3135576"/>
            <a:ext cx="2605965" cy="195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4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D799B54FDDBB4AB5810B6225035C99" ma:contentTypeVersion="18" ma:contentTypeDescription="Create a new document." ma:contentTypeScope="" ma:versionID="824c81ab29123cbf6016397e0fe26f53">
  <xsd:schema xmlns:xsd="http://www.w3.org/2001/XMLSchema" xmlns:xs="http://www.w3.org/2001/XMLSchema" xmlns:p="http://schemas.microsoft.com/office/2006/metadata/properties" xmlns:ns2="953b2caf-e41e-40be-a35a-9f16cb124cda" xmlns:ns3="d93c240e-8490-4590-ad1d-efed97bd86d4" targetNamespace="http://schemas.microsoft.com/office/2006/metadata/properties" ma:root="true" ma:fieldsID="b0700b2c1396b5d426991ab59a829398" ns2:_="" ns3:_="">
    <xsd:import namespace="953b2caf-e41e-40be-a35a-9f16cb124cda"/>
    <xsd:import namespace="d93c240e-8490-4590-ad1d-efed97bd86d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ObjectDetectorVersion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3b2caf-e41e-40be-a35a-9f16cb124c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CR" ma:index="24" nillable="true" ma:displayName="Extracted Text" ma:internalName="MediaServiceOCR" ma:readOnly="true">
      <xsd:simpleType>
        <xsd:restriction base="dms:Note">
          <xsd:maxLength value="255"/>
        </xsd:restriction>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3c240e-8490-4590-ad1d-efed97bd86d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d9aa087-a83c-4873-abb9-a5ba3e9b9d7c}" ma:internalName="TaxCatchAll" ma:showField="CatchAllData" ma:web="d93c240e-8490-4590-ad1d-efed97bd86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93c240e-8490-4590-ad1d-efed97bd86d4" xsi:nil="true"/>
    <lcf76f155ced4ddcb4097134ff3c332f xmlns="953b2caf-e41e-40be-a35a-9f16cb124cd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636D47-F61E-4743-8BE3-A8B49ABAA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3b2caf-e41e-40be-a35a-9f16cb124cda"/>
    <ds:schemaRef ds:uri="d93c240e-8490-4590-ad1d-efed97bd86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2184D1-EF24-432A-AF38-4A5FC7BC742A}">
  <ds:schemaRefs>
    <ds:schemaRef ds:uri="http://schemas.microsoft.com/office/2006/metadata/properties"/>
    <ds:schemaRef ds:uri="http://schemas.microsoft.com/office/infopath/2007/PartnerControls"/>
    <ds:schemaRef ds:uri="d93c240e-8490-4590-ad1d-efed97bd86d4"/>
    <ds:schemaRef ds:uri="953b2caf-e41e-40be-a35a-9f16cb124cda"/>
  </ds:schemaRefs>
</ds:datastoreItem>
</file>

<file path=customXml/itemProps3.xml><?xml version="1.0" encoding="utf-8"?>
<ds:datastoreItem xmlns:ds="http://schemas.openxmlformats.org/officeDocument/2006/customXml" ds:itemID="{4953C9C6-76FF-4E5D-9D1C-EDD3A07120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3662</TotalTime>
  <Words>1966</Words>
  <Application>Microsoft Office PowerPoint</Application>
  <PresentationFormat>Widescreen</PresentationFormat>
  <Paragraphs>291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Physical and Chemical Changes Year 8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D'CRUZ Jijy [Cecil Andrews College]</cp:lastModifiedBy>
  <cp:revision>222</cp:revision>
  <cp:lastPrinted>2017-04-18T22:41:05Z</cp:lastPrinted>
  <dcterms:created xsi:type="dcterms:W3CDTF">2017-01-28T08:32:28Z</dcterms:created>
  <dcterms:modified xsi:type="dcterms:W3CDTF">2024-05-21T14:34:44Z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0x01010006D799B54FDDBB4AB5810B6225035C99</vt:lpwstr>
  </property>
</Properties>
</file>