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366" r:id="rId2"/>
    <p:sldId id="367" r:id="rId3"/>
    <p:sldId id="270" r:id="rId4"/>
    <p:sldId id="347" r:id="rId5"/>
    <p:sldId id="258" r:id="rId6"/>
    <p:sldId id="357" r:id="rId7"/>
    <p:sldId id="349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56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A5A5A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4" autoAdjust="0"/>
    <p:restoredTop sz="95370" autoAdjust="0"/>
  </p:normalViewPr>
  <p:slideViewPr>
    <p:cSldViewPr snapToGrid="0">
      <p:cViewPr varScale="1">
        <p:scale>
          <a:sx n="102" d="100"/>
          <a:sy n="102" d="100"/>
        </p:scale>
        <p:origin x="1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24/5/22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24/5/22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C2123-22FB-D919-9427-00EED143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4611"/>
            <a:ext cx="6202471" cy="584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Answer these multiple-choice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0B743-FDB5-E21E-1AF6-735139874C89}"/>
              </a:ext>
            </a:extLst>
          </p:cNvPr>
          <p:cNvSpPr txBox="1"/>
          <p:nvPr/>
        </p:nvSpPr>
        <p:spPr>
          <a:xfrm>
            <a:off x="0" y="0"/>
            <a:ext cx="166696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Do Now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D2792-4ADB-28B7-3505-6C3DB63C3FB0}"/>
              </a:ext>
            </a:extLst>
          </p:cNvPr>
          <p:cNvSpPr txBox="1"/>
          <p:nvPr/>
        </p:nvSpPr>
        <p:spPr>
          <a:xfrm>
            <a:off x="0" y="762367"/>
            <a:ext cx="415864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600" dirty="0"/>
              <a:t>The correct formula for </a:t>
            </a:r>
            <a:br>
              <a:rPr lang="en-US" sz="2600" dirty="0"/>
            </a:br>
            <a:r>
              <a:rPr lang="en-US" sz="2600" dirty="0"/>
              <a:t>dinitrogen monoxide is: </a:t>
            </a:r>
            <a:br>
              <a:rPr lang="en-US" sz="2600" dirty="0"/>
            </a:br>
            <a:r>
              <a:rPr lang="en-US" sz="2600" dirty="0"/>
              <a:t>a) NO</a:t>
            </a:r>
            <a:br>
              <a:rPr lang="en-US" sz="2600" dirty="0"/>
            </a:br>
            <a:r>
              <a:rPr lang="en-US" sz="2600" dirty="0"/>
              <a:t>b) N</a:t>
            </a:r>
            <a:r>
              <a:rPr lang="en-US" sz="2600" baseline="-25000" dirty="0"/>
              <a:t>2</a:t>
            </a:r>
            <a:r>
              <a:rPr lang="en-US" sz="2600" dirty="0"/>
              <a:t>O</a:t>
            </a:r>
            <a:r>
              <a:rPr lang="en-US" sz="2600" baseline="-25000" dirty="0"/>
              <a:t>2</a:t>
            </a:r>
            <a:br>
              <a:rPr lang="en-US" sz="2600" dirty="0"/>
            </a:br>
            <a:r>
              <a:rPr lang="en-US" sz="2600" dirty="0"/>
              <a:t>c) N</a:t>
            </a:r>
            <a:r>
              <a:rPr lang="en-US" sz="2600" baseline="-25000" dirty="0"/>
              <a:t>2</a:t>
            </a:r>
            <a:r>
              <a:rPr lang="en-US" sz="2600" dirty="0"/>
              <a:t>O</a:t>
            </a:r>
            <a:r>
              <a:rPr lang="en-US" sz="2600" baseline="-25000" dirty="0"/>
              <a:t>1</a:t>
            </a:r>
            <a:br>
              <a:rPr lang="en-US" sz="2600" dirty="0"/>
            </a:br>
            <a:r>
              <a:rPr lang="en-US" sz="2600" dirty="0"/>
              <a:t>d) N</a:t>
            </a:r>
            <a:r>
              <a:rPr lang="en-US" sz="2600" baseline="-25000" dirty="0"/>
              <a:t>2</a:t>
            </a:r>
            <a:r>
              <a:rPr lang="en-US" sz="2600" dirty="0"/>
              <a:t>O</a:t>
            </a:r>
          </a:p>
          <a:p>
            <a:pPr marL="342900" indent="-342900">
              <a:buAutoNum type="arabicPeriod"/>
            </a:pPr>
            <a:endParaRPr lang="en-US" sz="2600" dirty="0"/>
          </a:p>
          <a:p>
            <a:pPr marL="342900" indent="-342900">
              <a:buAutoNum type="arabicPeriod"/>
            </a:pPr>
            <a:r>
              <a:rPr lang="en-US" sz="2600" dirty="0"/>
              <a:t>The correct name for H</a:t>
            </a:r>
            <a:r>
              <a:rPr lang="en-US" sz="2600" baseline="-25000" dirty="0"/>
              <a:t>2</a:t>
            </a:r>
            <a:r>
              <a:rPr lang="en-US" sz="2600" dirty="0"/>
              <a:t>S is:</a:t>
            </a:r>
            <a:br>
              <a:rPr lang="en-US" sz="2600" dirty="0"/>
            </a:br>
            <a:r>
              <a:rPr lang="en-US" sz="2600" dirty="0"/>
              <a:t>a) dihydrogen sulfur</a:t>
            </a:r>
            <a:br>
              <a:rPr lang="en-US" sz="2600" dirty="0"/>
            </a:br>
            <a:r>
              <a:rPr lang="en-US" sz="2600" dirty="0"/>
              <a:t>b) dihydrogen sulfide</a:t>
            </a:r>
            <a:br>
              <a:rPr lang="en-US" sz="2600" dirty="0"/>
            </a:br>
            <a:r>
              <a:rPr lang="en-US" sz="2600" dirty="0"/>
              <a:t>c) dihydrogen </a:t>
            </a:r>
            <a:r>
              <a:rPr lang="en-US" sz="2600" dirty="0" err="1"/>
              <a:t>monosulfide</a:t>
            </a:r>
            <a:br>
              <a:rPr lang="en-US" sz="2600" dirty="0"/>
            </a:br>
            <a:r>
              <a:rPr lang="en-US" sz="2600" dirty="0"/>
              <a:t>d) hydrogen sulfide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F449D-0A28-4FC4-A09A-DBB5C1F80251}"/>
              </a:ext>
            </a:extLst>
          </p:cNvPr>
          <p:cNvSpPr txBox="1"/>
          <p:nvPr/>
        </p:nvSpPr>
        <p:spPr>
          <a:xfrm>
            <a:off x="4409163" y="762366"/>
            <a:ext cx="387471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3. What type of compound </a:t>
            </a:r>
            <a:br>
              <a:rPr lang="en-US" sz="2600" dirty="0"/>
            </a:br>
            <a:r>
              <a:rPr lang="en-US" sz="2600" dirty="0"/>
              <a:t>is Na</a:t>
            </a:r>
            <a:r>
              <a:rPr lang="en-US" sz="2600" baseline="-25000" dirty="0"/>
              <a:t>2</a:t>
            </a:r>
            <a:r>
              <a:rPr lang="en-US" sz="2600" dirty="0"/>
              <a:t>SO</a:t>
            </a:r>
            <a:r>
              <a:rPr lang="en-US" sz="2600" baseline="-25000" dirty="0"/>
              <a:t>4</a:t>
            </a:r>
            <a:r>
              <a:rPr lang="en-US" sz="2600" dirty="0"/>
              <a:t> ??</a:t>
            </a:r>
            <a:br>
              <a:rPr lang="en-US" sz="2600" dirty="0"/>
            </a:br>
            <a:r>
              <a:rPr lang="en-US" sz="2600" dirty="0"/>
              <a:t>a) Covalent</a:t>
            </a:r>
          </a:p>
          <a:p>
            <a:r>
              <a:rPr lang="en-US" sz="2600" dirty="0"/>
              <a:t>b) Metallic</a:t>
            </a:r>
            <a:br>
              <a:rPr lang="en-US" sz="2600" dirty="0"/>
            </a:br>
            <a:r>
              <a:rPr lang="en-US" sz="2600" dirty="0"/>
              <a:t>c) Ionic</a:t>
            </a:r>
            <a:br>
              <a:rPr lang="en-US" sz="2600" dirty="0"/>
            </a:br>
            <a:r>
              <a:rPr lang="en-US" sz="2600" dirty="0"/>
              <a:t>b) Precipitate</a:t>
            </a:r>
          </a:p>
          <a:p>
            <a:endParaRPr lang="en-US" sz="2600" dirty="0"/>
          </a:p>
          <a:p>
            <a:r>
              <a:rPr lang="en-US" sz="2600" dirty="0"/>
              <a:t>4. How many atoms are present in KNO</a:t>
            </a:r>
            <a:r>
              <a:rPr lang="en-US" sz="2600" baseline="-25000" dirty="0"/>
              <a:t>3</a:t>
            </a:r>
            <a:r>
              <a:rPr lang="en-US" sz="2600" dirty="0"/>
              <a:t>?</a:t>
            </a:r>
            <a:br>
              <a:rPr lang="en-US" sz="2600" dirty="0"/>
            </a:br>
            <a:r>
              <a:rPr lang="en-US" sz="2600" dirty="0"/>
              <a:t>a) 3</a:t>
            </a:r>
            <a:br>
              <a:rPr lang="en-US" sz="2600" dirty="0"/>
            </a:br>
            <a:r>
              <a:rPr lang="en-US" sz="2600" dirty="0"/>
              <a:t>b) 5</a:t>
            </a:r>
            <a:br>
              <a:rPr lang="en-US" sz="2600" dirty="0"/>
            </a:br>
            <a:r>
              <a:rPr lang="en-US" sz="2600" dirty="0"/>
              <a:t>c) 4</a:t>
            </a:r>
            <a:br>
              <a:rPr lang="en-US" sz="2600" dirty="0"/>
            </a:br>
            <a:r>
              <a:rPr lang="en-US" sz="2600" dirty="0"/>
              <a:t>d)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7BC18-75B9-307D-79DE-550615DF3792}"/>
              </a:ext>
            </a:extLst>
          </p:cNvPr>
          <p:cNvSpPr txBox="1"/>
          <p:nvPr/>
        </p:nvSpPr>
        <p:spPr>
          <a:xfrm>
            <a:off x="8534402" y="762367"/>
            <a:ext cx="3745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5. Which is </a:t>
            </a:r>
            <a:r>
              <a:rPr lang="en-US" sz="2600" b="1" dirty="0"/>
              <a:t>not</a:t>
            </a:r>
            <a:r>
              <a:rPr lang="en-US" sz="2600" dirty="0"/>
              <a:t> a sign of a chemical change? </a:t>
            </a:r>
            <a:br>
              <a:rPr lang="en-US" sz="2600" dirty="0"/>
            </a:br>
            <a:r>
              <a:rPr lang="en-US" sz="2600" dirty="0"/>
              <a:t>a) change of </a:t>
            </a:r>
            <a:r>
              <a:rPr lang="en-US" sz="2600" dirty="0" err="1"/>
              <a:t>colour</a:t>
            </a:r>
            <a:endParaRPr lang="en-US" sz="2600" dirty="0"/>
          </a:p>
          <a:p>
            <a:r>
              <a:rPr lang="en-US" sz="2600" dirty="0"/>
              <a:t>b) change in size</a:t>
            </a:r>
            <a:br>
              <a:rPr lang="en-US" sz="2600" dirty="0"/>
            </a:br>
            <a:r>
              <a:rPr lang="en-US" sz="2600" dirty="0"/>
              <a:t>c) gas produced</a:t>
            </a:r>
            <a:br>
              <a:rPr lang="en-US" sz="2600" dirty="0"/>
            </a:br>
            <a:r>
              <a:rPr lang="en-US" sz="2600" dirty="0"/>
              <a:t>d) heat produced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348DD-4E28-0E0B-FFEA-CE253B356813}"/>
              </a:ext>
            </a:extLst>
          </p:cNvPr>
          <p:cNvSpPr txBox="1"/>
          <p:nvPr/>
        </p:nvSpPr>
        <p:spPr>
          <a:xfrm>
            <a:off x="8534402" y="3548887"/>
            <a:ext cx="37452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6. Which does </a:t>
            </a:r>
            <a:r>
              <a:rPr lang="en-US" sz="2600" b="1" dirty="0"/>
              <a:t>not</a:t>
            </a:r>
            <a:r>
              <a:rPr lang="en-US" sz="2600" dirty="0"/>
              <a:t> involve a physical change?</a:t>
            </a:r>
            <a:br>
              <a:rPr lang="en-US" sz="2600" dirty="0"/>
            </a:br>
            <a:r>
              <a:rPr lang="en-US" sz="2600" dirty="0"/>
              <a:t>a) Moldy bread</a:t>
            </a:r>
          </a:p>
          <a:p>
            <a:r>
              <a:rPr lang="en-US" sz="2600" dirty="0"/>
              <a:t>b) Rain falling</a:t>
            </a:r>
            <a:br>
              <a:rPr lang="en-US" sz="2600" dirty="0"/>
            </a:br>
            <a:r>
              <a:rPr lang="en-US" sz="2600" dirty="0"/>
              <a:t>c) Steam from a kettle</a:t>
            </a:r>
            <a:br>
              <a:rPr lang="en-US" sz="2600" dirty="0"/>
            </a:br>
            <a:r>
              <a:rPr lang="en-US" sz="2600" dirty="0"/>
              <a:t>d) Mixing sand and water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6D3A4-000B-5F01-01D8-7759D7431C62}"/>
              </a:ext>
            </a:extLst>
          </p:cNvPr>
          <p:cNvSpPr/>
          <p:nvPr/>
        </p:nvSpPr>
        <p:spPr>
          <a:xfrm>
            <a:off x="200416" y="2805830"/>
            <a:ext cx="1665962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677E4-F394-D868-BD0D-1340D8227DF5}"/>
              </a:ext>
            </a:extLst>
          </p:cNvPr>
          <p:cNvSpPr/>
          <p:nvPr/>
        </p:nvSpPr>
        <p:spPr>
          <a:xfrm>
            <a:off x="200416" y="5175337"/>
            <a:ext cx="3958226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4CA85-2B04-0046-0968-27EF2404DDB7}"/>
              </a:ext>
            </a:extLst>
          </p:cNvPr>
          <p:cNvSpPr/>
          <p:nvPr/>
        </p:nvSpPr>
        <p:spPr>
          <a:xfrm>
            <a:off x="4116887" y="2414602"/>
            <a:ext cx="1770346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D40E9B-9D94-3735-8350-B49F76FA95BF}"/>
              </a:ext>
            </a:extLst>
          </p:cNvPr>
          <p:cNvSpPr/>
          <p:nvPr/>
        </p:nvSpPr>
        <p:spPr>
          <a:xfrm>
            <a:off x="4325654" y="4748618"/>
            <a:ext cx="1770346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0CBA4-7B13-693F-19EC-E51875036837}"/>
              </a:ext>
            </a:extLst>
          </p:cNvPr>
          <p:cNvSpPr/>
          <p:nvPr/>
        </p:nvSpPr>
        <p:spPr>
          <a:xfrm>
            <a:off x="8534401" y="2008862"/>
            <a:ext cx="2901861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8BA689-44DE-94C8-E4D0-A664A6088A52}"/>
              </a:ext>
            </a:extLst>
          </p:cNvPr>
          <p:cNvSpPr/>
          <p:nvPr/>
        </p:nvSpPr>
        <p:spPr>
          <a:xfrm>
            <a:off x="8534401" y="4351230"/>
            <a:ext cx="2901861" cy="4495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2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The length of a bridge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3">
            <a:extLst>
              <a:ext uri="{FF2B5EF4-FFF2-40B4-BE49-F238E27FC236}">
                <a16:creationId xmlns:a16="http://schemas.microsoft.com/office/drawing/2014/main" id="{41DB6EC9-9A67-4B52-AB09-86B9BD654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655" y="4254546"/>
            <a:ext cx="4066380" cy="25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49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The density of a cork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3">
            <a:extLst>
              <a:ext uri="{FF2B5EF4-FFF2-40B4-BE49-F238E27FC236}">
                <a16:creationId xmlns:a16="http://schemas.microsoft.com/office/drawing/2014/main" id="{E8E6BE3E-4F80-4B4E-AB45-16C1FF35F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t="4529" r="7493" b="8790"/>
          <a:stretch/>
        </p:blipFill>
        <p:spPr bwMode="auto">
          <a:xfrm>
            <a:off x="5141742" y="4269798"/>
            <a:ext cx="4256293" cy="251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03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How much an antacid tablet reacts with stomach acids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194" name="Picture 2" descr="https://5.imimg.com/data5/YV/QV/MY-12926106/antacid-tablets-500x500.jpg">
            <a:extLst>
              <a:ext uri="{FF2B5EF4-FFF2-40B4-BE49-F238E27FC236}">
                <a16:creationId xmlns:a16="http://schemas.microsoft.com/office/drawing/2014/main" id="{B69254E2-63B5-4D71-8907-F09CA04CD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9" t="14628" r="8005" b="13889"/>
          <a:stretch/>
        </p:blipFill>
        <p:spPr bwMode="auto">
          <a:xfrm>
            <a:off x="5807436" y="4281168"/>
            <a:ext cx="2907501" cy="25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09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The </a:t>
            </a:r>
            <a:br>
              <a:rPr lang="en-AU" dirty="0"/>
            </a:br>
            <a:r>
              <a:rPr lang="en-AU" dirty="0"/>
              <a:t>boiling point of nitrogen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66" name="Picture 2" descr="https://4.imimg.com/data4/DL/IG/MY-3137311/liquid-nitrogen-gas-500x500.jpg">
            <a:extLst>
              <a:ext uri="{FF2B5EF4-FFF2-40B4-BE49-F238E27FC236}">
                <a16:creationId xmlns:a16="http://schemas.microsoft.com/office/drawing/2014/main" id="{B1E91899-8A9F-402C-881D-1383D6D17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768" y="3426634"/>
            <a:ext cx="3357887" cy="335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8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Whether</a:t>
            </a:r>
            <a:br>
              <a:rPr lang="en-AU" dirty="0"/>
            </a:br>
            <a:r>
              <a:rPr lang="en-AU" dirty="0"/>
              <a:t>or not a substance forms a gas</a:t>
            </a:r>
            <a:br>
              <a:rPr lang="en-AU" dirty="0"/>
            </a:br>
            <a:r>
              <a:rPr lang="en-AU" dirty="0"/>
              <a:t>when mixed with vinegar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290" name="Picture 2" descr="https://littlebinsforlittlehands.com/wp-content/uploads/2014/08/sandbox-volcano-major-eruption-with-baking-soda-and-vinegar.jpg">
            <a:extLst>
              <a:ext uri="{FF2B5EF4-FFF2-40B4-BE49-F238E27FC236}">
                <a16:creationId xmlns:a16="http://schemas.microsoft.com/office/drawing/2014/main" id="{027DF1A1-87A4-4573-B57B-381EEB689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174" y="3367585"/>
            <a:ext cx="3422015" cy="342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2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4704471" cy="6041872"/>
          </a:xfrm>
        </p:spPr>
        <p:txBody>
          <a:bodyPr>
            <a:normAutofit/>
          </a:bodyPr>
          <a:lstStyle/>
          <a:p>
            <a:r>
              <a:rPr lang="en-AU" dirty="0"/>
              <a:t>Physical and chemical properties are used to identify substances in research, forensics, and a variety of other fields.</a:t>
            </a:r>
          </a:p>
          <a:p>
            <a:r>
              <a:rPr lang="en-AU" dirty="0"/>
              <a:t>The physical and chemical properties of a substance determine what it is useful for – and how it might be dangerous!</a:t>
            </a:r>
          </a:p>
        </p:txBody>
      </p:sp>
      <p:pic>
        <p:nvPicPr>
          <p:cNvPr id="13314" name="Picture 2" descr="https://images.mysafetylabels.com/img/lg/L/Custom-NFPA-Chemical-Hazard-Label-LB-3354.gif">
            <a:extLst>
              <a:ext uri="{FF2B5EF4-FFF2-40B4-BE49-F238E27FC236}">
                <a16:creationId xmlns:a16="http://schemas.microsoft.com/office/drawing/2014/main" id="{6FB64DBF-E23F-4069-9E6C-EF3A5F7C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71" y="247943"/>
            <a:ext cx="6362114" cy="63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9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A10A767-9408-4293-ACDD-831A45C20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161980"/>
              </p:ext>
            </p:extLst>
          </p:nvPr>
        </p:nvGraphicFramePr>
        <p:xfrm>
          <a:off x="9377174" y="68400"/>
          <a:ext cx="27435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91">
                  <a:extLst>
                    <a:ext uri="{9D8B030D-6E8A-4147-A177-3AD203B41FA5}">
                      <a16:colId xmlns:a16="http://schemas.microsoft.com/office/drawing/2014/main" val="2538046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b="1" dirty="0"/>
                        <a:t>Classifying Properties</a:t>
                      </a:r>
                    </a:p>
                  </a:txBody>
                  <a:tcPr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9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/>
                        <a:t>How can the property be observed?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dirty="0"/>
                        <a:t>No change needed: physical property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dirty="0"/>
                        <a:t>Physical change: physical property</a:t>
                      </a:r>
                    </a:p>
                    <a:p>
                      <a:pPr marL="514350" indent="-514350">
                        <a:buFont typeface="+mj-lt"/>
                        <a:buAutoNum type="arabicPeriod"/>
                      </a:pPr>
                      <a:r>
                        <a:rPr lang="en-AU" dirty="0"/>
                        <a:t>Chemical change / reaction: chemical property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78981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F084AA0-3EDF-46EF-9788-10988AA274BE}"/>
              </a:ext>
            </a:extLst>
          </p:cNvPr>
          <p:cNvSpPr txBox="1"/>
          <p:nvPr/>
        </p:nvSpPr>
        <p:spPr>
          <a:xfrm>
            <a:off x="838200" y="763276"/>
            <a:ext cx="855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Using your own words, describe what a chemical property 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1D502-E9AB-45C2-A365-8A28B89B2767}"/>
              </a:ext>
            </a:extLst>
          </p:cNvPr>
          <p:cNvSpPr txBox="1"/>
          <p:nvPr/>
        </p:nvSpPr>
        <p:spPr>
          <a:xfrm>
            <a:off x="0" y="4262658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5DF93-15B6-43D3-8241-2EE6ACD035B1}"/>
              </a:ext>
            </a:extLst>
          </p:cNvPr>
          <p:cNvSpPr txBox="1"/>
          <p:nvPr/>
        </p:nvSpPr>
        <p:spPr>
          <a:xfrm>
            <a:off x="838200" y="5025932"/>
            <a:ext cx="6454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Hydrogen peroxide causes human hair to become bleached. What property causes this, and what kind of property is it?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077C87-7700-4FD4-8B51-5E3307E9146F}"/>
              </a:ext>
            </a:extLst>
          </p:cNvPr>
          <p:cNvSpPr txBox="1"/>
          <p:nvPr/>
        </p:nvSpPr>
        <p:spPr>
          <a:xfrm>
            <a:off x="0" y="1895884"/>
            <a:ext cx="2311405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772C39-3627-4D32-9775-81CB38CCFCAD}"/>
              </a:ext>
            </a:extLst>
          </p:cNvPr>
          <p:cNvSpPr txBox="1"/>
          <p:nvPr/>
        </p:nvSpPr>
        <p:spPr>
          <a:xfrm>
            <a:off x="838200" y="2659160"/>
            <a:ext cx="103034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Is the solubility of sugar in water a physical </a:t>
            </a:r>
            <a:br>
              <a:rPr lang="en-AU" sz="2800" dirty="0"/>
            </a:br>
            <a:r>
              <a:rPr lang="en-AU" sz="2800" dirty="0"/>
              <a:t>or a chemical property? Explain your </a:t>
            </a:r>
            <a:br>
              <a:rPr lang="en-AU" sz="2800" dirty="0"/>
            </a:br>
            <a:r>
              <a:rPr lang="en-AU" sz="2800" dirty="0"/>
              <a:t>answer.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CADD5E-6786-4D5C-AD1B-619FB7934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46367"/>
              </p:ext>
            </p:extLst>
          </p:nvPr>
        </p:nvGraphicFramePr>
        <p:xfrm>
          <a:off x="9398000" y="3858440"/>
          <a:ext cx="27227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1DDDB3F-0D59-431B-8044-06D2C0ACDC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0" t="7772" r="9389" b="7122"/>
          <a:stretch/>
        </p:blipFill>
        <p:spPr>
          <a:xfrm>
            <a:off x="7292330" y="1735187"/>
            <a:ext cx="1883555" cy="234896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E6D3F7EF-73EC-47F3-916B-C205C227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306" y="4222656"/>
            <a:ext cx="1617601" cy="24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7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hysical Or Chemical Change? - Lessons - Blendspace">
            <a:extLst>
              <a:ext uri="{FF2B5EF4-FFF2-40B4-BE49-F238E27FC236}">
                <a16:creationId xmlns:a16="http://schemas.microsoft.com/office/drawing/2014/main" id="{F08BCEBF-4958-A506-B05C-5C377DD2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14300"/>
            <a:ext cx="7010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28F83-DC02-DE0F-F2FD-BC81964E06AB}"/>
              </a:ext>
            </a:extLst>
          </p:cNvPr>
          <p:cNvSpPr txBox="1"/>
          <p:nvPr/>
        </p:nvSpPr>
        <p:spPr>
          <a:xfrm>
            <a:off x="0" y="0"/>
            <a:ext cx="2429041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952C9-1CB9-C0DD-D703-D84D589F3689}"/>
              </a:ext>
            </a:extLst>
          </p:cNvPr>
          <p:cNvSpPr txBox="1"/>
          <p:nvPr/>
        </p:nvSpPr>
        <p:spPr>
          <a:xfrm>
            <a:off x="106017" y="834887"/>
            <a:ext cx="41479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change: </a:t>
            </a:r>
            <a:br>
              <a:rPr lang="en-US" sz="2400" dirty="0"/>
            </a:br>
            <a:r>
              <a:rPr lang="en-US" sz="2400" dirty="0"/>
              <a:t>- New product/s are formed</a:t>
            </a:r>
            <a:br>
              <a:rPr lang="en-US" sz="2400" dirty="0"/>
            </a:br>
            <a:r>
              <a:rPr lang="en-US" sz="2400" dirty="0"/>
              <a:t>- Usually, can’t be reversed</a:t>
            </a:r>
          </a:p>
          <a:p>
            <a:endParaRPr lang="en-US" sz="2400" b="1" dirty="0"/>
          </a:p>
          <a:p>
            <a:r>
              <a:rPr lang="en-US" sz="2400" b="1" dirty="0"/>
              <a:t>Physical change: </a:t>
            </a:r>
            <a:br>
              <a:rPr lang="en-US" sz="2400" dirty="0"/>
            </a:br>
            <a:r>
              <a:rPr lang="en-US" sz="2400" dirty="0"/>
              <a:t>- Particles in the substance don’t change</a:t>
            </a:r>
          </a:p>
          <a:p>
            <a:r>
              <a:rPr lang="en-US" sz="2400" dirty="0"/>
              <a:t>- Usually, reversible</a:t>
            </a:r>
          </a:p>
          <a:p>
            <a:br>
              <a:rPr lang="en-US" sz="2400" dirty="0"/>
            </a:br>
            <a:r>
              <a:rPr lang="en-US" sz="2400" dirty="0"/>
              <a:t>For each action in the table, decide if it is a physical or chemical change...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64C71-4F02-058D-EBDB-6A0A20B54832}"/>
              </a:ext>
            </a:extLst>
          </p:cNvPr>
          <p:cNvSpPr txBox="1"/>
          <p:nvPr/>
        </p:nvSpPr>
        <p:spPr>
          <a:xfrm>
            <a:off x="4568107" y="73508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55E11-AF9E-6273-BDBD-135022B1D39E}"/>
              </a:ext>
            </a:extLst>
          </p:cNvPr>
          <p:cNvSpPr txBox="1"/>
          <p:nvPr/>
        </p:nvSpPr>
        <p:spPr>
          <a:xfrm>
            <a:off x="6322653" y="73508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93E27E-F51C-6E27-E716-2082AE9EBEFD}"/>
              </a:ext>
            </a:extLst>
          </p:cNvPr>
          <p:cNvSpPr txBox="1"/>
          <p:nvPr/>
        </p:nvSpPr>
        <p:spPr>
          <a:xfrm>
            <a:off x="7936423" y="735088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0210D-BDEC-DD10-835D-D2AF16299F66}"/>
              </a:ext>
            </a:extLst>
          </p:cNvPr>
          <p:cNvSpPr txBox="1"/>
          <p:nvPr/>
        </p:nvSpPr>
        <p:spPr>
          <a:xfrm>
            <a:off x="9695145" y="73508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D7C7E-A88F-D0B5-28DF-D366F572BDF9}"/>
              </a:ext>
            </a:extLst>
          </p:cNvPr>
          <p:cNvSpPr txBox="1"/>
          <p:nvPr/>
        </p:nvSpPr>
        <p:spPr>
          <a:xfrm>
            <a:off x="4568107" y="220272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18CD2-14D1-FE82-9E3B-C40889B183EF}"/>
              </a:ext>
            </a:extLst>
          </p:cNvPr>
          <p:cNvSpPr txBox="1"/>
          <p:nvPr/>
        </p:nvSpPr>
        <p:spPr>
          <a:xfrm>
            <a:off x="6211333" y="2202721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560B1-2028-B43D-758D-CE69A6D1EBDD}"/>
              </a:ext>
            </a:extLst>
          </p:cNvPr>
          <p:cNvSpPr txBox="1"/>
          <p:nvPr/>
        </p:nvSpPr>
        <p:spPr>
          <a:xfrm>
            <a:off x="7952735" y="2202721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EDDF2-E8A1-309F-7944-F41763F7CCF9}"/>
              </a:ext>
            </a:extLst>
          </p:cNvPr>
          <p:cNvSpPr txBox="1"/>
          <p:nvPr/>
        </p:nvSpPr>
        <p:spPr>
          <a:xfrm>
            <a:off x="9629135" y="2202721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CD90F-C406-01D5-9E5F-229D7C1A5C8D}"/>
              </a:ext>
            </a:extLst>
          </p:cNvPr>
          <p:cNvSpPr txBox="1"/>
          <p:nvPr/>
        </p:nvSpPr>
        <p:spPr>
          <a:xfrm>
            <a:off x="4568107" y="38704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31033C-5C9A-C4C3-440D-9FAA562970E7}"/>
              </a:ext>
            </a:extLst>
          </p:cNvPr>
          <p:cNvSpPr txBox="1"/>
          <p:nvPr/>
        </p:nvSpPr>
        <p:spPr>
          <a:xfrm>
            <a:off x="6248400" y="387045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2C8565-B65F-0832-537A-1F0FC21813E0}"/>
              </a:ext>
            </a:extLst>
          </p:cNvPr>
          <p:cNvSpPr txBox="1"/>
          <p:nvPr/>
        </p:nvSpPr>
        <p:spPr>
          <a:xfrm>
            <a:off x="7999053" y="3859342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CD649B-7882-5439-919B-C2056E87060E}"/>
              </a:ext>
            </a:extLst>
          </p:cNvPr>
          <p:cNvSpPr txBox="1"/>
          <p:nvPr/>
        </p:nvSpPr>
        <p:spPr>
          <a:xfrm>
            <a:off x="9642051" y="3859342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67D6C8-B4DB-576D-8164-0A1726C37C2B}"/>
              </a:ext>
            </a:extLst>
          </p:cNvPr>
          <p:cNvSpPr txBox="1"/>
          <p:nvPr/>
        </p:nvSpPr>
        <p:spPr>
          <a:xfrm>
            <a:off x="4423155" y="5599692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D1351-20F7-A72F-1387-8544A06EAF80}"/>
              </a:ext>
            </a:extLst>
          </p:cNvPr>
          <p:cNvSpPr txBox="1"/>
          <p:nvPr/>
        </p:nvSpPr>
        <p:spPr>
          <a:xfrm>
            <a:off x="6177701" y="5599692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058B4-8C7C-1F49-E231-0CE5BCF27EE7}"/>
              </a:ext>
            </a:extLst>
          </p:cNvPr>
          <p:cNvSpPr txBox="1"/>
          <p:nvPr/>
        </p:nvSpPr>
        <p:spPr>
          <a:xfrm>
            <a:off x="7932247" y="5599692"/>
            <a:ext cx="182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CHEMICAL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3DF17-31F9-049E-AE84-A597056C232D}"/>
              </a:ext>
            </a:extLst>
          </p:cNvPr>
          <p:cNvSpPr txBox="1"/>
          <p:nvPr/>
        </p:nvSpPr>
        <p:spPr>
          <a:xfrm>
            <a:off x="9629135" y="5599692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223312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Physical and Chemical Properties</a:t>
            </a:r>
            <a:br>
              <a:rPr lang="en-AU" dirty="0"/>
            </a:br>
            <a:r>
              <a:rPr lang="en-AU" sz="2800" dirty="0"/>
              <a:t>Year 8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04042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two types of properties are we learning about?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dirty="0"/>
              <a:t>Define and list physical properties and chemical </a:t>
            </a:r>
            <a:br>
              <a:rPr lang="en-AU" dirty="0"/>
            </a:br>
            <a:r>
              <a:rPr lang="en-AU" dirty="0"/>
              <a:t>properties.</a:t>
            </a:r>
          </a:p>
          <a:p>
            <a:r>
              <a:rPr lang="en-AU" dirty="0"/>
              <a:t>Identify a property as chemical or physical.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You find a container filled with a mysterious liquid on a bench. If you had every chemical and piece of equipment you wanted, how many of its properties could you discover? </a:t>
            </a:r>
            <a:br>
              <a:rPr lang="en-AU" sz="2800" dirty="0"/>
            </a:br>
            <a:r>
              <a:rPr lang="en-AU" sz="2800" dirty="0"/>
              <a:t>List them on your whiteboard.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(Example: you could use a </a:t>
            </a:r>
            <a:br>
              <a:rPr lang="en-AU" sz="2800" dirty="0"/>
            </a:br>
            <a:r>
              <a:rPr lang="en-AU" sz="2800" dirty="0"/>
              <a:t>measuring cylinder to find the </a:t>
            </a:r>
            <a:br>
              <a:rPr lang="en-AU" sz="2800" dirty="0"/>
            </a:br>
            <a:r>
              <a:rPr lang="en-AU" sz="2800" dirty="0"/>
              <a:t>volume of the water, or a ruler to</a:t>
            </a:r>
            <a:br>
              <a:rPr lang="en-AU" sz="2800" dirty="0"/>
            </a:br>
            <a:r>
              <a:rPr lang="en-AU" sz="2800" dirty="0"/>
              <a:t>find the height of the container.)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133DB7-FA46-4876-877B-10575300B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80697"/>
              </p:ext>
            </p:extLst>
          </p:nvPr>
        </p:nvGraphicFramePr>
        <p:xfrm>
          <a:off x="9514481" y="5503514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property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baseline="0" dirty="0"/>
                        <a:t>)</a:t>
                      </a: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attribute, quality, or characteristic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https://www.sciencenews.org/sites/default/files/2018/11/main/articles/112418_water_feat_free.jpg">
            <a:extLst>
              <a:ext uri="{FF2B5EF4-FFF2-40B4-BE49-F238E27FC236}">
                <a16:creationId xmlns:a16="http://schemas.microsoft.com/office/drawing/2014/main" id="{63943882-D8E0-4611-8AFD-0B9550699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4" r="21931"/>
          <a:stretch/>
        </p:blipFill>
        <p:spPr bwMode="auto">
          <a:xfrm>
            <a:off x="6671094" y="4172934"/>
            <a:ext cx="2760452" cy="261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9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0353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you tell if a property is a physical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4889"/>
              </p:ext>
            </p:extLst>
          </p:nvPr>
        </p:nvGraphicFramePr>
        <p:xfrm>
          <a:off x="9514800" y="152341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one example of a physical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/>
              <a:t>Substances have physical properties and chemical properties.</a:t>
            </a:r>
          </a:p>
          <a:p>
            <a:endParaRPr lang="en-AU" dirty="0"/>
          </a:p>
          <a:p>
            <a:r>
              <a:rPr lang="en-AU" dirty="0"/>
              <a:t>A substance’s </a:t>
            </a:r>
            <a:r>
              <a:rPr lang="en-AU" b="1" dirty="0">
                <a:solidFill>
                  <a:schemeClr val="accent5"/>
                </a:solidFill>
              </a:rPr>
              <a:t>physical properties </a:t>
            </a:r>
            <a:r>
              <a:rPr lang="en-AU" dirty="0"/>
              <a:t>can be observed and measured either </a:t>
            </a:r>
            <a:r>
              <a:rPr lang="en-AU" b="1" dirty="0"/>
              <a:t>without changing it</a:t>
            </a:r>
            <a:r>
              <a:rPr lang="en-AU" dirty="0"/>
              <a:t> or through a </a:t>
            </a:r>
            <a:r>
              <a:rPr lang="en-AU" b="1" dirty="0"/>
              <a:t>physical change</a:t>
            </a:r>
            <a:r>
              <a:rPr lang="en-AU" dirty="0"/>
              <a:t>.</a:t>
            </a:r>
          </a:p>
          <a:p>
            <a:r>
              <a:rPr lang="en-AU" dirty="0"/>
              <a:t>These include: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Colour and texture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Boiling and melting points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Density (mass / volume)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Solubility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F1CBC-CE04-4564-AE74-A9DF216919AD}"/>
              </a:ext>
            </a:extLst>
          </p:cNvPr>
          <p:cNvCxnSpPr/>
          <p:nvPr/>
        </p:nvCxnSpPr>
        <p:spPr>
          <a:xfrm>
            <a:off x="138223" y="1703054"/>
            <a:ext cx="7807598" cy="369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25115"/>
              </p:ext>
            </p:extLst>
          </p:nvPr>
        </p:nvGraphicFramePr>
        <p:xfrm>
          <a:off x="8879457" y="2704114"/>
          <a:ext cx="3241307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41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of the following are physical properties?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Shape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Flammability (whether or not something burns)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How poisonous something is</a:t>
                      </a:r>
                    </a:p>
                    <a:p>
                      <a:pPr marL="342900" indent="-342900">
                        <a:buFont typeface="+mj-lt"/>
                        <a:buAutoNum type="alphaLcParenR"/>
                      </a:pPr>
                      <a:r>
                        <a:rPr lang="en-AU" dirty="0"/>
                        <a:t>Lustre (shininess)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https://images-na.ssl-images-amazon.com/images/I/71j%2Byin2oZL._SX466_.jpg">
            <a:extLst>
              <a:ext uri="{FF2B5EF4-FFF2-40B4-BE49-F238E27FC236}">
                <a16:creationId xmlns:a16="http://schemas.microsoft.com/office/drawing/2014/main" id="{6F44CC76-DC46-4B07-8871-6259F288C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1" t="7375" r="8302" b="7533"/>
          <a:stretch/>
        </p:blipFill>
        <p:spPr bwMode="auto">
          <a:xfrm>
            <a:off x="5417388" y="3290978"/>
            <a:ext cx="3036498" cy="300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77FF49-5988-4C8C-83AD-3B8FD45A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78654"/>
              </p:ext>
            </p:extLst>
          </p:nvPr>
        </p:nvGraphicFramePr>
        <p:xfrm>
          <a:off x="9514800" y="521068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572427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When can you observe a substance’s chemical properties?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155771"/>
              </p:ext>
            </p:extLst>
          </p:nvPr>
        </p:nvGraphicFramePr>
        <p:xfrm>
          <a:off x="9514800" y="152341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one example of a chemical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981447"/>
          </a:xfrm>
        </p:spPr>
        <p:txBody>
          <a:bodyPr>
            <a:normAutofit lnSpcReduction="10000"/>
          </a:bodyPr>
          <a:lstStyle/>
          <a:p>
            <a:r>
              <a:rPr lang="en-AU" dirty="0"/>
              <a:t>Substances have physical properties and chemical properties.</a:t>
            </a:r>
          </a:p>
          <a:p>
            <a:endParaRPr lang="en-AU" dirty="0"/>
          </a:p>
          <a:p>
            <a:r>
              <a:rPr lang="en-AU" dirty="0"/>
              <a:t>A substance’s </a:t>
            </a:r>
            <a:r>
              <a:rPr lang="en-AU" b="1" dirty="0">
                <a:solidFill>
                  <a:schemeClr val="accent5"/>
                </a:solidFill>
              </a:rPr>
              <a:t>chemical properties </a:t>
            </a:r>
            <a:r>
              <a:rPr lang="en-AU" dirty="0"/>
              <a:t>define what it does in a </a:t>
            </a:r>
            <a:r>
              <a:rPr lang="en-AU" b="1" dirty="0"/>
              <a:t>chemical reaction</a:t>
            </a:r>
            <a:r>
              <a:rPr lang="en-AU" dirty="0"/>
              <a:t>. They can only be observed during </a:t>
            </a:r>
            <a:r>
              <a:rPr lang="en-AU" b="1" dirty="0"/>
              <a:t>chemical changes</a:t>
            </a:r>
            <a:r>
              <a:rPr lang="en-AU" dirty="0"/>
              <a:t>.</a:t>
            </a:r>
          </a:p>
          <a:p>
            <a:r>
              <a:rPr lang="en-AU" dirty="0"/>
              <a:t>These include: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Whether a substance is stable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or reactive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Flammability (whether or not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something burns)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pH (how acidic something is)</a:t>
            </a:r>
          </a:p>
          <a:p>
            <a:pPr lvl="1"/>
            <a:r>
              <a:rPr lang="en-AU" sz="2800" b="1" dirty="0">
                <a:solidFill>
                  <a:schemeClr val="accent6"/>
                </a:solidFill>
              </a:rPr>
              <a:t>Toxicity (how poisonous </a:t>
            </a:r>
            <a:br>
              <a:rPr lang="en-AU" sz="2800" b="1" dirty="0">
                <a:solidFill>
                  <a:schemeClr val="accent6"/>
                </a:solidFill>
              </a:rPr>
            </a:br>
            <a:r>
              <a:rPr lang="en-AU" sz="2800" b="1" dirty="0">
                <a:solidFill>
                  <a:schemeClr val="accent6"/>
                </a:solidFill>
              </a:rPr>
              <a:t>something is)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FF1CBC-CE04-4564-AE74-A9DF216919AD}"/>
              </a:ext>
            </a:extLst>
          </p:cNvPr>
          <p:cNvCxnSpPr/>
          <p:nvPr/>
        </p:nvCxnSpPr>
        <p:spPr>
          <a:xfrm>
            <a:off x="138223" y="1703054"/>
            <a:ext cx="7807598" cy="369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4344F3-D051-487C-BEA9-B0547A88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96060"/>
              </p:ext>
            </p:extLst>
          </p:nvPr>
        </p:nvGraphicFramePr>
        <p:xfrm>
          <a:off x="9514800" y="2704114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Carol says that magnetism is a chemical property. Is she correct?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77FF49-5988-4C8C-83AD-3B8FD45A3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78518"/>
              </p:ext>
            </p:extLst>
          </p:nvPr>
        </p:nvGraphicFramePr>
        <p:xfrm>
          <a:off x="9514800" y="5210689"/>
          <a:ext cx="2605964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098" name="Picture 2" descr="https://cdn-images-1.medium.com/max/1200/1*2Bidl5lVmsZ9t1poY9HEqw.jpeg">
            <a:extLst>
              <a:ext uri="{FF2B5EF4-FFF2-40B4-BE49-F238E27FC236}">
                <a16:creationId xmlns:a16="http://schemas.microsoft.com/office/drawing/2014/main" id="{D5881DCA-CC60-4C47-ABF6-EF7FC0FC35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7" r="19749"/>
          <a:stretch/>
        </p:blipFill>
        <p:spPr bwMode="auto">
          <a:xfrm>
            <a:off x="6571796" y="3564955"/>
            <a:ext cx="2748050" cy="249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5C47B1-7682-483E-95F4-63B92639A70B}"/>
              </a:ext>
            </a:extLst>
          </p:cNvPr>
          <p:cNvSpPr txBox="1"/>
          <p:nvPr/>
        </p:nvSpPr>
        <p:spPr>
          <a:xfrm>
            <a:off x="5786141" y="6189609"/>
            <a:ext cx="35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Sodium and other Group 1 metals are incredibly reactive!</a:t>
            </a:r>
          </a:p>
        </p:txBody>
      </p:sp>
    </p:spTree>
    <p:extLst>
      <p:ext uri="{BB962C8B-B14F-4D97-AF65-F5344CB8AC3E}">
        <p14:creationId xmlns:p14="http://schemas.microsoft.com/office/powerpoint/2010/main" val="72411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97216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can you tell if a property is a chemical property?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44792"/>
              </p:ext>
            </p:extLst>
          </p:nvPr>
        </p:nvGraphicFramePr>
        <p:xfrm>
          <a:off x="9514800" y="142739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If no change is needed to observe a property, what type of property is it?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8559835" cy="5468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type of property is the </a:t>
            </a:r>
            <a:r>
              <a:rPr lang="en-AU" b="1" dirty="0"/>
              <a:t>colour</a:t>
            </a:r>
            <a:r>
              <a:rPr lang="en-AU" dirty="0"/>
              <a:t> of wood?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The colour of wood is a </a:t>
            </a:r>
            <a:r>
              <a:rPr lang="en-AU" b="1" dirty="0">
                <a:solidFill>
                  <a:srgbClr val="7030A0"/>
                </a:solidFill>
              </a:rPr>
              <a:t>physical </a:t>
            </a:r>
            <a:br>
              <a:rPr lang="en-AU" b="1" dirty="0">
                <a:solidFill>
                  <a:srgbClr val="7030A0"/>
                </a:solidFill>
              </a:rPr>
            </a:br>
            <a:r>
              <a:rPr lang="en-AU" b="1" dirty="0">
                <a:solidFill>
                  <a:srgbClr val="7030A0"/>
                </a:solidFill>
              </a:rPr>
              <a:t>property</a:t>
            </a:r>
            <a:r>
              <a:rPr lang="en-AU" dirty="0">
                <a:solidFill>
                  <a:srgbClr val="7030A0"/>
                </a:solidFill>
              </a:rPr>
              <a:t>, since no change is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needed to observe it.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93722"/>
              </p:ext>
            </p:extLst>
          </p:nvPr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" name="Picture 2">
            <a:extLst>
              <a:ext uri="{FF2B5EF4-FFF2-40B4-BE49-F238E27FC236}">
                <a16:creationId xmlns:a16="http://schemas.microsoft.com/office/drawing/2014/main" id="{74DB700E-2EB4-439A-8CAA-3498EFBE7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1" b="13310"/>
          <a:stretch/>
        </p:blipFill>
        <p:spPr bwMode="auto">
          <a:xfrm>
            <a:off x="5978392" y="4397207"/>
            <a:ext cx="3419643" cy="2392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3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072321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21313"/>
              </p:ext>
            </p:extLst>
          </p:nvPr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What type of property is the </a:t>
            </a:r>
            <a:r>
              <a:rPr lang="en-AU" b="1" dirty="0"/>
              <a:t>melting point </a:t>
            </a:r>
            <a:r>
              <a:rPr lang="en-AU" dirty="0"/>
              <a:t>of gallium?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The melting point of gallium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is a </a:t>
            </a:r>
            <a:r>
              <a:rPr lang="en-AU" b="1" dirty="0">
                <a:solidFill>
                  <a:srgbClr val="7030A0"/>
                </a:solidFill>
              </a:rPr>
              <a:t>physical property</a:t>
            </a:r>
            <a:r>
              <a:rPr lang="en-AU" dirty="0">
                <a:solidFill>
                  <a:srgbClr val="7030A0"/>
                </a:solidFill>
              </a:rPr>
              <a:t>, since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a </a:t>
            </a:r>
            <a:r>
              <a:rPr lang="en-AU" b="1" dirty="0">
                <a:solidFill>
                  <a:srgbClr val="7030A0"/>
                </a:solidFill>
              </a:rPr>
              <a:t>physical change</a:t>
            </a:r>
            <a:r>
              <a:rPr lang="en-AU" dirty="0">
                <a:solidFill>
                  <a:srgbClr val="7030A0"/>
                </a:solidFill>
              </a:rPr>
              <a:t> is needed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to observe it.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http://static.dudeiwantthat.com/img/gear/novelty/gallium-melts-in-your-hand-10843.jpg">
            <a:extLst>
              <a:ext uri="{FF2B5EF4-FFF2-40B4-BE49-F238E27FC236}">
                <a16:creationId xmlns:a16="http://schemas.microsoft.com/office/drawing/2014/main" id="{F231240C-00ED-463E-BD78-08D6B78C2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080" y="4316848"/>
            <a:ext cx="4401338" cy="24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15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F14E88-7A93-4A7E-9244-D91EF9A68B1E}"/>
              </a:ext>
            </a:extLst>
          </p:cNvPr>
          <p:cNvSpPr/>
          <p:nvPr/>
        </p:nvSpPr>
        <p:spPr>
          <a:xfrm>
            <a:off x="838200" y="720000"/>
            <a:ext cx="7471913" cy="26040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Has the substance changed?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514800" y="118618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 of change has taken place?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8"/>
            <a:ext cx="8559835" cy="587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Classifying Properties</a:t>
            </a:r>
          </a:p>
          <a:p>
            <a:pPr marL="0" indent="0">
              <a:buNone/>
            </a:pPr>
            <a:r>
              <a:rPr lang="en-AU" dirty="0"/>
              <a:t>How can the property be observed?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No change needed: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Physical change: physical property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Chemical change / reaction: chemical property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What type of property? </a:t>
            </a:r>
            <a:r>
              <a:rPr lang="en-AU" dirty="0"/>
              <a:t>Whether or not a metal rusts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>
                <a:solidFill>
                  <a:srgbClr val="7030A0"/>
                </a:solidFill>
              </a:rPr>
              <a:t>Whether or not a metal rusts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is a </a:t>
            </a:r>
            <a:r>
              <a:rPr lang="en-AU" b="1" dirty="0">
                <a:solidFill>
                  <a:srgbClr val="7030A0"/>
                </a:solidFill>
              </a:rPr>
              <a:t>chemical property</a:t>
            </a:r>
            <a:r>
              <a:rPr lang="en-AU" dirty="0">
                <a:solidFill>
                  <a:srgbClr val="7030A0"/>
                </a:solidFill>
              </a:rPr>
              <a:t>, since </a:t>
            </a:r>
            <a:br>
              <a:rPr lang="en-AU" dirty="0">
                <a:solidFill>
                  <a:srgbClr val="7030A0"/>
                </a:solidFill>
              </a:rPr>
            </a:br>
            <a:r>
              <a:rPr lang="en-AU" dirty="0">
                <a:solidFill>
                  <a:srgbClr val="7030A0"/>
                </a:solidFill>
              </a:rPr>
              <a:t>rusting is a </a:t>
            </a:r>
            <a:r>
              <a:rPr lang="en-AU" b="1" dirty="0">
                <a:solidFill>
                  <a:srgbClr val="7030A0"/>
                </a:solidFill>
              </a:rPr>
              <a:t>chemical change</a:t>
            </a:r>
            <a:r>
              <a:rPr lang="en-AU" dirty="0">
                <a:solidFill>
                  <a:srgbClr val="7030A0"/>
                </a:solidFill>
              </a:rPr>
              <a:t>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A9E40B-076D-4E60-9ECB-D6EA017D38E3}"/>
              </a:ext>
            </a:extLst>
          </p:cNvPr>
          <p:cNvGraphicFramePr>
            <a:graphicFrameLocks noGrp="1"/>
          </p:cNvGraphicFramePr>
          <p:nvPr/>
        </p:nvGraphicFramePr>
        <p:xfrm>
          <a:off x="9514800" y="385844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physical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 change in shape or state that does not alter a substance’s particles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chemical change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/>
                        <a:t>an irreversible change that causes a new substance to be formed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 descr="https://qph.fs.quoracdn.net/main-qimg-1a1bf9c1ffbb20a52c37ab00f69488ea">
            <a:extLst>
              <a:ext uri="{FF2B5EF4-FFF2-40B4-BE49-F238E27FC236}">
                <a16:creationId xmlns:a16="http://schemas.microsoft.com/office/drawing/2014/main" id="{1A27A33E-DA20-4FC4-BCDA-73CC33D55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121" y="4241896"/>
            <a:ext cx="4089914" cy="254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97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D799B54FDDBB4AB5810B6225035C99" ma:contentTypeVersion="18" ma:contentTypeDescription="Create a new document." ma:contentTypeScope="" ma:versionID="824c81ab29123cbf6016397e0fe26f53">
  <xsd:schema xmlns:xsd="http://www.w3.org/2001/XMLSchema" xmlns:xs="http://www.w3.org/2001/XMLSchema" xmlns:p="http://schemas.microsoft.com/office/2006/metadata/properties" xmlns:ns2="953b2caf-e41e-40be-a35a-9f16cb124cda" xmlns:ns3="d93c240e-8490-4590-ad1d-efed97bd86d4" targetNamespace="http://schemas.microsoft.com/office/2006/metadata/properties" ma:root="true" ma:fieldsID="b0700b2c1396b5d426991ab59a829398" ns2:_="" ns3:_="">
    <xsd:import namespace="953b2caf-e41e-40be-a35a-9f16cb124cda"/>
    <xsd:import namespace="d93c240e-8490-4590-ad1d-efed97bd86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b2caf-e41e-40be-a35a-9f16cb124c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c240e-8490-4590-ad1d-efed97bd8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d9aa087-a83c-4873-abb9-a5ba3e9b9d7c}" ma:internalName="TaxCatchAll" ma:showField="CatchAllData" ma:web="d93c240e-8490-4590-ad1d-efed97bd86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3c240e-8490-4590-ad1d-efed97bd86d4" xsi:nil="true"/>
    <lcf76f155ced4ddcb4097134ff3c332f xmlns="953b2caf-e41e-40be-a35a-9f16cb124cd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7455A5-BB80-416D-A234-4E191380B09E}"/>
</file>

<file path=customXml/itemProps2.xml><?xml version="1.0" encoding="utf-8"?>
<ds:datastoreItem xmlns:ds="http://schemas.openxmlformats.org/officeDocument/2006/customXml" ds:itemID="{78E1696C-E67D-467C-BE0E-0104010D4AC0}"/>
</file>

<file path=customXml/itemProps3.xml><?xml version="1.0" encoding="utf-8"?>
<ds:datastoreItem xmlns:ds="http://schemas.openxmlformats.org/officeDocument/2006/customXml" ds:itemID="{66A4FCB9-0DFC-47FC-B486-E004FEB9963C}"/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1576</Words>
  <Application>Microsoft Macintosh PowerPoint</Application>
  <PresentationFormat>Widescreen</PresentationFormat>
  <Paragraphs>258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Physical and Chemical Properties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Office User</cp:lastModifiedBy>
  <cp:revision>209</cp:revision>
  <cp:lastPrinted>2017-04-18T22:41:05Z</cp:lastPrinted>
  <dcterms:created xsi:type="dcterms:W3CDTF">2017-01-28T08:32:28Z</dcterms:created>
  <dcterms:modified xsi:type="dcterms:W3CDTF">2022-05-24T12:28:13Z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0x01010006D799B54FDDBB4AB5810B6225035C99</vt:lpwstr>
  </property>
</Properties>
</file>