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2"/>
  </p:handoutMasterIdLst>
  <p:sldIdLst>
    <p:sldId id="374" r:id="rId5"/>
    <p:sldId id="354" r:id="rId6"/>
    <p:sldId id="353" r:id="rId7"/>
    <p:sldId id="270" r:id="rId8"/>
    <p:sldId id="347" r:id="rId9"/>
    <p:sldId id="258" r:id="rId10"/>
    <p:sldId id="367" r:id="rId11"/>
    <p:sldId id="369" r:id="rId12"/>
    <p:sldId id="368" r:id="rId13"/>
    <p:sldId id="366" r:id="rId14"/>
    <p:sldId id="349" r:id="rId15"/>
    <p:sldId id="370" r:id="rId16"/>
    <p:sldId id="371" r:id="rId17"/>
    <p:sldId id="372" r:id="rId18"/>
    <p:sldId id="365" r:id="rId19"/>
    <p:sldId id="356" r:id="rId20"/>
    <p:sldId id="373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95370" autoAdjust="0"/>
  </p:normalViewPr>
  <p:slideViewPr>
    <p:cSldViewPr snapToGrid="0">
      <p:cViewPr>
        <p:scale>
          <a:sx n="80" d="100"/>
          <a:sy n="80" d="100"/>
        </p:scale>
        <p:origin x="103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32A4A-C1AA-F143-9B41-48346CF15ECB}"/>
              </a:ext>
            </a:extLst>
          </p:cNvPr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CAB38-D39C-3D45-A8DF-D0E744BF00EC}"/>
              </a:ext>
            </a:extLst>
          </p:cNvPr>
          <p:cNvSpPr/>
          <p:nvPr/>
        </p:nvSpPr>
        <p:spPr>
          <a:xfrm>
            <a:off x="225468" y="584774"/>
            <a:ext cx="10835014" cy="611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4: Naming Ionic Compounds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Compounds contain a metal and a non-metal (e.g. sodium chloride, </a:t>
            </a:r>
            <a:r>
              <a:rPr lang="en-A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NaC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ℓ). Write the scientific names of the following compounds.</a:t>
            </a:r>
            <a:r>
              <a:rPr lang="en-A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A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ℓ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_____________________		Fe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_____________________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MgF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_____________________		Cu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	_____________________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5: Naming Compounds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Compounds contain only non-metals and use prefixes to state how many atoms of each element there are (e.g. carbon dioxide, CO</a:t>
            </a:r>
            <a:r>
              <a:rPr lang="en-AU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Write the scientific names of the following compounds.</a:t>
            </a:r>
            <a:r>
              <a:rPr lang="en-A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          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_____________________		H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	_____________________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AU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_____________________		CO	_____________________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87AD1-719A-2544-9C17-CD4F7501A456}"/>
              </a:ext>
            </a:extLst>
          </p:cNvPr>
          <p:cNvSpPr txBox="1"/>
          <p:nvPr/>
        </p:nvSpPr>
        <p:spPr>
          <a:xfrm>
            <a:off x="1252603" y="2029216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Calcium chloride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B88A3-2C9F-6049-BEF2-0FA48165FE1F}"/>
              </a:ext>
            </a:extLst>
          </p:cNvPr>
          <p:cNvSpPr txBox="1"/>
          <p:nvPr/>
        </p:nvSpPr>
        <p:spPr>
          <a:xfrm>
            <a:off x="1252603" y="2695183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Magnesium </a:t>
            </a:r>
            <a:r>
              <a:rPr lang="en-US" dirty="0" err="1">
                <a:solidFill>
                  <a:srgbClr val="FF0000"/>
                </a:solidFill>
              </a:rPr>
              <a:t>flouride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7BAC-71B5-6B45-8754-A44F6772DA95}"/>
              </a:ext>
            </a:extLst>
          </p:cNvPr>
          <p:cNvSpPr txBox="1"/>
          <p:nvPr/>
        </p:nvSpPr>
        <p:spPr>
          <a:xfrm>
            <a:off x="5901847" y="2029216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Iron oxide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9FD92-4A51-FB43-B90D-D7F5CFF30BBA}"/>
              </a:ext>
            </a:extLst>
          </p:cNvPr>
          <p:cNvSpPr txBox="1"/>
          <p:nvPr/>
        </p:nvSpPr>
        <p:spPr>
          <a:xfrm>
            <a:off x="5901847" y="2695183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Copper sulfide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23C95-A2FF-AC45-892E-65A69607B370}"/>
              </a:ext>
            </a:extLst>
          </p:cNvPr>
          <p:cNvSpPr txBox="1"/>
          <p:nvPr/>
        </p:nvSpPr>
        <p:spPr>
          <a:xfrm>
            <a:off x="1369513" y="5665939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Nitrogen </a:t>
            </a:r>
            <a:r>
              <a:rPr lang="en-US" dirty="0" err="1">
                <a:solidFill>
                  <a:srgbClr val="FF0000"/>
                </a:solidFill>
              </a:rPr>
              <a:t>triflouride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ACD54-DDAA-FB4A-A1C4-8A61032670FA}"/>
              </a:ext>
            </a:extLst>
          </p:cNvPr>
          <p:cNvSpPr txBox="1"/>
          <p:nvPr/>
        </p:nvSpPr>
        <p:spPr>
          <a:xfrm>
            <a:off x="1369513" y="6147580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dinitrogen trioxide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15C4F-AAB9-0E4A-A468-58C215E2258F}"/>
              </a:ext>
            </a:extLst>
          </p:cNvPr>
          <p:cNvSpPr txBox="1"/>
          <p:nvPr/>
        </p:nvSpPr>
        <p:spPr>
          <a:xfrm>
            <a:off x="5901847" y="5661441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Dihydrogen monoxide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E4AC9-3ED1-0B4D-8F00-991AAD3093D3}"/>
              </a:ext>
            </a:extLst>
          </p:cNvPr>
          <p:cNvSpPr txBox="1"/>
          <p:nvPr/>
        </p:nvSpPr>
        <p:spPr>
          <a:xfrm>
            <a:off x="5901847" y="6181509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Carbon monoxide</a:t>
            </a:r>
          </a:p>
        </p:txBody>
      </p:sp>
    </p:spTree>
    <p:extLst>
      <p:ext uri="{BB962C8B-B14F-4D97-AF65-F5344CB8AC3E}">
        <p14:creationId xmlns:p14="http://schemas.microsoft.com/office/powerpoint/2010/main" val="26914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2974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are chemical equations</a:t>
                      </a:r>
                      <a:r>
                        <a:rPr lang="en-AU" baseline="0" dirty="0"/>
                        <a:t> written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5465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</a:t>
                      </a:r>
                      <a:r>
                        <a:rPr lang="en-AU" baseline="0" dirty="0"/>
                        <a:t> part of the reaction is written first?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514800" cy="550568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5"/>
                </a:solidFill>
              </a:rPr>
              <a:t>Chemical reactions </a:t>
            </a:r>
            <a:r>
              <a:rPr lang="en-AU" dirty="0"/>
              <a:t>can be written as chemical equations using words and symbols.</a:t>
            </a:r>
          </a:p>
          <a:p>
            <a:endParaRPr lang="en-AU" dirty="0"/>
          </a:p>
          <a:p>
            <a:r>
              <a:rPr lang="en-AU" b="1" dirty="0">
                <a:solidFill>
                  <a:schemeClr val="accent6"/>
                </a:solidFill>
              </a:rPr>
              <a:t>In a chemical equation, the reactants are always written first.</a:t>
            </a:r>
          </a:p>
          <a:p>
            <a:r>
              <a:rPr lang="en-AU" dirty="0"/>
              <a:t>Multiple reactants are separated by a plus (+) sign.</a:t>
            </a:r>
          </a:p>
          <a:p>
            <a:r>
              <a:rPr lang="en-AU" b="1" dirty="0">
                <a:solidFill>
                  <a:schemeClr val="accent6"/>
                </a:solidFill>
              </a:rPr>
              <a:t>The products are always written second.</a:t>
            </a:r>
          </a:p>
          <a:p>
            <a:r>
              <a:rPr lang="en-AU" dirty="0"/>
              <a:t>Multiple products are separated by a plus (+) sign.</a:t>
            </a:r>
          </a:p>
          <a:p>
            <a:r>
              <a:rPr lang="en-AU" dirty="0"/>
              <a:t>The </a:t>
            </a:r>
            <a:r>
              <a:rPr lang="en-AU" b="1" dirty="0">
                <a:solidFill>
                  <a:schemeClr val="accent6"/>
                </a:solidFill>
              </a:rPr>
              <a:t>two sides of the reaction are joined by an arrow (</a:t>
            </a:r>
            <a:r>
              <a:rPr lang="en-AU" b="1" dirty="0">
                <a:solidFill>
                  <a:schemeClr val="accent6"/>
                </a:solidFill>
                <a:sym typeface="Wingdings" panose="05000000000000000000" pitchFamily="2" charset="2"/>
              </a:rPr>
              <a:t>) pointing towards the products.</a:t>
            </a:r>
            <a:endParaRPr lang="en-AU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79363"/>
              </p:ext>
            </p:extLst>
          </p:nvPr>
        </p:nvGraphicFramePr>
        <p:xfrm>
          <a:off x="9514800" y="233835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are multiple</a:t>
                      </a:r>
                      <a:r>
                        <a:rPr lang="en-AU" baseline="0" dirty="0"/>
                        <a:t> reactants separated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7419"/>
              </p:ext>
            </p:extLst>
          </p:nvPr>
        </p:nvGraphicFramePr>
        <p:xfrm>
          <a:off x="9514800" y="347332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way does the arrow point?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0388" y="5009805"/>
            <a:ext cx="2523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Reactants</a:t>
            </a:r>
          </a:p>
          <a:p>
            <a:r>
              <a:rPr lang="en-AU" sz="2800" dirty="0"/>
              <a:t>Sodium + Water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2191" y="4999637"/>
            <a:ext cx="455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Products</a:t>
            </a:r>
          </a:p>
          <a:p>
            <a:r>
              <a:rPr lang="en-AU" sz="2800" dirty="0"/>
              <a:t>Hydrogen + Sodium hydroxide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4959" y="544069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309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16048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reactants?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6676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products?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Writing Word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reactants in the reaction and write them first, with plus signs between each one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an arrow at the end of the reactants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products in the reaction and write them after the arrow, with plus signs between each one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iron rusts, it reacts with the oxygen in the air to </a:t>
            </a:r>
            <a:br>
              <a:rPr lang="en-AU" dirty="0"/>
            </a:br>
            <a:r>
              <a:rPr lang="en-AU" dirty="0"/>
              <a:t>form iron oxide.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184" y="5009805"/>
            <a:ext cx="2195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Reactants</a:t>
            </a:r>
          </a:p>
          <a:p>
            <a:r>
              <a:rPr lang="en-AU" sz="2800" dirty="0"/>
              <a:t>Iron + Oxygen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8552" y="5009804"/>
            <a:ext cx="1640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Products</a:t>
            </a:r>
          </a:p>
          <a:p>
            <a:r>
              <a:rPr lang="en-AU" sz="2800" dirty="0"/>
              <a:t>Iron oxide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4959" y="544069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15" name="Picture 2" descr="https://cdn.pixabay.com/photo/2016/07/22/16/32/metal-1535205_960_720.jpg">
            <a:extLst>
              <a:ext uri="{FF2B5EF4-FFF2-40B4-BE49-F238E27FC236}">
                <a16:creationId xmlns:a16="http://schemas.microsoft.com/office/drawing/2014/main" id="{96FFC19C-8193-4EE4-9AA6-818CDA75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07" y="3801687"/>
            <a:ext cx="3993257" cy="29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16048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reactants?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6676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products?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Writing Word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reactants in the reaction and write them first, with plus signs between each one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an arrow at the end of the reactants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products in the reaction and write them after the arrow, with plus signs between each one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Hydrochloric acid is poured over magnesium metal.  It produces magnesium chloride and bubbles of hydrogen.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491" y="5009805"/>
            <a:ext cx="4768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Reactants</a:t>
            </a:r>
          </a:p>
          <a:p>
            <a:r>
              <a:rPr lang="en-AU" sz="2800" dirty="0"/>
              <a:t>Hydrochloric acid + Magnesium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6766" y="5009804"/>
            <a:ext cx="4921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/>
              <a:t>Products</a:t>
            </a:r>
          </a:p>
          <a:p>
            <a:r>
              <a:rPr lang="en-AU" sz="2800" dirty="0"/>
              <a:t>Magnesium chloride + Hydrogen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8699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625" y="2159690"/>
            <a:ext cx="2960139" cy="2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16048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reactants?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6676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products?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Writing Word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reactants in the reaction and write them first, with plus signs between each one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an arrow at the end of the reactants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products in the reaction and write them after the arrow, with plus signs between each one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it is heated, hydrogen peroxide breaks down into water and oxygen.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6233" y="5009805"/>
            <a:ext cx="2951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/>
          </a:p>
          <a:p>
            <a:r>
              <a:rPr lang="en-AU" sz="2800" dirty="0"/>
              <a:t>Hydrogen peroxide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3006" y="5009805"/>
            <a:ext cx="2449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/>
          </a:p>
          <a:p>
            <a:r>
              <a:rPr lang="en-AU" sz="2800" dirty="0"/>
              <a:t>Water + oxygen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2450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180" r="26204"/>
          <a:stretch/>
        </p:blipFill>
        <p:spPr>
          <a:xfrm>
            <a:off x="9652038" y="2565228"/>
            <a:ext cx="1811715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16048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reactants?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6676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products?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Writing Word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reactants in the reaction and write them first, with plus signs between each one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an arrow at the end of the reactants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products in the reaction and write them after the arrow, with plus signs between each one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Carbon dioxide and copper oxide are formed when copper carbonate is heated.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198" y="5009805"/>
            <a:ext cx="2803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/>
          </a:p>
          <a:p>
            <a:r>
              <a:rPr lang="en-AU" sz="2800" dirty="0"/>
              <a:t>Copper carbonate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6966" y="5009805"/>
            <a:ext cx="4651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/>
          </a:p>
          <a:p>
            <a:r>
              <a:rPr lang="en-AU" sz="2800" dirty="0"/>
              <a:t>Carbon dioxide + Copper oxide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2450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08" r="12543"/>
          <a:stretch/>
        </p:blipFill>
        <p:spPr>
          <a:xfrm>
            <a:off x="9147895" y="2141854"/>
            <a:ext cx="3044105" cy="32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11077128" cy="6041872"/>
          </a:xfrm>
        </p:spPr>
        <p:txBody>
          <a:bodyPr>
            <a:normAutofit/>
          </a:bodyPr>
          <a:lstStyle/>
          <a:p>
            <a:r>
              <a:rPr lang="en-AU" dirty="0"/>
              <a:t>Chemical reactions occur frequently in our daily lives:</a:t>
            </a:r>
          </a:p>
          <a:p>
            <a:pPr lvl="1"/>
            <a:r>
              <a:rPr lang="en-AU" sz="2600" dirty="0"/>
              <a:t>When we cook food to eat</a:t>
            </a:r>
          </a:p>
          <a:p>
            <a:pPr lvl="1"/>
            <a:r>
              <a:rPr lang="en-AU" sz="2600" dirty="0"/>
              <a:t>When our body breaks down our food through digestion</a:t>
            </a:r>
          </a:p>
          <a:p>
            <a:pPr lvl="1"/>
            <a:r>
              <a:rPr lang="en-AU" sz="2600" dirty="0"/>
              <a:t>When our body releases energy from our food by reacting sugar with oxygen </a:t>
            </a:r>
          </a:p>
          <a:p>
            <a:endParaRPr lang="en-AU" dirty="0"/>
          </a:p>
          <a:p>
            <a:r>
              <a:rPr lang="en-AU" dirty="0"/>
              <a:t>Scientists use chemical equations as a short and concise way to represent chemical reactions.</a:t>
            </a:r>
          </a:p>
        </p:txBody>
      </p:sp>
    </p:spTree>
    <p:extLst>
      <p:ext uri="{BB962C8B-B14F-4D97-AF65-F5344CB8AC3E}">
        <p14:creationId xmlns:p14="http://schemas.microsoft.com/office/powerpoint/2010/main" val="16429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-1" y="584775"/>
            <a:ext cx="1163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Explain the difference between a reactant and a product in a chemical reaction.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D502-E9AB-45C2-A365-8A28B89B2767}"/>
              </a:ext>
            </a:extLst>
          </p:cNvPr>
          <p:cNvSpPr txBox="1"/>
          <p:nvPr/>
        </p:nvSpPr>
        <p:spPr>
          <a:xfrm>
            <a:off x="-2" y="3474647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5DF93-15B6-43D3-8241-2EE6ACD035B1}"/>
              </a:ext>
            </a:extLst>
          </p:cNvPr>
          <p:cNvSpPr txBox="1"/>
          <p:nvPr/>
        </p:nvSpPr>
        <p:spPr>
          <a:xfrm>
            <a:off x="-2" y="4311158"/>
            <a:ext cx="11782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Write an equation to show the following reaction.</a:t>
            </a:r>
          </a:p>
          <a:p>
            <a:endParaRPr lang="en-AU" sz="2800" dirty="0"/>
          </a:p>
          <a:p>
            <a:r>
              <a:rPr lang="en-AU" sz="2800" dirty="0"/>
              <a:t>To release energy from our food, the human body reacts sugar and oxygen together.  This produces two waste products, carbon dioxide and water.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77C87-7700-4FD4-8B51-5E3307E9146F}"/>
              </a:ext>
            </a:extLst>
          </p:cNvPr>
          <p:cNvSpPr txBox="1"/>
          <p:nvPr/>
        </p:nvSpPr>
        <p:spPr>
          <a:xfrm>
            <a:off x="0" y="130446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72C39-3627-4D32-9775-81CB38CCFCAD}"/>
              </a:ext>
            </a:extLst>
          </p:cNvPr>
          <p:cNvSpPr txBox="1"/>
          <p:nvPr/>
        </p:nvSpPr>
        <p:spPr>
          <a:xfrm>
            <a:off x="0" y="1889236"/>
            <a:ext cx="11218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are the reactants in the reaction below:</a:t>
            </a:r>
          </a:p>
          <a:p>
            <a:endParaRPr lang="en-AU" sz="2800" dirty="0"/>
          </a:p>
          <a:p>
            <a:r>
              <a:rPr lang="en-AU" sz="2800" dirty="0"/>
              <a:t>Copper oxide is formed when copper metal reacts with oxygen in the air.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133DB7-FA46-4876-877B-10575300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62220"/>
              </p:ext>
            </p:extLst>
          </p:nvPr>
        </p:nvGraphicFramePr>
        <p:xfrm>
          <a:off x="6864600" y="88297"/>
          <a:ext cx="5179597" cy="262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9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Reminder: Writing Word</a:t>
                      </a:r>
                      <a:r>
                        <a:rPr lang="en-AU" sz="2000" baseline="0" dirty="0"/>
                        <a:t> Equations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/>
                        <a:t>Identify the reactants in the reaction and write them first, with plus signs between each one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/>
                        <a:t>Write an arrow at the end of the reactants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/>
                        <a:t>Identify the products in the reaction and write them after the arrow, with plus signs between each one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84775"/>
            <a:ext cx="12103331" cy="604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 your book or on your device, write word equations for each of these reactions:</a:t>
            </a:r>
          </a:p>
          <a:p>
            <a:pPr lvl="1"/>
            <a:r>
              <a:rPr lang="en-AU" sz="2600" dirty="0"/>
              <a:t>When fluorine gas comes into contact with calcium metal, calcium fluoride is produced.</a:t>
            </a:r>
          </a:p>
          <a:p>
            <a:pPr lvl="1"/>
            <a:r>
              <a:rPr lang="en-AU" sz="2600" dirty="0"/>
              <a:t>After mixing sodium hydroxide with sulfuric acid, sodium sulfate and water are formed.</a:t>
            </a:r>
          </a:p>
          <a:p>
            <a:pPr lvl="1"/>
            <a:r>
              <a:rPr lang="en-AU" sz="2600" dirty="0"/>
              <a:t>Iron metal and sodium chloride are produced when sodium metal reacts with iron chloride.</a:t>
            </a:r>
          </a:p>
          <a:p>
            <a:pPr lvl="1"/>
            <a:r>
              <a:rPr lang="en-AU" sz="2600" dirty="0"/>
              <a:t>In a car engine, petrol reacts with oxygen and burns.  This reaction produces carbon dioxide and water.</a:t>
            </a:r>
          </a:p>
          <a:p>
            <a:pPr lvl="1"/>
            <a:r>
              <a:rPr lang="en-AU" sz="2600" dirty="0"/>
              <a:t>Calcium oxide and carbon dioxide are produced when heating calcium carbonate causes it to decompose.</a:t>
            </a:r>
          </a:p>
          <a:p>
            <a:pPr lvl="1"/>
            <a:r>
              <a:rPr lang="en-AU" sz="2600" dirty="0"/>
              <a:t>Many buses in WA use hydrogen fuel cells as a source of energy.  In this type of fuel cell, hydrogen and oxygen react together to provide energy to the bus.  As a result of this reaction, water is produced.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Have the particles changed? How can you tell?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46803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change reversible?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A10A767-9408-4293-ACDD-831A45C20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20725"/>
          <a:ext cx="85598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>
                  <a:extLst>
                    <a:ext uri="{9D8B030D-6E8A-4147-A177-3AD203B41FA5}">
                      <a16:colId xmlns:a16="http://schemas.microsoft.com/office/drawing/2014/main" val="3564257602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253804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Physical Changes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Chemical Changes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Same substance remains: particles (atoms / molecules) unaffected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Usually reversible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Examples: change of shape, change of state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New substance forms: particles are new and different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Usually irreversible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Examples: gas, light or heat produced; permanent colour change; precipitate formed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98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5F416-FE2A-4C7D-95E6-2327F5B0AD4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504360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precipitate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insoluble solid formed from two solutions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CA2694-5CAF-42C6-B5FF-CB44B926B34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3241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this change match the description of a physical change or a chemical change?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838200" y="2964875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Does sawing wood cause a physical or chemical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3624045"/>
            <a:ext cx="5370022" cy="30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Have the particles changed? How can you tell?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46803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change reversible?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A10A767-9408-4293-ACDD-831A45C20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20725"/>
          <a:ext cx="85598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>
                  <a:extLst>
                    <a:ext uri="{9D8B030D-6E8A-4147-A177-3AD203B41FA5}">
                      <a16:colId xmlns:a16="http://schemas.microsoft.com/office/drawing/2014/main" val="3564257602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253804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Physical Changes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Chemical Changes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Same substance remains: particles (atoms / molecules) unaffected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Usually reversible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Examples: change of shape, change of state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New substance forms: particles are new and different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Usually irreversible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/>
                        <a:t>Examples: gas, light or heat produced; permanent colour change; precipitate formed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98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5F416-FE2A-4C7D-95E6-2327F5B0AD4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504360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precipitate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insoluble solid formed from two solutions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CA2694-5CAF-42C6-B5FF-CB44B926B34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3241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this change match the description of a physical change or a chemical change?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838200" y="2964875"/>
            <a:ext cx="855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Is copper tarnishing caused by a physical or chemical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20" y="3458447"/>
            <a:ext cx="2504626" cy="33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Chemical Reactions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08240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</a:t>
                      </a:r>
                      <a:r>
                        <a:rPr lang="en-AU" baseline="0" dirty="0"/>
                        <a:t> parts of a chemical reaction we are learning about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Identify reactants and products in a chemical reaction.</a:t>
            </a:r>
          </a:p>
          <a:p>
            <a:r>
              <a:rPr lang="en-AU" dirty="0"/>
              <a:t>Write chemical reactions as word equations.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 What happens when you mix vinegar with bicarb soda?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133DB7-FA46-4876-877B-10575300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0697"/>
              </p:ext>
            </p:extLst>
          </p:nvPr>
        </p:nvGraphicFramePr>
        <p:xfrm>
          <a:off x="9514481" y="550351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property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attribute, quality, or characteristic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04" y="3710274"/>
            <a:ext cx="4312526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6635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chemical changes also known as?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62872"/>
              </p:ext>
            </p:extLst>
          </p:nvPr>
        </p:nvGraphicFramePr>
        <p:xfrm>
          <a:off x="9514800" y="1203375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false? The new</a:t>
                      </a:r>
                      <a:r>
                        <a:rPr lang="en-AU" baseline="0" dirty="0"/>
                        <a:t> substances formed in a chemical reaction are called the reactants.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/>
              <a:t>Chemical changes are also referred to as chemical reactions.</a:t>
            </a:r>
          </a:p>
          <a:p>
            <a:endParaRPr lang="en-AU" dirty="0"/>
          </a:p>
          <a:p>
            <a:r>
              <a:rPr lang="en-AU" b="1" dirty="0">
                <a:solidFill>
                  <a:schemeClr val="accent5"/>
                </a:solidFill>
              </a:rPr>
              <a:t>Products: </a:t>
            </a:r>
            <a:r>
              <a:rPr lang="en-AU" b="1" dirty="0">
                <a:solidFill>
                  <a:schemeClr val="accent6"/>
                </a:solidFill>
              </a:rPr>
              <a:t>The new substances that are formed in a chemical reaction.  </a:t>
            </a:r>
          </a:p>
          <a:p>
            <a:r>
              <a:rPr lang="en-AU" b="1" dirty="0">
                <a:solidFill>
                  <a:schemeClr val="accent5"/>
                </a:solidFill>
              </a:rPr>
              <a:t>Reactants: </a:t>
            </a:r>
            <a:r>
              <a:rPr lang="en-AU" b="1" dirty="0">
                <a:solidFill>
                  <a:schemeClr val="accent6"/>
                </a:solidFill>
              </a:rPr>
              <a:t>The substances you start with in a chemical reaction.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63153"/>
              </p:ext>
            </p:extLst>
          </p:nvPr>
        </p:nvGraphicFramePr>
        <p:xfrm>
          <a:off x="9514800" y="2886990"/>
          <a:ext cx="260596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When vinegar reacts with bicarb soda, bubbles</a:t>
                      </a:r>
                      <a:r>
                        <a:rPr lang="en-AU" baseline="0" dirty="0"/>
                        <a:t> of carbon dioxide are formed.  What are the reactants and what is the product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37" y="3575497"/>
            <a:ext cx="4593277" cy="32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0527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products of this</a:t>
                      </a:r>
                      <a:r>
                        <a:rPr lang="en-AU" baseline="0" dirty="0"/>
                        <a:t> reaction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97456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 the two reactants in this reaction</a:t>
                      </a:r>
                      <a:r>
                        <a:rPr lang="en-AU" baseline="0" dirty="0"/>
                        <a:t>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/>
              <a:t>products</a:t>
            </a:r>
            <a:r>
              <a:rPr lang="en-AU" dirty="0"/>
              <a:t> are the substances </a:t>
            </a:r>
            <a:r>
              <a:rPr lang="en-AU" b="1" dirty="0"/>
              <a:t>formed</a:t>
            </a:r>
            <a:r>
              <a:rPr lang="en-AU" dirty="0"/>
              <a:t> in the reaction.</a:t>
            </a:r>
          </a:p>
          <a:p>
            <a:r>
              <a:rPr lang="en-AU" dirty="0"/>
              <a:t>The </a:t>
            </a:r>
            <a:r>
              <a:rPr lang="en-AU" b="1" dirty="0"/>
              <a:t>starting substances </a:t>
            </a:r>
            <a:r>
              <a:rPr lang="en-AU" dirty="0"/>
              <a:t>are called the </a:t>
            </a:r>
            <a:r>
              <a:rPr lang="en-AU" b="1" dirty="0"/>
              <a:t>reactants.</a:t>
            </a:r>
          </a:p>
          <a:p>
            <a:endParaRPr lang="en-AU" b="1" dirty="0"/>
          </a:p>
          <a:p>
            <a:endParaRPr lang="en-AU" dirty="0"/>
          </a:p>
          <a:p>
            <a:r>
              <a:rPr lang="en-AU" dirty="0"/>
              <a:t>When sodium metal is put into water, it reacts violently to form hydrogen gas and sodium chloride.</a:t>
            </a:r>
          </a:p>
        </p:txBody>
      </p:sp>
    </p:spTree>
    <p:extLst>
      <p:ext uri="{BB962C8B-B14F-4D97-AF65-F5344CB8AC3E}">
        <p14:creationId xmlns:p14="http://schemas.microsoft.com/office/powerpoint/2010/main" val="30117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0527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products of this</a:t>
                      </a:r>
                      <a:r>
                        <a:rPr lang="en-AU" baseline="0" dirty="0"/>
                        <a:t> reaction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97456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 the two reactants in this reaction</a:t>
                      </a:r>
                      <a:r>
                        <a:rPr lang="en-AU" baseline="0" dirty="0"/>
                        <a:t>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/>
              <a:t>products</a:t>
            </a:r>
            <a:r>
              <a:rPr lang="en-AU" dirty="0"/>
              <a:t> are the substances </a:t>
            </a:r>
            <a:r>
              <a:rPr lang="en-AU" b="1" dirty="0"/>
              <a:t>formed</a:t>
            </a:r>
            <a:r>
              <a:rPr lang="en-AU" dirty="0"/>
              <a:t> in the reaction.</a:t>
            </a:r>
          </a:p>
          <a:p>
            <a:r>
              <a:rPr lang="en-AU" dirty="0"/>
              <a:t>The </a:t>
            </a:r>
            <a:r>
              <a:rPr lang="en-AU" b="1" dirty="0"/>
              <a:t>starting substances </a:t>
            </a:r>
            <a:r>
              <a:rPr lang="en-AU" dirty="0"/>
              <a:t>are called the </a:t>
            </a:r>
            <a:r>
              <a:rPr lang="en-AU" b="1" dirty="0"/>
              <a:t>reactants.</a:t>
            </a:r>
          </a:p>
          <a:p>
            <a:endParaRPr lang="en-AU" b="1" dirty="0"/>
          </a:p>
          <a:p>
            <a:endParaRPr lang="en-AU" dirty="0"/>
          </a:p>
          <a:p>
            <a:r>
              <a:rPr lang="en-AU" dirty="0"/>
              <a:t>When magnesium is burnt, it reacts with oxygen in the air to form magnesium oxide.</a:t>
            </a:r>
          </a:p>
        </p:txBody>
      </p:sp>
    </p:spTree>
    <p:extLst>
      <p:ext uri="{BB962C8B-B14F-4D97-AF65-F5344CB8AC3E}">
        <p14:creationId xmlns:p14="http://schemas.microsoft.com/office/powerpoint/2010/main" val="969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0527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products of this</a:t>
                      </a:r>
                      <a:r>
                        <a:rPr lang="en-AU" baseline="0" dirty="0"/>
                        <a:t> reaction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87891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 the reactants in this reaction</a:t>
                      </a:r>
                      <a:r>
                        <a:rPr lang="en-AU" baseline="0" dirty="0"/>
                        <a:t>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/>
              <a:t>products</a:t>
            </a:r>
            <a:r>
              <a:rPr lang="en-AU" dirty="0"/>
              <a:t> are the substances </a:t>
            </a:r>
            <a:r>
              <a:rPr lang="en-AU" b="1" dirty="0"/>
              <a:t>formed</a:t>
            </a:r>
            <a:r>
              <a:rPr lang="en-AU" dirty="0"/>
              <a:t> in the reaction.</a:t>
            </a:r>
          </a:p>
          <a:p>
            <a:r>
              <a:rPr lang="en-AU" dirty="0"/>
              <a:t>The </a:t>
            </a:r>
            <a:r>
              <a:rPr lang="en-AU" b="1" dirty="0"/>
              <a:t>starting substances </a:t>
            </a:r>
            <a:r>
              <a:rPr lang="en-AU" dirty="0"/>
              <a:t>are called the </a:t>
            </a:r>
            <a:r>
              <a:rPr lang="en-AU" b="1" dirty="0"/>
              <a:t>reactants.</a:t>
            </a:r>
          </a:p>
          <a:p>
            <a:endParaRPr lang="en-AU" b="1" dirty="0"/>
          </a:p>
          <a:p>
            <a:endParaRPr lang="en-AU" dirty="0"/>
          </a:p>
          <a:p>
            <a:r>
              <a:rPr lang="en-AU" dirty="0"/>
              <a:t>When it is heated, hydrogen peroxide breaks down into water and oxygen.</a:t>
            </a:r>
          </a:p>
        </p:txBody>
      </p:sp>
    </p:spTree>
    <p:extLst>
      <p:ext uri="{BB962C8B-B14F-4D97-AF65-F5344CB8AC3E}">
        <p14:creationId xmlns:p14="http://schemas.microsoft.com/office/powerpoint/2010/main" val="6309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B66CC8-12F6-44B5-84D2-C67C1B3CDE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F20F6-F82F-4A15-BF5A-1624EACD01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b2caf-e41e-40be-a35a-9f16cb124cda"/>
    <ds:schemaRef ds:uri="d93c240e-8490-4590-ad1d-efed97bd8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C09ED9-B11D-48A9-8123-BDA71C802CB1}">
  <ds:schemaRefs>
    <ds:schemaRef ds:uri="http://schemas.microsoft.com/office/2006/metadata/properties"/>
    <ds:schemaRef ds:uri="http://schemas.microsoft.com/office/infopath/2007/PartnerControls"/>
    <ds:schemaRef ds:uri="d93c240e-8490-4590-ad1d-efed97bd86d4"/>
    <ds:schemaRef ds:uri="953b2caf-e41e-40be-a35a-9f16cb124c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1495</Words>
  <Application>Microsoft Office PowerPoint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Chemical Reactions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Jijy D'cruz</dc:creator>
  <cp:lastModifiedBy>D'CRUZ Jijy [Cecil Andrews College]</cp:lastModifiedBy>
  <cp:revision>230</cp:revision>
  <cp:lastPrinted>2017-04-18T22:41:05Z</cp:lastPrinted>
  <dcterms:created xsi:type="dcterms:W3CDTF">2017-01-28T08:32:28Z</dcterms:created>
  <dcterms:modified xsi:type="dcterms:W3CDTF">2024-05-21T14:46:03Z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