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1" r:id="rId2"/>
    <p:sldId id="324" r:id="rId3"/>
    <p:sldId id="328" r:id="rId4"/>
    <p:sldId id="329" r:id="rId5"/>
    <p:sldId id="330" r:id="rId6"/>
    <p:sldId id="270" r:id="rId7"/>
    <p:sldId id="263" r:id="rId8"/>
    <p:sldId id="289" r:id="rId9"/>
    <p:sldId id="331" r:id="rId10"/>
    <p:sldId id="333" r:id="rId11"/>
    <p:sldId id="332" r:id="rId12"/>
    <p:sldId id="334" r:id="rId13"/>
    <p:sldId id="335" r:id="rId14"/>
    <p:sldId id="261" r:id="rId15"/>
    <p:sldId id="336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28/3/22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28/3/22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840530-65CF-614A-8CC9-AC8C9BBC91E4}"/>
              </a:ext>
            </a:extLst>
          </p:cNvPr>
          <p:cNvSpPr txBox="1"/>
          <p:nvPr/>
        </p:nvSpPr>
        <p:spPr>
          <a:xfrm>
            <a:off x="0" y="148208"/>
            <a:ext cx="1666967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EE9F7-FB4F-EC41-80BD-E907FDF5DD4D}"/>
              </a:ext>
            </a:extLst>
          </p:cNvPr>
          <p:cNvSpPr txBox="1"/>
          <p:nvPr/>
        </p:nvSpPr>
        <p:spPr>
          <a:xfrm>
            <a:off x="748145" y="878774"/>
            <a:ext cx="10307782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 solid piece of wood can be compressed.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Liquids have a fixed volume.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 solid will hold its shape if left alone on a table.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 gas can expand to fill the whole room.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The particles in a gas are moving very slowly.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The particles in a solid can move around each other.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The particles in a liquid vibrate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All particles are always moving.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579B6-B9BD-CB42-A77A-26774F665FFA}"/>
              </a:ext>
            </a:extLst>
          </p:cNvPr>
          <p:cNvSpPr txBox="1"/>
          <p:nvPr/>
        </p:nvSpPr>
        <p:spPr>
          <a:xfrm>
            <a:off x="1900052" y="261257"/>
            <a:ext cx="86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Decide if these statements are TRUE or FALSE.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8FF13-6E0F-BF41-9217-BA5D17653D07}"/>
              </a:ext>
            </a:extLst>
          </p:cNvPr>
          <p:cNvSpPr txBox="1"/>
          <p:nvPr/>
        </p:nvSpPr>
        <p:spPr>
          <a:xfrm>
            <a:off x="7493330" y="1045029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59502-768D-0B41-92DE-150D850510B9}"/>
              </a:ext>
            </a:extLst>
          </p:cNvPr>
          <p:cNvSpPr txBox="1"/>
          <p:nvPr/>
        </p:nvSpPr>
        <p:spPr>
          <a:xfrm>
            <a:off x="5531922" y="1690290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591BE-3741-6F4F-8032-D032FFA5208E}"/>
              </a:ext>
            </a:extLst>
          </p:cNvPr>
          <p:cNvSpPr txBox="1"/>
          <p:nvPr/>
        </p:nvSpPr>
        <p:spPr>
          <a:xfrm>
            <a:off x="8475024" y="2353329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CD01C-BA52-1941-8A76-9BE83CB5316F}"/>
              </a:ext>
            </a:extLst>
          </p:cNvPr>
          <p:cNvSpPr txBox="1"/>
          <p:nvPr/>
        </p:nvSpPr>
        <p:spPr>
          <a:xfrm>
            <a:off x="7226136" y="2905834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C76FE-CCFB-4442-B42D-9B85D7BC68E0}"/>
              </a:ext>
            </a:extLst>
          </p:cNvPr>
          <p:cNvSpPr txBox="1"/>
          <p:nvPr/>
        </p:nvSpPr>
        <p:spPr>
          <a:xfrm>
            <a:off x="7918863" y="3598158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74BDF-AF38-0E4B-B5BA-ED2FFB99FA8F}"/>
              </a:ext>
            </a:extLst>
          </p:cNvPr>
          <p:cNvSpPr txBox="1"/>
          <p:nvPr/>
        </p:nvSpPr>
        <p:spPr>
          <a:xfrm>
            <a:off x="8894617" y="4214134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43F44-A928-D64E-A200-492D2902C955}"/>
              </a:ext>
            </a:extLst>
          </p:cNvPr>
          <p:cNvSpPr txBox="1"/>
          <p:nvPr/>
        </p:nvSpPr>
        <p:spPr>
          <a:xfrm>
            <a:off x="5812972" y="4906100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C423B-2171-684D-A12C-35592F7A8B81}"/>
              </a:ext>
            </a:extLst>
          </p:cNvPr>
          <p:cNvSpPr txBox="1"/>
          <p:nvPr/>
        </p:nvSpPr>
        <p:spPr>
          <a:xfrm>
            <a:off x="5840679" y="5558845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5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the first step in predicting diffusion?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514800" y="12957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do you need to describe?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719999"/>
            <a:ext cx="9160529" cy="602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Will it diffuse?</a:t>
            </a:r>
          </a:p>
          <a:p>
            <a:r>
              <a:rPr lang="en-AU" dirty="0"/>
              <a:t>Predicting and explaining diffusion is a simple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Identify the state/s of matter (solid / liquid / gas)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Describe the movement of the particles in the substances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Use your description to explain why diffusion will / won’t happen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4269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do you use when explaining why diffusion does or doesn’t happen?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10795003-00E9-44FD-B25C-0A4CCF43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13" y="4620662"/>
            <a:ext cx="5456922" cy="223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4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15D734-4062-45E4-825F-7C4A89B3F3EB}"/>
              </a:ext>
            </a:extLst>
          </p:cNvPr>
          <p:cNvSpPr/>
          <p:nvPr/>
        </p:nvSpPr>
        <p:spPr>
          <a:xfrm>
            <a:off x="838200" y="719999"/>
            <a:ext cx="8559835" cy="213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-20052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18091"/>
              </p:ext>
            </p:extLst>
          </p:nvPr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state/s of matter are involved?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24278"/>
              </p:ext>
            </p:extLst>
          </p:nvPr>
        </p:nvGraphicFramePr>
        <p:xfrm>
          <a:off x="9514800" y="12957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 do the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13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Will it diffuse?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Identify the state/s of matter (solid / liquid / gas)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Describe the movement of the particles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Use your description to explain why diffusion will / won’t happen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Salt is spilt on a table. Will it </a:t>
            </a:r>
            <a:br>
              <a:rPr lang="en-AU" dirty="0"/>
            </a:br>
            <a:r>
              <a:rPr lang="en-AU" dirty="0"/>
              <a:t>diffuse?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7030A0"/>
                </a:solidFill>
              </a:rPr>
              <a:t>The table and the salt are both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solid.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7030A0"/>
                </a:solidFill>
              </a:rPr>
              <a:t>Solid particles are fixed in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place and can only vibrate.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7030A0"/>
                </a:solidFill>
              </a:rPr>
              <a:t>Because of this, the particles cannot diffuse.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06714"/>
              </p:ext>
            </p:extLst>
          </p:nvPr>
        </p:nvGraphicFramePr>
        <p:xfrm>
          <a:off x="9514800" y="24269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Will this motion allow diffusion to happen? Why /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 descr="https://static.toiimg.com/photo/64385370.cms">
            <a:extLst>
              <a:ext uri="{FF2B5EF4-FFF2-40B4-BE49-F238E27FC236}">
                <a16:creationId xmlns:a16="http://schemas.microsoft.com/office/drawing/2014/main" id="{21FE1FD4-DC05-4C45-B847-AEA5C0AD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48" y="3221182"/>
            <a:ext cx="3429187" cy="25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15D734-4062-45E4-825F-7C4A89B3F3EB}"/>
              </a:ext>
            </a:extLst>
          </p:cNvPr>
          <p:cNvSpPr/>
          <p:nvPr/>
        </p:nvSpPr>
        <p:spPr>
          <a:xfrm>
            <a:off x="838200" y="719999"/>
            <a:ext cx="8559835" cy="213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-20052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state/s of matter are involved?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2559"/>
              </p:ext>
            </p:extLst>
          </p:nvPr>
        </p:nvGraphicFramePr>
        <p:xfrm>
          <a:off x="9514800" y="12957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 do the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13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Will it diffuse?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Identify the state/s of matter (solid / liquid / gas)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Describe the movement of the particles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Use your description to explain why diffusion will / won’t happen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Milk is added to tea. Will it </a:t>
            </a:r>
            <a:br>
              <a:rPr lang="en-AU" dirty="0"/>
            </a:br>
            <a:r>
              <a:rPr lang="en-AU" dirty="0"/>
              <a:t>diffuse?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Milk and tea are both liquids.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In liquids, particles can move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around each other. This allows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the milk to gradually spread out (diffuse) through the tea.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52028"/>
              </p:ext>
            </p:extLst>
          </p:nvPr>
        </p:nvGraphicFramePr>
        <p:xfrm>
          <a:off x="9514800" y="24269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Will this motion allow diffusion to happen? Why /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5F06FE4-DF5C-41A2-8DEF-56AD50044F4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324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Will diffusion happen quickly or slowly?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s://static1.squarespace.com/static/53c3485de4b0428793d8a935/t/57a4d7ca9f74566ddb8b687f/1470420943755/milktea-1header.jpg?format=1500w">
            <a:extLst>
              <a:ext uri="{FF2B5EF4-FFF2-40B4-BE49-F238E27FC236}">
                <a16:creationId xmlns:a16="http://schemas.microsoft.com/office/drawing/2014/main" id="{1A4DDCEE-1AF4-4A73-BA1A-AEE5246D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71" y="3206659"/>
            <a:ext cx="3927764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15D734-4062-45E4-825F-7C4A89B3F3EB}"/>
              </a:ext>
            </a:extLst>
          </p:cNvPr>
          <p:cNvSpPr/>
          <p:nvPr/>
        </p:nvSpPr>
        <p:spPr>
          <a:xfrm>
            <a:off x="838200" y="719999"/>
            <a:ext cx="8559835" cy="213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-20052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state/s of matter are involved?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8333"/>
              </p:ext>
            </p:extLst>
          </p:nvPr>
        </p:nvGraphicFramePr>
        <p:xfrm>
          <a:off x="9514800" y="12957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 do the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13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Will it diffuse?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Identify the state/s of matter (solid / liquid / gas)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Describe the movement of the particles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Use your description to explain why diffusion will / won’t happen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a Bunsen burner, air </a:t>
            </a:r>
            <a:br>
              <a:rPr lang="en-AU" dirty="0"/>
            </a:br>
            <a:r>
              <a:rPr lang="en-AU" dirty="0"/>
              <a:t>is added to propane gas. </a:t>
            </a:r>
            <a:br>
              <a:rPr lang="en-AU" dirty="0"/>
            </a:br>
            <a:r>
              <a:rPr lang="en-AU" dirty="0"/>
              <a:t>Will it diffuse?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2780"/>
              </p:ext>
            </p:extLst>
          </p:nvPr>
        </p:nvGraphicFramePr>
        <p:xfrm>
          <a:off x="9514800" y="24269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Will this motion allow diffusion to happen? Why /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5F06FE4-DF5C-41A2-8DEF-56AD50044F4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324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Will diffusion happen quickly or slowly?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A725D40-0784-42B6-9AC4-5C34F37F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83" y="3429000"/>
            <a:ext cx="4632552" cy="33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2852663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11998"/>
              </p:ext>
            </p:extLst>
          </p:nvPr>
        </p:nvGraphicFramePr>
        <p:xfrm>
          <a:off x="9408991" y="3291408"/>
          <a:ext cx="2646908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579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513">
                <a:tc>
                  <a:txBody>
                    <a:bodyPr/>
                    <a:lstStyle/>
                    <a:p>
                      <a:r>
                        <a:rPr lang="en-AU" b="1" dirty="0"/>
                        <a:t>Will it diffuse?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Identify the state/s of matter (solid / liquid / gas)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Describe the movement of the particles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Use your description to explain why diffusion will / won’t happen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243" y="3512255"/>
            <a:ext cx="8659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particles diffuse, where do they come from and where do they go?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22243" y="659592"/>
            <a:ext cx="11207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Diffusion is everywhere – perfume, tea, cooking, soft drinks, pollution, your body, and much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Diffusion is an important application of the kinetic theory.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719999"/>
            <a:ext cx="11194473" cy="57708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The following diagram represents a teabag in a hot cup of water. In the other glasses, draw the particles to demonstrate what happens to the tea as it diffuses throughout the water.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D1621-F3D2-4280-A599-B51CDFBD7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7" r="4540" b="6787"/>
          <a:stretch/>
        </p:blipFill>
        <p:spPr>
          <a:xfrm>
            <a:off x="67356" y="4156363"/>
            <a:ext cx="9403884" cy="177338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CD486A-5EBA-4806-A4E1-F1EE0F53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61957"/>
              </p:ext>
            </p:extLst>
          </p:nvPr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605364" cy="5554191"/>
          </a:xfrm>
        </p:spPr>
        <p:txBody>
          <a:bodyPr>
            <a:normAutofit/>
          </a:bodyPr>
          <a:lstStyle/>
          <a:p>
            <a:r>
              <a:rPr lang="en-AU" dirty="0"/>
              <a:t>The kinetic theory is made up of four main ideas:</a:t>
            </a:r>
          </a:p>
          <a:p>
            <a:pPr lvl="1"/>
            <a:r>
              <a:rPr lang="en-AU" sz="2600" b="1" dirty="0"/>
              <a:t>All matter </a:t>
            </a:r>
            <a:r>
              <a:rPr lang="en-AU" sz="2600" dirty="0"/>
              <a:t>is made of a </a:t>
            </a:r>
            <a:r>
              <a:rPr lang="en-AU" sz="2600" b="1" dirty="0"/>
              <a:t>huge number of tiny particles</a:t>
            </a:r>
            <a:r>
              <a:rPr lang="en-AU" sz="2600" dirty="0"/>
              <a:t> which are far too small to see.</a:t>
            </a:r>
          </a:p>
          <a:p>
            <a:pPr lvl="1"/>
            <a:r>
              <a:rPr lang="en-AU" sz="2600" dirty="0"/>
              <a:t>There is </a:t>
            </a:r>
            <a:r>
              <a:rPr lang="en-AU" sz="2600" b="1" dirty="0"/>
              <a:t>nothing between the particles</a:t>
            </a:r>
            <a:r>
              <a:rPr lang="en-AU" sz="2600" dirty="0"/>
              <a:t>.</a:t>
            </a:r>
          </a:p>
          <a:p>
            <a:pPr lvl="1"/>
            <a:r>
              <a:rPr lang="en-AU" sz="2600" dirty="0"/>
              <a:t>The particles are </a:t>
            </a:r>
            <a:r>
              <a:rPr lang="en-AU" sz="2600" b="1" dirty="0"/>
              <a:t>always moving</a:t>
            </a:r>
            <a:r>
              <a:rPr lang="en-AU" sz="2600" dirty="0"/>
              <a:t>.</a:t>
            </a:r>
          </a:p>
          <a:p>
            <a:pPr lvl="1"/>
            <a:r>
              <a:rPr lang="en-AU" sz="2600" b="1" dirty="0"/>
              <a:t>As temperature increases, the particles move more </a:t>
            </a:r>
            <a:r>
              <a:rPr lang="en-AU" sz="2600" dirty="0"/>
              <a:t>(their kinetic energy increases).</a:t>
            </a:r>
          </a:p>
          <a:p>
            <a:endParaRPr lang="en-AU" dirty="0"/>
          </a:p>
          <a:p>
            <a:r>
              <a:rPr lang="en-AU" dirty="0"/>
              <a:t>This theory allows us to </a:t>
            </a:r>
            <a:br>
              <a:rPr lang="en-AU" dirty="0"/>
            </a:br>
            <a:r>
              <a:rPr lang="en-AU" dirty="0"/>
              <a:t>explain the volume, shape </a:t>
            </a:r>
            <a:br>
              <a:rPr lang="en-AU" dirty="0"/>
            </a:br>
            <a:r>
              <a:rPr lang="en-AU" dirty="0"/>
              <a:t>and compressibility of the </a:t>
            </a:r>
            <a:br>
              <a:rPr lang="en-AU" dirty="0"/>
            </a:br>
            <a:r>
              <a:rPr lang="en-AU" dirty="0"/>
              <a:t>different states of matter.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7F2F-4654-460D-B2B8-56265AA3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02" y="4286934"/>
            <a:ext cx="6270893" cy="2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AEEA5E-D703-4599-BD11-AEF3F0E1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5522"/>
              </p:ext>
            </p:extLst>
          </p:nvPr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Can you see the particles that matter is made of?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9D0987-6239-4F78-9ACE-634ECF66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29261"/>
              </p:ext>
            </p:extLst>
          </p:nvPr>
        </p:nvGraphicFramePr>
        <p:xfrm>
          <a:off x="9514800" y="128187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in between</a:t>
                      </a:r>
                      <a:r>
                        <a:rPr lang="en-AU" sz="1800" baseline="0" dirty="0"/>
                        <a:t> the particles?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169681-79A5-48CD-9B77-DB67FAE72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12182"/>
              </p:ext>
            </p:extLst>
          </p:nvPr>
        </p:nvGraphicFramePr>
        <p:xfrm>
          <a:off x="9514800" y="239921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True or False: gas particles are constantly moving, but liquid and solid particles stay still.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7714957" cy="38871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/>
              <a:t>Solids:</a:t>
            </a:r>
          </a:p>
          <a:p>
            <a:pPr lvl="1"/>
            <a:r>
              <a:rPr lang="en-AU" b="1" dirty="0"/>
              <a:t>held closely together in a regular </a:t>
            </a:r>
            <a:r>
              <a:rPr lang="en-AU" dirty="0"/>
              <a:t>(consistent)</a:t>
            </a:r>
            <a:r>
              <a:rPr lang="en-AU" b="1" dirty="0"/>
              <a:t> pattern</a:t>
            </a:r>
            <a:endParaRPr lang="en-AU" dirty="0"/>
          </a:p>
          <a:p>
            <a:pPr lvl="1"/>
            <a:r>
              <a:rPr lang="en-AU" b="1" dirty="0"/>
              <a:t>only vibrate </a:t>
            </a:r>
            <a:r>
              <a:rPr lang="en-AU" dirty="0"/>
              <a:t>– they do not move around other particles</a:t>
            </a:r>
          </a:p>
          <a:p>
            <a:r>
              <a:rPr lang="en-AU" dirty="0"/>
              <a:t>Liquids:</a:t>
            </a:r>
          </a:p>
          <a:p>
            <a:pPr lvl="1"/>
            <a:r>
              <a:rPr lang="en-AU" b="1" dirty="0"/>
              <a:t>packed closely together in a random way</a:t>
            </a:r>
          </a:p>
          <a:p>
            <a:pPr lvl="1"/>
            <a:r>
              <a:rPr lang="en-AU" b="1" dirty="0"/>
              <a:t>can move around each other and other particles</a:t>
            </a:r>
          </a:p>
          <a:p>
            <a:r>
              <a:rPr lang="en-AU" dirty="0"/>
              <a:t>Gases:</a:t>
            </a:r>
          </a:p>
          <a:p>
            <a:pPr lvl="1"/>
            <a:r>
              <a:rPr lang="en-AU" b="1" dirty="0"/>
              <a:t>spaced far apart in a random way</a:t>
            </a:r>
          </a:p>
          <a:p>
            <a:pPr lvl="1"/>
            <a:r>
              <a:rPr lang="en-AU" b="1" dirty="0"/>
              <a:t>constantly moving at high speeds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/>
              <a:t>Example: </a:t>
            </a:r>
          </a:p>
          <a:p>
            <a:r>
              <a:rPr lang="en-AU" sz="2400" dirty="0"/>
              <a:t>Can a solid be compressed? Why or why not?</a:t>
            </a:r>
          </a:p>
          <a:p>
            <a:endParaRPr lang="en-AU" sz="2400" dirty="0"/>
          </a:p>
          <a:p>
            <a:r>
              <a:rPr lang="en-AU" sz="2400" dirty="0">
                <a:solidFill>
                  <a:srgbClr val="7030A0"/>
                </a:solidFill>
              </a:rPr>
              <a:t>A solid cannot be compressed because the particles have no space for them to be pushed together.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3D149-6ED9-4541-A9E8-EEA7DA5E54E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compressed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made smaller by applying pressure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AD3DC97D-C685-490C-AC5F-81C7785C0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69541" b="14042"/>
          <a:stretch/>
        </p:blipFill>
        <p:spPr bwMode="auto">
          <a:xfrm>
            <a:off x="9945857" y="3341193"/>
            <a:ext cx="1738807" cy="195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7714957" cy="38871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/>
              <a:t>Solids:</a:t>
            </a:r>
          </a:p>
          <a:p>
            <a:pPr lvl="1"/>
            <a:r>
              <a:rPr lang="en-AU" b="1" dirty="0"/>
              <a:t>held closely together in a regular </a:t>
            </a:r>
            <a:r>
              <a:rPr lang="en-AU" dirty="0"/>
              <a:t>(consistent)</a:t>
            </a:r>
            <a:r>
              <a:rPr lang="en-AU" b="1" dirty="0"/>
              <a:t> pattern</a:t>
            </a:r>
            <a:endParaRPr lang="en-AU" dirty="0"/>
          </a:p>
          <a:p>
            <a:pPr lvl="1"/>
            <a:r>
              <a:rPr lang="en-AU" b="1" dirty="0"/>
              <a:t>only vibrate </a:t>
            </a:r>
            <a:r>
              <a:rPr lang="en-AU" dirty="0"/>
              <a:t>– they do not move around other particles</a:t>
            </a:r>
          </a:p>
          <a:p>
            <a:r>
              <a:rPr lang="en-AU" dirty="0"/>
              <a:t>Liquids:</a:t>
            </a:r>
          </a:p>
          <a:p>
            <a:pPr lvl="1"/>
            <a:r>
              <a:rPr lang="en-AU" b="1" dirty="0"/>
              <a:t>packed closely together in a random way</a:t>
            </a:r>
          </a:p>
          <a:p>
            <a:pPr lvl="1"/>
            <a:r>
              <a:rPr lang="en-AU" b="1" dirty="0"/>
              <a:t>can move around each other and other particles</a:t>
            </a:r>
          </a:p>
          <a:p>
            <a:r>
              <a:rPr lang="en-AU" dirty="0"/>
              <a:t>Gases:</a:t>
            </a:r>
          </a:p>
          <a:p>
            <a:pPr lvl="1"/>
            <a:r>
              <a:rPr lang="en-AU" b="1" dirty="0"/>
              <a:t>spaced far apart in a random way</a:t>
            </a:r>
          </a:p>
          <a:p>
            <a:pPr lvl="1"/>
            <a:r>
              <a:rPr lang="en-AU" b="1" dirty="0"/>
              <a:t>constantly moving at high speeds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Explain why a solid can be forced through a liquid.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3D149-6ED9-4541-A9E8-EEA7DA5E54E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compressed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made smaller by applying pressure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3049B9BC-9312-4F8C-8031-E3C2C5BBE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9" r="34542" b="8515"/>
          <a:stretch/>
        </p:blipFill>
        <p:spPr bwMode="auto">
          <a:xfrm>
            <a:off x="9945857" y="3341193"/>
            <a:ext cx="1768961" cy="195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How are these particles arranged?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933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these particles move?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7714957" cy="38871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/>
              <a:t>Solids:</a:t>
            </a:r>
          </a:p>
          <a:p>
            <a:pPr lvl="1"/>
            <a:r>
              <a:rPr lang="en-AU" b="1" dirty="0"/>
              <a:t>held closely together in a regular </a:t>
            </a:r>
            <a:r>
              <a:rPr lang="en-AU" dirty="0"/>
              <a:t>(consistent)</a:t>
            </a:r>
            <a:r>
              <a:rPr lang="en-AU" b="1" dirty="0"/>
              <a:t> pattern</a:t>
            </a:r>
            <a:endParaRPr lang="en-AU" dirty="0"/>
          </a:p>
          <a:p>
            <a:pPr lvl="1"/>
            <a:r>
              <a:rPr lang="en-AU" b="1" dirty="0"/>
              <a:t>only vibrate </a:t>
            </a:r>
            <a:r>
              <a:rPr lang="en-AU" dirty="0"/>
              <a:t>– they do not move around other particles</a:t>
            </a:r>
          </a:p>
          <a:p>
            <a:r>
              <a:rPr lang="en-AU" dirty="0"/>
              <a:t>Liquids:</a:t>
            </a:r>
          </a:p>
          <a:p>
            <a:pPr lvl="1"/>
            <a:r>
              <a:rPr lang="en-AU" b="1" dirty="0"/>
              <a:t>packed closely together in a random way</a:t>
            </a:r>
          </a:p>
          <a:p>
            <a:pPr lvl="1"/>
            <a:r>
              <a:rPr lang="en-AU" b="1" dirty="0"/>
              <a:t>can move around each other and other particles</a:t>
            </a:r>
          </a:p>
          <a:p>
            <a:r>
              <a:rPr lang="en-AU" dirty="0"/>
              <a:t>Gases:</a:t>
            </a:r>
          </a:p>
          <a:p>
            <a:pPr lvl="1"/>
            <a:r>
              <a:rPr lang="en-AU" b="1" dirty="0"/>
              <a:t>spaced far apart in a random way</a:t>
            </a:r>
          </a:p>
          <a:p>
            <a:pPr lvl="1"/>
            <a:r>
              <a:rPr lang="en-AU" b="1" dirty="0"/>
              <a:t>constantly moving at high speeds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518BE-DDA8-465A-B004-11E6DFEDDFA9}"/>
              </a:ext>
            </a:extLst>
          </p:cNvPr>
          <p:cNvSpPr txBox="1"/>
          <p:nvPr/>
        </p:nvSpPr>
        <p:spPr>
          <a:xfrm>
            <a:off x="838200" y="4742394"/>
            <a:ext cx="7714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Do gases have a fixed (unchangeable) volume? Why or why not?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FFA95C-1CB2-426A-B230-6CD93090C49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502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of these features explains the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3D149-6ED9-4541-A9E8-EEA7DA5E54E4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456869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compressed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made smaller by applying pressure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7FB0F9ED-90CA-45A8-8FDA-4844C92B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3" t="3241" r="1910" b="5013"/>
          <a:stretch/>
        </p:blipFill>
        <p:spPr bwMode="auto">
          <a:xfrm>
            <a:off x="10009163" y="3341193"/>
            <a:ext cx="1590491" cy="1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Diffusion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4244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82707"/>
              </p:ext>
            </p:extLst>
          </p:nvPr>
        </p:nvGraphicFramePr>
        <p:xfrm>
          <a:off x="9514800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852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Define and explain diffusion using the kinetic theory.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Represent diffusion visually.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80" y="3220389"/>
            <a:ext cx="7430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Kevin drops some yellow dye and some blue dye into a glass of water.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What do you expect will happen next?</a:t>
            </a:r>
          </a:p>
        </p:txBody>
      </p:sp>
      <p:pic>
        <p:nvPicPr>
          <p:cNvPr id="1026" name="Picture 2" descr="https://images.fineartamerica.com/images-medium-large/dye-in-water-5-of-11-photo-researchers-inc.jpg">
            <a:extLst>
              <a:ext uri="{FF2B5EF4-FFF2-40B4-BE49-F238E27FC236}">
                <a16:creationId xmlns:a16="http://schemas.microsoft.com/office/drawing/2014/main" id="{869FB14C-74A1-4277-AE9C-63D2FFAAA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990"/>
          <a:stretch/>
        </p:blipFill>
        <p:spPr bwMode="auto">
          <a:xfrm>
            <a:off x="7693454" y="1747892"/>
            <a:ext cx="4427310" cy="50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36315"/>
              </p:ext>
            </p:extLst>
          </p:nvPr>
        </p:nvGraphicFramePr>
        <p:xfrm>
          <a:off x="9514800" y="164526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diffusion?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01960"/>
              </p:ext>
            </p:extLst>
          </p:nvPr>
        </p:nvGraphicFramePr>
        <p:xfrm>
          <a:off x="9514800" y="100478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Where do particles move from? Where do they move to?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602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solidFill>
                  <a:schemeClr val="accent5"/>
                </a:solidFill>
              </a:rPr>
              <a:t>Diffusion:</a:t>
            </a:r>
            <a:r>
              <a:rPr lang="en-AU" dirty="0"/>
              <a:t>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AU" dirty="0"/>
              <a:t>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particles spread out from an area with lots of particles to an area with few or no particles.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71742"/>
              </p:ext>
            </p:extLst>
          </p:nvPr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4" name="Picture 6" descr="https://upload.wikimedia.org/wikipedia/commons/thumb/1/12/Diffusion.svg/1200px-Diffusion.svg.png">
            <a:extLst>
              <a:ext uri="{FF2B5EF4-FFF2-40B4-BE49-F238E27FC236}">
                <a16:creationId xmlns:a16="http://schemas.microsoft.com/office/drawing/2014/main" id="{548E22BA-0E39-47F3-A0ED-0D24625B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16" y="1979608"/>
            <a:ext cx="7997401" cy="48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ronodon.com/images/DiffusionAnim.gif">
            <a:extLst>
              <a:ext uri="{FF2B5EF4-FFF2-40B4-BE49-F238E27FC236}">
                <a16:creationId xmlns:a16="http://schemas.microsoft.com/office/drawing/2014/main" id="{7C5932D6-E9D6-4C57-B6E5-E98A74015D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67" y="197960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585"/>
              </p:ext>
            </p:extLst>
          </p:nvPr>
        </p:nvGraphicFramePr>
        <p:xfrm>
          <a:off x="9514800" y="16452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required for diffusion to happen?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17459"/>
              </p:ext>
            </p:extLst>
          </p:nvPr>
        </p:nvGraphicFramePr>
        <p:xfrm>
          <a:off x="9514800" y="129572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Which state/s of matter (solid / liquid / gas) allow diffusion,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8D191-E557-4147-AE5A-90AFCA78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19999"/>
            <a:ext cx="9148653" cy="602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Diffusion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only works in states of matter that allow particles to move around. </a:t>
            </a:r>
            <a:r>
              <a:rPr lang="en-AU" dirty="0"/>
              <a:t>If particles can’t move, they can’t spread out, and diffusion can’t happen.</a:t>
            </a:r>
          </a:p>
          <a:p>
            <a:pPr marL="0" indent="0">
              <a:buNone/>
            </a:pPr>
            <a:r>
              <a:rPr lang="en-AU" dirty="0"/>
              <a:t>Remember, all matter is always moving, but not all states allow particles to </a:t>
            </a:r>
            <a:r>
              <a:rPr lang="en-AU" b="1" dirty="0"/>
              <a:t>move around </a:t>
            </a:r>
            <a:r>
              <a:rPr lang="en-AU" dirty="0"/>
              <a:t>each other.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B4CFCF-3BF5-40A3-A462-D9969A39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32261"/>
              </p:ext>
            </p:extLst>
          </p:nvPr>
        </p:nvGraphicFramePr>
        <p:xfrm>
          <a:off x="9514800" y="4908228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diffusion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movement of particles from an area of high concentration to an area of low concentration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A4257E-5B71-4D41-B47A-8009EE8D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40594"/>
              </p:ext>
            </p:extLst>
          </p:nvPr>
        </p:nvGraphicFramePr>
        <p:xfrm>
          <a:off x="9514800" y="272546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Which state/s of matter (solid / liquid / gas) do not allow diffusion,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3556DA0-64B0-4927-AC2C-8F5ECFFA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42" y="4094047"/>
            <a:ext cx="6741350" cy="276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4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4C42C4-E737-4271-A8AC-30CC9CB09EE3}"/>
</file>

<file path=customXml/itemProps2.xml><?xml version="1.0" encoding="utf-8"?>
<ds:datastoreItem xmlns:ds="http://schemas.openxmlformats.org/officeDocument/2006/customXml" ds:itemID="{18E8DC09-6F55-4395-8DEA-C10D5F477BA1}"/>
</file>

<file path=customXml/itemProps3.xml><?xml version="1.0" encoding="utf-8"?>
<ds:datastoreItem xmlns:ds="http://schemas.openxmlformats.org/officeDocument/2006/customXml" ds:itemID="{B1B9537C-CC94-4212-8491-A2B8EDD4B2D3}"/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1454</Words>
  <Application>Microsoft Macintosh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Diffusion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Office User</cp:lastModifiedBy>
  <cp:revision>218</cp:revision>
  <cp:lastPrinted>2017-04-18T22:41:05Z</cp:lastPrinted>
  <dcterms:created xsi:type="dcterms:W3CDTF">2017-01-28T08:32:28Z</dcterms:created>
  <dcterms:modified xsi:type="dcterms:W3CDTF">2022-03-28T04:17:32Z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