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9" r:id="rId2"/>
    <p:sldId id="318" r:id="rId3"/>
    <p:sldId id="319" r:id="rId4"/>
    <p:sldId id="320" r:id="rId5"/>
    <p:sldId id="322" r:id="rId6"/>
    <p:sldId id="323" r:id="rId7"/>
    <p:sldId id="263" r:id="rId8"/>
    <p:sldId id="258" r:id="rId9"/>
    <p:sldId id="312" r:id="rId10"/>
    <p:sldId id="311" r:id="rId11"/>
    <p:sldId id="313" r:id="rId12"/>
    <p:sldId id="291" r:id="rId13"/>
    <p:sldId id="324" r:id="rId14"/>
    <p:sldId id="325" r:id="rId15"/>
    <p:sldId id="326" r:id="rId16"/>
    <p:sldId id="327" r:id="rId17"/>
    <p:sldId id="260" r:id="rId18"/>
    <p:sldId id="261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3468" autoAdjust="0"/>
  </p:normalViewPr>
  <p:slideViewPr>
    <p:cSldViewPr snapToGrid="0">
      <p:cViewPr varScale="1">
        <p:scale>
          <a:sx n="85" d="100"/>
          <a:sy n="85" d="100"/>
        </p:scale>
        <p:origin x="39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5A372-E219-4A47-9B57-DAB16DC91C8E}" type="datetimeFigureOut">
              <a:rPr lang="en-AU" smtClean="0"/>
              <a:t>18/02/2020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ABA3-72B8-441F-AA9B-D3737D2CB9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8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8705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26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6283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92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18/02/2020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18/02/2020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18/02/2020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18/02/2020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18/02/2020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18/02/2020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18/02/2020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972" y="847555"/>
            <a:ext cx="74767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latin typeface="+mj-lt"/>
              </a:rPr>
              <a:t>Intrusive igneous </a:t>
            </a:r>
            <a:r>
              <a:rPr lang="en-AU" sz="2800" dirty="0">
                <a:latin typeface="+mj-lt"/>
              </a:rPr>
              <a:t>rocks have </a:t>
            </a:r>
            <a:r>
              <a:rPr lang="en-AU" sz="2800" b="1" dirty="0">
                <a:latin typeface="+mj-lt"/>
              </a:rPr>
              <a:t>large crystals </a:t>
            </a:r>
            <a:r>
              <a:rPr lang="en-AU" sz="2800" dirty="0">
                <a:latin typeface="+mj-lt"/>
              </a:rPr>
              <a:t>and form when </a:t>
            </a:r>
            <a:r>
              <a:rPr lang="en-AU" sz="2800" b="1" dirty="0">
                <a:latin typeface="+mj-lt"/>
              </a:rPr>
              <a:t>magma cools slowly underground</a:t>
            </a:r>
            <a:r>
              <a:rPr lang="en-AU" sz="2800" dirty="0">
                <a:latin typeface="+mj-lt"/>
              </a:rPr>
              <a:t>.</a:t>
            </a:r>
          </a:p>
          <a:p>
            <a:endParaRPr lang="en-AU" sz="2800" dirty="0">
              <a:latin typeface="+mj-lt"/>
            </a:endParaRPr>
          </a:p>
          <a:p>
            <a:r>
              <a:rPr lang="en-AU" sz="2800" b="1" dirty="0">
                <a:latin typeface="+mj-lt"/>
              </a:rPr>
              <a:t>Extrusive igneous </a:t>
            </a:r>
            <a:r>
              <a:rPr lang="en-AU" sz="2800" dirty="0">
                <a:latin typeface="+mj-lt"/>
              </a:rPr>
              <a:t>rocks have </a:t>
            </a:r>
            <a:r>
              <a:rPr lang="en-AU" sz="2800" b="1" dirty="0">
                <a:latin typeface="+mj-lt"/>
              </a:rPr>
              <a:t>small or no crystals </a:t>
            </a:r>
            <a:r>
              <a:rPr lang="en-AU" sz="2800" dirty="0">
                <a:latin typeface="+mj-lt"/>
              </a:rPr>
              <a:t>and form when </a:t>
            </a:r>
            <a:r>
              <a:rPr lang="en-AU" sz="2800" b="1" dirty="0">
                <a:latin typeface="+mj-lt"/>
              </a:rPr>
              <a:t>lava cools quickly above ground</a:t>
            </a:r>
            <a:r>
              <a:rPr lang="en-AU" sz="2800" dirty="0">
                <a:latin typeface="+mj-lt"/>
              </a:rPr>
              <a:t>.</a:t>
            </a:r>
          </a:p>
          <a:p>
            <a:endParaRPr lang="en-AU" sz="2800" dirty="0">
              <a:latin typeface="+mj-lt"/>
            </a:endParaRPr>
          </a:p>
          <a:p>
            <a:endParaRPr lang="en-AU" sz="2800" dirty="0">
              <a:latin typeface="+mj-lt"/>
            </a:endParaRPr>
          </a:p>
          <a:p>
            <a:r>
              <a:rPr lang="en-AU" sz="2800" dirty="0">
                <a:latin typeface="+mj-lt"/>
              </a:rPr>
              <a:t>Explain the difference between lava and magma.</a:t>
            </a:r>
          </a:p>
          <a:p>
            <a:endParaRPr lang="en-AU" sz="2800" dirty="0">
              <a:latin typeface="+mj-lt"/>
            </a:endParaRPr>
          </a:p>
          <a:p>
            <a:r>
              <a:rPr lang="en-AU" sz="2800" dirty="0">
                <a:latin typeface="+mj-lt"/>
              </a:rPr>
              <a:t>Which rock is intrusive and which is extrusive? Explain your choice.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710" y="66710"/>
            <a:ext cx="4513118" cy="35818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0" y="4143375"/>
            <a:ext cx="3619500" cy="27146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66584" y="3774043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Diorite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7615" y="102856"/>
            <a:ext cx="4153308" cy="35095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08395" y="3589377"/>
            <a:ext cx="107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Pumice</a:t>
            </a:r>
          </a:p>
        </p:txBody>
      </p:sp>
    </p:spTree>
    <p:extLst>
      <p:ext uri="{BB962C8B-B14F-4D97-AF65-F5344CB8AC3E}">
        <p14:creationId xmlns:p14="http://schemas.microsoft.com/office/powerpoint/2010/main" val="284376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417" y="217966"/>
            <a:ext cx="6179075" cy="61881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078110"/>
              </p:ext>
            </p:extLst>
          </p:nvPr>
        </p:nvGraphicFramePr>
        <p:xfrm>
          <a:off x="9354003" y="292658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/>
                        <a:t>How are igneous rocks formed?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377024" y="982208"/>
            <a:ext cx="8070785" cy="37019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>
                <a:latin typeface="+mn-lt"/>
              </a:rPr>
              <a:t>The Rock Cycle</a:t>
            </a:r>
            <a:endParaRPr lang="en-AU" sz="2800" b="1" dirty="0">
              <a:latin typeface="+mn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78885" y="930349"/>
            <a:ext cx="2155761" cy="1902853"/>
            <a:chOff x="6578885" y="930349"/>
            <a:chExt cx="2155761" cy="1902853"/>
          </a:xfrm>
        </p:grpSpPr>
        <p:sp>
          <p:nvSpPr>
            <p:cNvPr id="16" name="Rectangle 15"/>
            <p:cNvSpPr/>
            <p:nvPr/>
          </p:nvSpPr>
          <p:spPr>
            <a:xfrm>
              <a:off x="7198242" y="930349"/>
              <a:ext cx="1536404" cy="19028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578885" y="930349"/>
              <a:ext cx="687572" cy="474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/>
          <p:cNvGrpSpPr/>
          <p:nvPr/>
        </p:nvGrpSpPr>
        <p:grpSpPr>
          <a:xfrm flipH="1">
            <a:off x="3446652" y="982208"/>
            <a:ext cx="2155761" cy="2035291"/>
            <a:chOff x="6578885" y="930349"/>
            <a:chExt cx="2155761" cy="1902853"/>
          </a:xfrm>
        </p:grpSpPr>
        <p:sp>
          <p:nvSpPr>
            <p:cNvPr id="23" name="Rectangle 22"/>
            <p:cNvSpPr/>
            <p:nvPr/>
          </p:nvSpPr>
          <p:spPr>
            <a:xfrm>
              <a:off x="7198242" y="930349"/>
              <a:ext cx="1536404" cy="19028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578885" y="930349"/>
              <a:ext cx="687572" cy="474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6" name="Rectangle 25"/>
          <p:cNvSpPr/>
          <p:nvPr/>
        </p:nvSpPr>
        <p:spPr>
          <a:xfrm rot="19391624" flipH="1">
            <a:off x="3687992" y="4205671"/>
            <a:ext cx="1150896" cy="1907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/>
          <p:cNvSpPr/>
          <p:nvPr/>
        </p:nvSpPr>
        <p:spPr>
          <a:xfrm rot="12007009" flipH="1">
            <a:off x="7126328" y="4101457"/>
            <a:ext cx="1408843" cy="1907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/>
          <p:cNvSpPr/>
          <p:nvPr/>
        </p:nvSpPr>
        <p:spPr>
          <a:xfrm rot="18710081" flipH="1">
            <a:off x="4656738" y="3315155"/>
            <a:ext cx="1885121" cy="1682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/>
          <p:cNvSpPr/>
          <p:nvPr/>
        </p:nvSpPr>
        <p:spPr>
          <a:xfrm rot="12007009" flipH="1">
            <a:off x="6042626" y="2935413"/>
            <a:ext cx="1238789" cy="24617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234711"/>
              </p:ext>
            </p:extLst>
          </p:nvPr>
        </p:nvGraphicFramePr>
        <p:xfrm>
          <a:off x="9337523" y="1458825"/>
          <a:ext cx="2605964" cy="1554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/>
                        <a:t>CFU 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/>
                        <a:t>What two processes cause sediments to be formed from igneous rocks?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 flipH="1">
            <a:off x="5059291" y="1417723"/>
            <a:ext cx="797650" cy="793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/>
          <p:cNvSpPr/>
          <p:nvPr/>
        </p:nvSpPr>
        <p:spPr>
          <a:xfrm flipH="1">
            <a:off x="6308528" y="1398019"/>
            <a:ext cx="889714" cy="93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702222"/>
              </p:ext>
            </p:extLst>
          </p:nvPr>
        </p:nvGraphicFramePr>
        <p:xfrm>
          <a:off x="9337523" y="3173632"/>
          <a:ext cx="2605964" cy="128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/>
                        <a:t>CFU 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How do sediments become sedimentary rocks?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996173"/>
              </p:ext>
            </p:extLst>
          </p:nvPr>
        </p:nvGraphicFramePr>
        <p:xfrm>
          <a:off x="9337523" y="4614119"/>
          <a:ext cx="2605964" cy="128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/>
                        <a:t>CFU 4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/>
                        <a:t>What causes sedimentary rocks to become metamorphic rocks?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27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417" y="217966"/>
            <a:ext cx="6179075" cy="61881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078812"/>
              </p:ext>
            </p:extLst>
          </p:nvPr>
        </p:nvGraphicFramePr>
        <p:xfrm>
          <a:off x="9354003" y="292658"/>
          <a:ext cx="2605964" cy="1554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Can sediments be formed from sedimentary and metamorphic rocks? Explain your choice.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377024" y="982208"/>
            <a:ext cx="8070785" cy="37019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>
                <a:latin typeface="+mn-lt"/>
              </a:rPr>
              <a:t>The Rock Cycle</a:t>
            </a:r>
            <a:endParaRPr lang="en-AU" sz="2800" b="1" dirty="0">
              <a:latin typeface="+mn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78885" y="930349"/>
            <a:ext cx="2155761" cy="1902853"/>
            <a:chOff x="6578885" y="930349"/>
            <a:chExt cx="2155761" cy="1902853"/>
          </a:xfrm>
        </p:grpSpPr>
        <p:sp>
          <p:nvSpPr>
            <p:cNvPr id="16" name="Rectangle 15"/>
            <p:cNvSpPr/>
            <p:nvPr/>
          </p:nvSpPr>
          <p:spPr>
            <a:xfrm>
              <a:off x="7198242" y="930349"/>
              <a:ext cx="1536404" cy="19028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578885" y="930349"/>
              <a:ext cx="687572" cy="474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898897"/>
              </p:ext>
            </p:extLst>
          </p:nvPr>
        </p:nvGraphicFramePr>
        <p:xfrm>
          <a:off x="9354003" y="2013702"/>
          <a:ext cx="2605964" cy="1554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/>
                        <a:t>CFU 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/>
                        <a:t>When igneous rocks are at high heat and pressure, what type of rock do they turn into?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 flipH="1">
            <a:off x="5059291" y="1417723"/>
            <a:ext cx="797650" cy="793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432432"/>
              </p:ext>
            </p:extLst>
          </p:nvPr>
        </p:nvGraphicFramePr>
        <p:xfrm>
          <a:off x="9354003" y="3734746"/>
          <a:ext cx="2605964" cy="736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/>
                        <a:t>CFU 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/>
                        <a:t>How is magma formed?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6418729" y="2834016"/>
            <a:ext cx="1147481" cy="2611109"/>
            <a:chOff x="6412459" y="2834016"/>
            <a:chExt cx="1153751" cy="2611109"/>
          </a:xfrm>
        </p:grpSpPr>
        <p:sp>
          <p:nvSpPr>
            <p:cNvPr id="30" name="Rectangle 29"/>
            <p:cNvSpPr/>
            <p:nvPr/>
          </p:nvSpPr>
          <p:spPr>
            <a:xfrm flipH="1">
              <a:off x="6412459" y="2834016"/>
              <a:ext cx="1153751" cy="711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73488" y="4046070"/>
              <a:ext cx="353239" cy="1399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/>
            <p:cNvSpPr/>
            <p:nvPr/>
          </p:nvSpPr>
          <p:spPr>
            <a:xfrm flipH="1">
              <a:off x="6424085" y="3217833"/>
              <a:ext cx="447928" cy="746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781144" y="3197010"/>
            <a:ext cx="2659562" cy="1885121"/>
            <a:chOff x="4781144" y="3197010"/>
            <a:chExt cx="2659562" cy="1885121"/>
          </a:xfrm>
        </p:grpSpPr>
        <p:sp>
          <p:nvSpPr>
            <p:cNvPr id="29" name="Rectangle 28"/>
            <p:cNvSpPr/>
            <p:nvPr/>
          </p:nvSpPr>
          <p:spPr>
            <a:xfrm rot="18710081" flipH="1">
              <a:off x="4654641" y="3323513"/>
              <a:ext cx="1885121" cy="1632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/>
            <p:cNvSpPr/>
            <p:nvPr/>
          </p:nvSpPr>
          <p:spPr>
            <a:xfrm flipH="1">
              <a:off x="6765370" y="3627163"/>
              <a:ext cx="675336" cy="700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59452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275967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400827"/>
              </p:ext>
            </p:extLst>
          </p:nvPr>
        </p:nvGraphicFramePr>
        <p:xfrm>
          <a:off x="10546600" y="148208"/>
          <a:ext cx="1542842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428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What is the starting point?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186292" y="3319878"/>
            <a:ext cx="3882740" cy="12770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latin typeface="+mn-lt"/>
              </a:rPr>
              <a:t>How are igneous rocks formed from magma?</a:t>
            </a:r>
            <a:endParaRPr lang="en-AU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126352"/>
              </p:ext>
            </p:extLst>
          </p:nvPr>
        </p:nvGraphicFramePr>
        <p:xfrm>
          <a:off x="10544452" y="1331404"/>
          <a:ext cx="1542842" cy="128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428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 the finishing point</a:t>
                      </a:r>
                      <a:r>
                        <a:rPr lang="en-AU" baseline="0" dirty="0"/>
                        <a:t>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827780"/>
              </p:ext>
            </p:extLst>
          </p:nvPr>
        </p:nvGraphicFramePr>
        <p:xfrm>
          <a:off x="186292" y="926873"/>
          <a:ext cx="4380098" cy="201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800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645">
                <a:tc>
                  <a:txBody>
                    <a:bodyPr/>
                    <a:lstStyle/>
                    <a:p>
                      <a:r>
                        <a:rPr lang="en-AU" sz="2000"/>
                        <a:t>Describing Rock</a:t>
                      </a:r>
                      <a:r>
                        <a:rPr lang="en-AU" sz="2000" baseline="0"/>
                        <a:t> Formation using the Rock Cycle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70140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dirty="0"/>
                        <a:t>Find the starting point</a:t>
                      </a:r>
                      <a:r>
                        <a:rPr lang="en-AU" sz="2000" baseline="0" dirty="0"/>
                        <a:t> in the cycle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/>
                        <a:t>Find the finishing point in the cycle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/>
                        <a:t>Follow the arrows to describe the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050" name="Picture 2" descr="PS8_PR_8_03_01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8" t="26262" r="23810" b="33270"/>
          <a:stretch>
            <a:fillRect/>
          </a:stretch>
        </p:blipFill>
        <p:spPr bwMode="auto">
          <a:xfrm>
            <a:off x="4268485" y="197792"/>
            <a:ext cx="6643910" cy="6690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86292" y="4596953"/>
            <a:ext cx="4082192" cy="12770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70C0"/>
                </a:solidFill>
                <a:latin typeface="+mn-lt"/>
              </a:rPr>
              <a:t>Magma cools and solidifies to form an igneous rock.</a:t>
            </a:r>
            <a:endParaRPr lang="en-AU" sz="2400" dirty="0">
              <a:solidFill>
                <a:srgbClr val="0070C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959657"/>
              </p:ext>
            </p:extLst>
          </p:nvPr>
        </p:nvGraphicFramePr>
        <p:xfrm>
          <a:off x="10544452" y="2788920"/>
          <a:ext cx="1542842" cy="128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428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/>
                        <a:t>CFU 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processes are involved</a:t>
                      </a:r>
                      <a:r>
                        <a:rPr lang="en-AU" baseline="0" dirty="0"/>
                        <a:t>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01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275967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0546600" y="148208"/>
          <a:ext cx="1542842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428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What is the starting point?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186292" y="3319878"/>
            <a:ext cx="3882740" cy="12770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/>
              <a:t>How do sedimentary rocks become metamorphic rocks?</a:t>
            </a:r>
            <a:endParaRPr lang="en-AU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0544452" y="1331404"/>
          <a:ext cx="1542842" cy="128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428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 the finishing point</a:t>
                      </a:r>
                      <a:r>
                        <a:rPr lang="en-AU" baseline="0" dirty="0"/>
                        <a:t>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86292" y="926873"/>
          <a:ext cx="4380098" cy="201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800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645">
                <a:tc>
                  <a:txBody>
                    <a:bodyPr/>
                    <a:lstStyle/>
                    <a:p>
                      <a:r>
                        <a:rPr lang="en-AU" sz="2000"/>
                        <a:t>Describing Rock</a:t>
                      </a:r>
                      <a:r>
                        <a:rPr lang="en-AU" sz="2000" baseline="0"/>
                        <a:t> Formation using the Rock Cycle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70140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dirty="0"/>
                        <a:t>Find the starting point</a:t>
                      </a:r>
                      <a:r>
                        <a:rPr lang="en-AU" sz="2000" baseline="0" dirty="0"/>
                        <a:t> in the cycle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/>
                        <a:t>Find the finishing point in the cycle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/>
                        <a:t>Follow the arrows to describe the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050" name="Picture 2" descr="PS8_PR_8_03_01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8" t="26262" r="23810" b="33270"/>
          <a:stretch>
            <a:fillRect/>
          </a:stretch>
        </p:blipFill>
        <p:spPr bwMode="auto">
          <a:xfrm>
            <a:off x="4268485" y="197792"/>
            <a:ext cx="6643910" cy="6690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86292" y="4596953"/>
            <a:ext cx="4082192" cy="12770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70C0"/>
                </a:solidFill>
              </a:rPr>
              <a:t>Heat and pressure from inside the Earth turn sedimentary rocks into metamorphic rocks.</a:t>
            </a:r>
            <a:endParaRPr lang="en-AU" sz="2400" dirty="0">
              <a:solidFill>
                <a:srgbClr val="0070C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10544452" y="2788920"/>
          <a:ext cx="1542842" cy="128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428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/>
                        <a:t>CFU 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processes are involved</a:t>
                      </a:r>
                      <a:r>
                        <a:rPr lang="en-AU" baseline="0" dirty="0"/>
                        <a:t>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63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275967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0546600" y="148208"/>
          <a:ext cx="1542842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428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What is the starting point?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186292" y="3101829"/>
            <a:ext cx="3882740" cy="12770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/>
              <a:t>How do igneous rocks become sedimentary rocks?</a:t>
            </a:r>
            <a:endParaRPr lang="en-AU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0544452" y="1331404"/>
          <a:ext cx="1542842" cy="128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428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 the finishing point</a:t>
                      </a:r>
                      <a:r>
                        <a:rPr lang="en-AU" baseline="0" dirty="0"/>
                        <a:t>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86292" y="926873"/>
          <a:ext cx="4380098" cy="201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800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645">
                <a:tc>
                  <a:txBody>
                    <a:bodyPr/>
                    <a:lstStyle/>
                    <a:p>
                      <a:r>
                        <a:rPr lang="en-AU" sz="2000"/>
                        <a:t>Describing Rock</a:t>
                      </a:r>
                      <a:r>
                        <a:rPr lang="en-AU" sz="2000" baseline="0"/>
                        <a:t> Formation using the Rock Cycle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70140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dirty="0"/>
                        <a:t>Find the starting point</a:t>
                      </a:r>
                      <a:r>
                        <a:rPr lang="en-AU" sz="2000" baseline="0" dirty="0"/>
                        <a:t> in the cycle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/>
                        <a:t>Find the finishing point in the cycle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/>
                        <a:t>Follow the arrows to describe the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050" name="Picture 2" descr="PS8_PR_8_03_01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8" t="26262" r="23810" b="33270"/>
          <a:stretch>
            <a:fillRect/>
          </a:stretch>
        </p:blipFill>
        <p:spPr bwMode="auto">
          <a:xfrm>
            <a:off x="4268485" y="197792"/>
            <a:ext cx="6643910" cy="6690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86292" y="4378904"/>
            <a:ext cx="4082192" cy="12770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70C0"/>
                </a:solidFill>
              </a:rPr>
              <a:t>Igneous rocks turn into sediments through weathering and erosion. The sediments are compacted and cemented into a sedimentary rock.</a:t>
            </a:r>
            <a:endParaRPr lang="en-AU" sz="2400" dirty="0">
              <a:solidFill>
                <a:srgbClr val="0070C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10544452" y="2788920"/>
          <a:ext cx="1542842" cy="128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428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/>
                        <a:t>CFU 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processes are involved</a:t>
                      </a:r>
                      <a:r>
                        <a:rPr lang="en-AU" baseline="0" dirty="0"/>
                        <a:t>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50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275967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0546600" y="148208"/>
          <a:ext cx="1542842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428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What is the starting point?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186292" y="3101829"/>
            <a:ext cx="3882740" cy="12770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/>
              <a:t>How do igneous rocks become metamorphic rocks?</a:t>
            </a:r>
            <a:endParaRPr lang="en-AU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0544452" y="1331404"/>
          <a:ext cx="1542842" cy="128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428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 the finishing point</a:t>
                      </a:r>
                      <a:r>
                        <a:rPr lang="en-AU" baseline="0" dirty="0"/>
                        <a:t>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86292" y="926873"/>
          <a:ext cx="4380098" cy="201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800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645">
                <a:tc>
                  <a:txBody>
                    <a:bodyPr/>
                    <a:lstStyle/>
                    <a:p>
                      <a:r>
                        <a:rPr lang="en-AU" sz="2000"/>
                        <a:t>Describing Rock</a:t>
                      </a:r>
                      <a:r>
                        <a:rPr lang="en-AU" sz="2000" baseline="0"/>
                        <a:t> Formation using the Rock Cycle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70140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dirty="0"/>
                        <a:t>Find the starting point</a:t>
                      </a:r>
                      <a:r>
                        <a:rPr lang="en-AU" sz="2000" baseline="0" dirty="0"/>
                        <a:t> in the cycle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/>
                        <a:t>Find the finishing point in the cycle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/>
                        <a:t>Follow the arrows to describe the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050" name="Picture 2" descr="PS8_PR_8_03_01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8" t="26262" r="23810" b="33270"/>
          <a:stretch>
            <a:fillRect/>
          </a:stretch>
        </p:blipFill>
        <p:spPr bwMode="auto">
          <a:xfrm>
            <a:off x="4268485" y="197792"/>
            <a:ext cx="6643910" cy="6690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10544452" y="2788920"/>
          <a:ext cx="1542842" cy="128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428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/>
                        <a:t>CFU 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processes are involved</a:t>
                      </a:r>
                      <a:r>
                        <a:rPr lang="en-AU" baseline="0" dirty="0"/>
                        <a:t>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59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275967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0546600" y="148208"/>
          <a:ext cx="1542842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428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What is the starting point?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186292" y="3101829"/>
            <a:ext cx="3882740" cy="12770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/>
              <a:t>How do metamorphic rocks become sedimentary rocks?</a:t>
            </a:r>
            <a:endParaRPr lang="en-AU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0544452" y="1331404"/>
          <a:ext cx="1542842" cy="128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428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 the finishing point</a:t>
                      </a:r>
                      <a:r>
                        <a:rPr lang="en-AU" baseline="0" dirty="0"/>
                        <a:t>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86292" y="926873"/>
          <a:ext cx="4380098" cy="201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800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645">
                <a:tc>
                  <a:txBody>
                    <a:bodyPr/>
                    <a:lstStyle/>
                    <a:p>
                      <a:r>
                        <a:rPr lang="en-AU" sz="2000"/>
                        <a:t>Describing Rock</a:t>
                      </a:r>
                      <a:r>
                        <a:rPr lang="en-AU" sz="2000" baseline="0"/>
                        <a:t> Formation using the Rock Cycle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70140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dirty="0"/>
                        <a:t>Find the starting point</a:t>
                      </a:r>
                      <a:r>
                        <a:rPr lang="en-AU" sz="2000" baseline="0" dirty="0"/>
                        <a:t> in the cycle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/>
                        <a:t>Find the finishing point in the cycle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/>
                        <a:t>Follow the arrows to describe the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050" name="Picture 2" descr="PS8_PR_8_03_01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8" t="26262" r="23810" b="33270"/>
          <a:stretch>
            <a:fillRect/>
          </a:stretch>
        </p:blipFill>
        <p:spPr bwMode="auto">
          <a:xfrm>
            <a:off x="4268485" y="197792"/>
            <a:ext cx="6643910" cy="6690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10544452" y="2788920"/>
          <a:ext cx="1542842" cy="128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428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/>
                        <a:t>CFU 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processes are involved</a:t>
                      </a:r>
                      <a:r>
                        <a:rPr lang="en-AU" baseline="0" dirty="0"/>
                        <a:t>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06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971188"/>
            <a:ext cx="10331172" cy="29461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/>
              <a:t>The properties of rocks are determined by how they are formed and will affect how they are used.</a:t>
            </a:r>
          </a:p>
          <a:p>
            <a:pPr>
              <a:spcAft>
                <a:spcPts val="1200"/>
              </a:spcAft>
            </a:pPr>
            <a:r>
              <a:rPr lang="en-AU" sz="2800" dirty="0" smtClean="0"/>
              <a:t>Understanding </a:t>
            </a:r>
            <a:r>
              <a:rPr lang="en-AU" sz="2800" dirty="0"/>
              <a:t>the rock cycle will help you understand how materials on Earth are formed and reformed.</a:t>
            </a:r>
          </a:p>
          <a:p>
            <a:pPr>
              <a:spcAft>
                <a:spcPts val="1200"/>
              </a:spcAft>
            </a:pPr>
            <a:endParaRPr lang="en-AU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670" y="2639908"/>
            <a:ext cx="5632567" cy="377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5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4" y="833059"/>
            <a:ext cx="8882055" cy="889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/>
              <a:t>Which types of rocks can be turned into magma?</a:t>
            </a:r>
          </a:p>
          <a:p>
            <a:endParaRPr lang="en-A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1833056"/>
            <a:ext cx="2311405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67554" y="2585082"/>
            <a:ext cx="3488237" cy="148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/>
              <a:t>How are sedimentary rocks formed from igneous rocks?</a:t>
            </a:r>
            <a:endParaRPr lang="en-A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-1" y="4239170"/>
            <a:ext cx="2311405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67554" y="4991196"/>
            <a:ext cx="6280957" cy="186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/>
              <a:t>Fred says there is only one way for igneous rocks to turn into metamorphic rocks, but David says there are two ways. Who is correct? Explain your choice.</a:t>
            </a:r>
          </a:p>
        </p:txBody>
      </p:sp>
      <p:pic>
        <p:nvPicPr>
          <p:cNvPr id="11" name="Picture 2" descr="PS8_PR_8_03_01W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8" t="26262" r="29473" b="33270"/>
          <a:stretch/>
        </p:blipFill>
        <p:spPr bwMode="auto">
          <a:xfrm>
            <a:off x="6096000" y="28424"/>
            <a:ext cx="6096000" cy="6814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13741"/>
              </p:ext>
            </p:extLst>
          </p:nvPr>
        </p:nvGraphicFramePr>
        <p:xfrm>
          <a:off x="2607763" y="404278"/>
          <a:ext cx="3488237" cy="20205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882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69063">
                <a:tc>
                  <a:txBody>
                    <a:bodyPr/>
                    <a:lstStyle/>
                    <a:p>
                      <a:r>
                        <a:rPr lang="en-AU" sz="2000"/>
                        <a:t>Describing Rock</a:t>
                      </a:r>
                      <a:r>
                        <a:rPr lang="en-AU" sz="2000" baseline="0"/>
                        <a:t> Formation using the Rock Cycle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19547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dirty="0"/>
                        <a:t>Find the starting point</a:t>
                      </a:r>
                      <a:endParaRPr lang="en-AU" sz="2000" baseline="0" dirty="0"/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/>
                        <a:t>Find the finishing point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/>
                        <a:t>Follow the arrows to describe the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5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5" grpId="1"/>
      <p:bldP spid="10" grpId="0" animBg="1"/>
      <p:bldP spid="13" grpId="0"/>
      <p:bldP spid="9" grpId="0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895468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4" y="845332"/>
            <a:ext cx="7178275" cy="58482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Complete the Rock Cycle worksheet either on your device from Connect or a hard copy from your teacher.</a:t>
            </a:r>
          </a:p>
          <a:p>
            <a:endParaRPr lang="en-AU" sz="2800" dirty="0">
              <a:latin typeface="+mn-lt"/>
            </a:endParaRPr>
          </a:p>
          <a:p>
            <a:endParaRPr lang="en-AU" sz="280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4963" t="22744" r="34294" b="10673"/>
          <a:stretch/>
        </p:blipFill>
        <p:spPr>
          <a:xfrm>
            <a:off x="7228623" y="440595"/>
            <a:ext cx="4121548" cy="595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4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38150" y="3223067"/>
            <a:ext cx="9753600" cy="32063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/>
              <a:t/>
            </a:r>
            <a:br>
              <a:rPr lang="en-AU" sz="3200" dirty="0"/>
            </a:br>
            <a:endParaRPr lang="en-AU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4067" y="875185"/>
            <a:ext cx="6786710" cy="57103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 dirty="0">
                <a:latin typeface="+mn-lt"/>
              </a:rPr>
              <a:t>Types of Sedimentary Rocks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b="1" dirty="0">
                <a:latin typeface="+mn-lt"/>
              </a:rPr>
              <a:t>Clastic</a:t>
            </a:r>
            <a:r>
              <a:rPr lang="en-AU" sz="2800" dirty="0">
                <a:latin typeface="+mn-lt"/>
              </a:rPr>
              <a:t> sedimentary rocks are made from </a:t>
            </a:r>
            <a:r>
              <a:rPr lang="en-AU" sz="2800" b="1" dirty="0">
                <a:latin typeface="+mn-lt"/>
              </a:rPr>
              <a:t>rock and mineral grains.</a:t>
            </a:r>
            <a:endParaRPr lang="en-AU" sz="1800" b="1" dirty="0">
              <a:latin typeface="+mn-lt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b="1" dirty="0">
                <a:latin typeface="+mn-lt"/>
              </a:rPr>
              <a:t>Biological</a:t>
            </a:r>
            <a:r>
              <a:rPr lang="en-AU" sz="2800" dirty="0">
                <a:latin typeface="+mn-lt"/>
              </a:rPr>
              <a:t> sedimentary rocks are made from </a:t>
            </a:r>
            <a:r>
              <a:rPr lang="en-AU" sz="2800" b="1" dirty="0">
                <a:latin typeface="+mn-lt"/>
              </a:rPr>
              <a:t>dead plant or animal material.</a:t>
            </a:r>
            <a:endParaRPr lang="en-AU" sz="1800" b="1" dirty="0">
              <a:latin typeface="+mn-lt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b="1" dirty="0">
                <a:latin typeface="+mn-lt"/>
              </a:rPr>
              <a:t>Chemical</a:t>
            </a:r>
            <a:r>
              <a:rPr lang="en-AU" sz="2800" dirty="0">
                <a:latin typeface="+mn-lt"/>
              </a:rPr>
              <a:t> sedimentary rocks are made when </a:t>
            </a:r>
            <a:r>
              <a:rPr lang="en-AU" sz="2800" b="1" dirty="0">
                <a:latin typeface="+mn-lt"/>
              </a:rPr>
              <a:t>water evaporates, leaving a solid substance behind.</a:t>
            </a:r>
            <a:endParaRPr lang="en-AU" sz="1800" b="1" dirty="0">
              <a:latin typeface="+mn-lt"/>
            </a:endParaRPr>
          </a:p>
          <a:p>
            <a:pPr>
              <a:spcAft>
                <a:spcPts val="1200"/>
              </a:spcAft>
            </a:pPr>
            <a:endParaRPr lang="en-AU" sz="28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64347" y="322954"/>
            <a:ext cx="46367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Coal is a sedimentary rock that forms from dead plant matter.</a:t>
            </a:r>
          </a:p>
          <a:p>
            <a:endParaRPr lang="en-AU" sz="2800" dirty="0"/>
          </a:p>
          <a:p>
            <a:r>
              <a:rPr lang="en-AU" sz="2800" dirty="0"/>
              <a:t>What type of sedimentary rock is coal? Explain your choice.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091934" y="2665829"/>
            <a:ext cx="4946000" cy="3981079"/>
            <a:chOff x="6630802" y="2482618"/>
            <a:chExt cx="2656949" cy="189440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30802" y="2482618"/>
              <a:ext cx="2656949" cy="189440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8556224" y="4050144"/>
              <a:ext cx="439344" cy="248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/>
                <a:t>Coal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054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38150" y="3223067"/>
            <a:ext cx="9753600" cy="32063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/>
              <a:t/>
            </a:r>
            <a:br>
              <a:rPr lang="en-AU" sz="3200" dirty="0"/>
            </a:br>
            <a:endParaRPr lang="en-AU" sz="32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9074" y="881677"/>
            <a:ext cx="7590795" cy="57103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 dirty="0">
                <a:latin typeface="+mn-lt"/>
              </a:rPr>
              <a:t>Types of Metamorphic Rocks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b="1" dirty="0">
                <a:latin typeface="+mn-lt"/>
              </a:rPr>
              <a:t>Foliated </a:t>
            </a:r>
            <a:r>
              <a:rPr lang="en-AU" sz="2800" dirty="0">
                <a:latin typeface="+mn-lt"/>
              </a:rPr>
              <a:t>metamorphic rocks have </a:t>
            </a:r>
            <a:r>
              <a:rPr lang="en-AU" sz="2800" b="1" dirty="0">
                <a:latin typeface="+mn-lt"/>
              </a:rPr>
              <a:t>bands or layers</a:t>
            </a:r>
            <a:endParaRPr lang="en-AU" sz="1800" b="1" dirty="0">
              <a:latin typeface="+mn-lt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b="1" dirty="0">
                <a:latin typeface="+mn-lt"/>
              </a:rPr>
              <a:t>Non-foliated </a:t>
            </a:r>
            <a:r>
              <a:rPr lang="en-AU" sz="2800" dirty="0">
                <a:latin typeface="+mn-lt"/>
              </a:rPr>
              <a:t>metamorphic rocks are </a:t>
            </a:r>
            <a:r>
              <a:rPr lang="en-AU" sz="2800" b="1" dirty="0">
                <a:latin typeface="+mn-lt"/>
              </a:rPr>
              <a:t>uniform in colour</a:t>
            </a:r>
            <a:endParaRPr lang="en-AU" sz="1800" b="1" dirty="0">
              <a:latin typeface="+mn-lt"/>
            </a:endParaRPr>
          </a:p>
          <a:p>
            <a:pPr>
              <a:spcAft>
                <a:spcPts val="1200"/>
              </a:spcAft>
            </a:pPr>
            <a:endParaRPr lang="en-AU" sz="2800" dirty="0"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399666"/>
              </p:ext>
            </p:extLst>
          </p:nvPr>
        </p:nvGraphicFramePr>
        <p:xfrm>
          <a:off x="8355477" y="511674"/>
          <a:ext cx="3432039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320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22516">
                <a:tc>
                  <a:txBody>
                    <a:bodyPr/>
                    <a:lstStyle/>
                    <a:p>
                      <a:r>
                        <a:rPr lang="en-AU" sz="2000" dirty="0"/>
                        <a:t>Identifying Metamorphic </a:t>
                      </a:r>
                      <a:r>
                        <a:rPr lang="en-AU" sz="2000" baseline="0" dirty="0"/>
                        <a:t>Rocks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10988">
                <a:tc>
                  <a:txBody>
                    <a:bodyPr/>
                    <a:lstStyle/>
                    <a:p>
                      <a:r>
                        <a:rPr lang="en-AU" sz="2000" dirty="0"/>
                        <a:t>1. Uniform colour</a:t>
                      </a:r>
                      <a:r>
                        <a:rPr lang="en-AU" sz="2000" baseline="0" dirty="0"/>
                        <a:t> = </a:t>
                      </a:r>
                      <a:r>
                        <a:rPr lang="en-AU" sz="2000" b="1" baseline="0" dirty="0"/>
                        <a:t>non- foliated metamorphic</a:t>
                      </a:r>
                    </a:p>
                    <a:p>
                      <a:endParaRPr lang="en-AU" sz="2000" b="1" baseline="0" dirty="0"/>
                    </a:p>
                    <a:p>
                      <a:r>
                        <a:rPr lang="en-AU" sz="2000" baseline="0" dirty="0"/>
                        <a:t>2. Bands or layers = </a:t>
                      </a:r>
                      <a:r>
                        <a:rPr lang="en-AU" sz="2000" b="1" baseline="0" dirty="0"/>
                        <a:t>foliated metamorphic rock</a:t>
                      </a:r>
                      <a:endParaRPr lang="en-AU" sz="2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9074" y="3223067"/>
            <a:ext cx="59569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This is a metamorphic rock. Is it a foliated metamorphic or a non-foliated metamorphic rock? Explain your choice.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9946"/>
          <a:stretch/>
        </p:blipFill>
        <p:spPr>
          <a:xfrm>
            <a:off x="6158990" y="3022763"/>
            <a:ext cx="5628526" cy="38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2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/>
              <a:t>Daily Review</a:t>
            </a:r>
            <a:endParaRPr lang="en-AU" sz="32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309707" y="1375659"/>
          <a:ext cx="3106893" cy="5059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068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98659">
                <a:tc>
                  <a:txBody>
                    <a:bodyPr/>
                    <a:lstStyle/>
                    <a:p>
                      <a:r>
                        <a:rPr lang="en-AU" sz="2000" dirty="0"/>
                        <a:t>Identifying Types of Weathering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01497">
                <a:tc>
                  <a:txBody>
                    <a:bodyPr/>
                    <a:lstStyle/>
                    <a:p>
                      <a:r>
                        <a:rPr lang="en-AU" sz="2000" dirty="0"/>
                        <a:t>1. The weathering</a:t>
                      </a:r>
                      <a:r>
                        <a:rPr lang="en-AU" sz="2000" baseline="0" dirty="0"/>
                        <a:t> is caused by a living thing = </a:t>
                      </a:r>
                      <a:r>
                        <a:rPr lang="en-AU" sz="2000" b="1" baseline="0" dirty="0"/>
                        <a:t>biological weathering</a:t>
                      </a:r>
                    </a:p>
                    <a:p>
                      <a:endParaRPr lang="en-AU" sz="2000" b="1" baseline="0" dirty="0"/>
                    </a:p>
                    <a:p>
                      <a:r>
                        <a:rPr lang="en-AU" sz="2000" baseline="0" dirty="0"/>
                        <a:t>2. The weathering is caused by non-living things</a:t>
                      </a:r>
                    </a:p>
                    <a:p>
                      <a:endParaRPr lang="en-AU" sz="2000" baseline="0" dirty="0"/>
                    </a:p>
                    <a:p>
                      <a:pPr marL="457200" indent="-457200">
                        <a:buAutoNum type="alphaLcParenR"/>
                      </a:pPr>
                      <a:r>
                        <a:rPr lang="en-AU" sz="2000" baseline="0" dirty="0"/>
                        <a:t>Chemicals cause weathering = </a:t>
                      </a:r>
                      <a:r>
                        <a:rPr lang="en-AU" sz="2000" b="1" baseline="0" dirty="0"/>
                        <a:t>chemical weathering</a:t>
                      </a:r>
                    </a:p>
                    <a:p>
                      <a:pPr marL="457200" indent="-457200">
                        <a:buAutoNum type="alphaLcParenR"/>
                      </a:pPr>
                      <a:endParaRPr lang="en-AU" sz="2000" b="1" baseline="0" dirty="0"/>
                    </a:p>
                    <a:p>
                      <a:pPr marL="457200" indent="-457200">
                        <a:buAutoNum type="alphaLcParenR"/>
                      </a:pPr>
                      <a:r>
                        <a:rPr lang="en-AU" sz="2000" baseline="0" dirty="0"/>
                        <a:t>Water and wind cause weathering = </a:t>
                      </a:r>
                      <a:r>
                        <a:rPr lang="en-AU" sz="2000" b="1" baseline="0" dirty="0"/>
                        <a:t>physical weathering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AutoShape 2" descr="Image result for biological weatheri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651" y="320045"/>
            <a:ext cx="8509902" cy="41112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680868" y="5262756"/>
            <a:ext cx="5502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What type of weathering is this? Explain your choice.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7B1D6F78-184C-432B-BEB3-0B90479FD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387344"/>
              </p:ext>
            </p:extLst>
          </p:nvPr>
        </p:nvGraphicFramePr>
        <p:xfrm>
          <a:off x="9447989" y="5262756"/>
          <a:ext cx="2646908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/>
                        <a:t>weathering</a:t>
                      </a:r>
                    </a:p>
                    <a:p>
                      <a:r>
                        <a:rPr lang="en-AU" dirty="0"/>
                        <a:t>the breaking down of a rock or mineral into smaller pieces</a:t>
                      </a:r>
                      <a:endParaRPr lang="en-A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06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/>
              <a:t>Daily Review</a:t>
            </a:r>
            <a:endParaRPr lang="en-AU" sz="32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309707" y="1375659"/>
          <a:ext cx="3106893" cy="5059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068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98659">
                <a:tc>
                  <a:txBody>
                    <a:bodyPr/>
                    <a:lstStyle/>
                    <a:p>
                      <a:r>
                        <a:rPr lang="en-AU" sz="2000" dirty="0"/>
                        <a:t>Identifying Types of Weathering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01497">
                <a:tc>
                  <a:txBody>
                    <a:bodyPr/>
                    <a:lstStyle/>
                    <a:p>
                      <a:r>
                        <a:rPr lang="en-AU" sz="2000" dirty="0"/>
                        <a:t>1. The weathering</a:t>
                      </a:r>
                      <a:r>
                        <a:rPr lang="en-AU" sz="2000" baseline="0" dirty="0"/>
                        <a:t> is caused by a living thing = </a:t>
                      </a:r>
                      <a:r>
                        <a:rPr lang="en-AU" sz="2000" b="1" baseline="0" dirty="0"/>
                        <a:t>biological weathering</a:t>
                      </a:r>
                    </a:p>
                    <a:p>
                      <a:endParaRPr lang="en-AU" sz="2000" b="1" baseline="0" dirty="0"/>
                    </a:p>
                    <a:p>
                      <a:r>
                        <a:rPr lang="en-AU" sz="2000" baseline="0" dirty="0"/>
                        <a:t>2. The weathering is caused by non-living things</a:t>
                      </a:r>
                    </a:p>
                    <a:p>
                      <a:endParaRPr lang="en-AU" sz="2000" baseline="0" dirty="0"/>
                    </a:p>
                    <a:p>
                      <a:pPr marL="457200" indent="-457200">
                        <a:buAutoNum type="alphaLcParenR"/>
                      </a:pPr>
                      <a:r>
                        <a:rPr lang="en-AU" sz="2000" baseline="0" dirty="0"/>
                        <a:t>Chemicals cause weathering = </a:t>
                      </a:r>
                      <a:r>
                        <a:rPr lang="en-AU" sz="2000" b="1" baseline="0" dirty="0"/>
                        <a:t>chemical weathering</a:t>
                      </a:r>
                    </a:p>
                    <a:p>
                      <a:pPr marL="457200" indent="-457200">
                        <a:buAutoNum type="alphaLcParenR"/>
                      </a:pPr>
                      <a:endParaRPr lang="en-AU" sz="2000" b="1" baseline="0" dirty="0"/>
                    </a:p>
                    <a:p>
                      <a:pPr marL="457200" indent="-457200">
                        <a:buAutoNum type="alphaLcParenR"/>
                      </a:pPr>
                      <a:r>
                        <a:rPr lang="en-AU" sz="2000" baseline="0" dirty="0"/>
                        <a:t>Water and wind cause weathering = </a:t>
                      </a:r>
                      <a:r>
                        <a:rPr lang="en-AU" sz="2000" b="1" baseline="0" dirty="0"/>
                        <a:t>physical weathering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AutoShape 2" descr="Image result for biological weatheri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3680868" y="5262756"/>
            <a:ext cx="5502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What type of weathering is this? Explain your choice.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627" y="163320"/>
            <a:ext cx="7682033" cy="4922151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9D2CB836-CBDB-4710-BA3B-FD4E27BD9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387344"/>
              </p:ext>
            </p:extLst>
          </p:nvPr>
        </p:nvGraphicFramePr>
        <p:xfrm>
          <a:off x="9447989" y="5262756"/>
          <a:ext cx="2646908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/>
                        <a:t>weathering</a:t>
                      </a:r>
                    </a:p>
                    <a:p>
                      <a:r>
                        <a:rPr lang="en-AU" dirty="0"/>
                        <a:t>the breaking down of a rock or mineral into smaller pieces</a:t>
                      </a:r>
                      <a:endParaRPr lang="en-A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37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1DF13E0C-AA9B-4AD2-A652-D403183AAEF2}"/>
              </a:ext>
            </a:extLst>
          </p:cNvPr>
          <p:cNvSpPr txBox="1">
            <a:spLocks/>
          </p:cNvSpPr>
          <p:nvPr/>
        </p:nvSpPr>
        <p:spPr>
          <a:xfrm>
            <a:off x="2135840" y="2057400"/>
            <a:ext cx="8274424" cy="2514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Calibri Light" panose="020F0302020204030204" pitchFamily="34" charset="0"/>
                <a:cs typeface="Calibri Light" panose="020F0302020204030204" pitchFamily="34" charset="0"/>
              </a:rPr>
              <a:t>The Rock Cycle</a:t>
            </a:r>
            <a:r>
              <a:rPr lang="en-A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AU" sz="28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A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Year 8 Science</a:t>
            </a:r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09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424403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1011"/>
              </p:ext>
            </p:extLst>
          </p:nvPr>
        </p:nvGraphicFramePr>
        <p:xfrm>
          <a:off x="9328245" y="244761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define?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260730" y="3223067"/>
            <a:ext cx="8087814" cy="3195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/>
              <a:t>A cycle is a series of events that repeats itself, always in the same order.</a:t>
            </a:r>
          </a:p>
          <a:p>
            <a:endParaRPr lang="en-AU" sz="2800" dirty="0"/>
          </a:p>
          <a:p>
            <a:r>
              <a:rPr lang="en-AU" sz="2800" dirty="0"/>
              <a:t>Think, Pair, Share: What are some cycles you can observe in the world around you?</a:t>
            </a:r>
          </a:p>
          <a:p>
            <a:endParaRPr lang="en-A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38150" y="975167"/>
            <a:ext cx="83230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2800" dirty="0">
                <a:latin typeface="+mj-lt"/>
              </a:rPr>
              <a:t>Define the rock cycle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800" dirty="0">
                <a:latin typeface="+mj-lt"/>
              </a:rPr>
              <a:t>Describe processes in the rock cycle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544" y="3385550"/>
            <a:ext cx="3585665" cy="3414177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591A9DE6-1BA4-47D0-A21E-7A6275F13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308915"/>
              </p:ext>
            </p:extLst>
          </p:nvPr>
        </p:nvGraphicFramePr>
        <p:xfrm>
          <a:off x="9328245" y="1413084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describe?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uiExpand="1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34924"/>
              </p:ext>
            </p:extLst>
          </p:nvPr>
        </p:nvGraphicFramePr>
        <p:xfrm>
          <a:off x="9354003" y="292658"/>
          <a:ext cx="2605964" cy="736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/>
                        <a:t>What is the rock cycle?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377024" y="982208"/>
            <a:ext cx="8070785" cy="37019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>
                <a:latin typeface="+mn-lt"/>
              </a:rPr>
              <a:t>The Rock Cycle</a:t>
            </a:r>
            <a:endParaRPr lang="en-AU" sz="2800" b="1" dirty="0">
              <a:latin typeface="+mn-lt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>
                <a:latin typeface="+mn-lt"/>
              </a:rPr>
              <a:t>Like most materials on Earth, rocks are created and destroyed in cycles.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>
                <a:latin typeface="+mn-lt"/>
              </a:rPr>
              <a:t>The rock cycle is a model that describes the formation, breakdown and reformation of rocks.</a:t>
            </a:r>
            <a:endParaRPr lang="en-AU" sz="280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901" y="3380124"/>
            <a:ext cx="4827714" cy="310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417" y="217966"/>
            <a:ext cx="6179075" cy="61881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291041"/>
              </p:ext>
            </p:extLst>
          </p:nvPr>
        </p:nvGraphicFramePr>
        <p:xfrm>
          <a:off x="9354003" y="292658"/>
          <a:ext cx="2605964" cy="128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/>
                        <a:t>What are the three types of rocks involved in the rock cycle?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377024" y="982208"/>
            <a:ext cx="8070785" cy="37019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>
                <a:latin typeface="+mn-lt"/>
              </a:rPr>
              <a:t>The Rock Cycle</a:t>
            </a:r>
            <a:endParaRPr lang="en-AU" sz="2800" b="1" dirty="0">
              <a:latin typeface="+mn-lt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175341"/>
              </p:ext>
            </p:extLst>
          </p:nvPr>
        </p:nvGraphicFramePr>
        <p:xfrm>
          <a:off x="9354003" y="1737339"/>
          <a:ext cx="2605964" cy="128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/>
                        <a:t>CFU 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/>
                        <a:t>What are the two other components of the rock cycle?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3464581" y="930348"/>
            <a:ext cx="5287994" cy="5182936"/>
            <a:chOff x="3464581" y="930348"/>
            <a:chExt cx="5287994" cy="5182936"/>
          </a:xfrm>
        </p:grpSpPr>
        <p:grpSp>
          <p:nvGrpSpPr>
            <p:cNvPr id="17" name="Group 16"/>
            <p:cNvGrpSpPr/>
            <p:nvPr/>
          </p:nvGrpSpPr>
          <p:grpSpPr>
            <a:xfrm>
              <a:off x="6596814" y="930348"/>
              <a:ext cx="2155761" cy="1902853"/>
              <a:chOff x="6578885" y="930349"/>
              <a:chExt cx="2155761" cy="1902853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198242" y="930349"/>
                <a:ext cx="1536404" cy="19028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578885" y="930349"/>
                <a:ext cx="687572" cy="4749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 flipH="1">
              <a:off x="3464581" y="982207"/>
              <a:ext cx="2155761" cy="2035291"/>
              <a:chOff x="6578885" y="930349"/>
              <a:chExt cx="2155761" cy="190285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7198242" y="930349"/>
                <a:ext cx="1536404" cy="19028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578885" y="930349"/>
                <a:ext cx="687572" cy="4749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 rot="19391624" flipH="1">
              <a:off x="3687992" y="4205671"/>
              <a:ext cx="1150896" cy="1907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/>
            <p:cNvSpPr/>
            <p:nvPr/>
          </p:nvSpPr>
          <p:spPr>
            <a:xfrm rot="12007009" flipH="1">
              <a:off x="7144257" y="4101456"/>
              <a:ext cx="1408843" cy="1907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/>
            <p:cNvSpPr/>
            <p:nvPr/>
          </p:nvSpPr>
          <p:spPr>
            <a:xfrm rot="18710081" flipH="1">
              <a:off x="4674667" y="3315154"/>
              <a:ext cx="1885121" cy="1682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/>
            <p:cNvSpPr/>
            <p:nvPr/>
          </p:nvSpPr>
          <p:spPr>
            <a:xfrm rot="12007009" flipH="1">
              <a:off x="6032261" y="2930393"/>
              <a:ext cx="1267974" cy="24617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/>
            <p:cNvSpPr/>
            <p:nvPr/>
          </p:nvSpPr>
          <p:spPr>
            <a:xfrm flipH="1">
              <a:off x="5000985" y="1417722"/>
              <a:ext cx="873885" cy="7935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/>
            <p:cNvSpPr/>
            <p:nvPr/>
          </p:nvSpPr>
          <p:spPr>
            <a:xfrm flipH="1">
              <a:off x="6326457" y="1398018"/>
              <a:ext cx="889714" cy="935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87926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12975</TotalTime>
  <Words>1069</Words>
  <Application>Microsoft Office PowerPoint</Application>
  <PresentationFormat>Widescreen</PresentationFormat>
  <Paragraphs>181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teacher</cp:lastModifiedBy>
  <cp:revision>166</cp:revision>
  <dcterms:created xsi:type="dcterms:W3CDTF">2017-01-28T08:32:28Z</dcterms:created>
  <dcterms:modified xsi:type="dcterms:W3CDTF">2020-02-18T02:55:21Z</dcterms:modified>
</cp:coreProperties>
</file>