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5" r:id="rId2"/>
    <p:sldId id="483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4" r:id="rId11"/>
    <p:sldId id="493" r:id="rId12"/>
    <p:sldId id="352" r:id="rId13"/>
    <p:sldId id="495" r:id="rId14"/>
    <p:sldId id="496" r:id="rId15"/>
    <p:sldId id="497" r:id="rId16"/>
    <p:sldId id="500" r:id="rId17"/>
    <p:sldId id="501" r:id="rId18"/>
    <p:sldId id="498" r:id="rId19"/>
    <p:sldId id="499" r:id="rId20"/>
    <p:sldId id="5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6" d="100"/>
          <a:sy n="86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90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List all the forms of energy in the object</a:t>
            </a:r>
          </a:p>
          <a:p>
            <a:endParaRPr lang="en-AU" sz="2800" b="1" dirty="0" smtClean="0"/>
          </a:p>
          <a:p>
            <a:r>
              <a:rPr lang="en-AU" sz="2800" b="1" dirty="0" smtClean="0"/>
              <a:t>      	</a:t>
            </a:r>
            <a:r>
              <a:rPr lang="en-AU" sz="2800" dirty="0" smtClean="0"/>
              <a:t>    				 A campfire</a:t>
            </a:r>
            <a:r>
              <a:rPr lang="en-AU" sz="2800" b="1" dirty="0" smtClean="0"/>
              <a:t>		</a:t>
            </a:r>
            <a:endParaRPr lang="en-AU" sz="2800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626" y="2513093"/>
            <a:ext cx="2868888" cy="31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85120"/>
              </p:ext>
            </p:extLst>
          </p:nvPr>
        </p:nvGraphicFramePr>
        <p:xfrm>
          <a:off x="9049788" y="148208"/>
          <a:ext cx="2909456" cy="33167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728"/>
                <a:gridCol w="1454728"/>
              </a:tblGrid>
              <a:tr h="482107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AU" dirty="0"/>
                    </a:p>
                  </a:txBody>
                  <a:tcPr/>
                </a:tc>
              </a:tr>
              <a:tr h="260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Nuclear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Electrical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Chemical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Gravitational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Kinetic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Sound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Heat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Elastic</a:t>
                      </a:r>
                      <a:endParaRPr lang="en-AU" sz="18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ot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very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lever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uy/Girl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nows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piders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ave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ight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egs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73114" y="1452900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One form of energy produced by a </a:t>
            </a:r>
            <a:r>
              <a:rPr lang="en-AU" sz="2800" dirty="0" smtClean="0">
                <a:latin typeface="+mn-lt"/>
              </a:rPr>
              <a:t>speaker </a:t>
            </a:r>
            <a:r>
              <a:rPr lang="en-AU" sz="2800" dirty="0">
                <a:latin typeface="+mn-lt"/>
              </a:rPr>
              <a:t>is sound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32004" y="5084168"/>
            <a:ext cx="5839043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Sound energy is a form of kinetic energy because it involves movement.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366C034-AB98-4172-9357-F187F5AA93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A590DF1-7917-4436-AEF4-FCE84BAEC3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322407"/>
            <a:ext cx="3057715" cy="20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73114" y="1120412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Bungie cords can hold elastic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301614" y="5134653"/>
            <a:ext cx="5357238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Elastic energy is a form of potential energy because it is stored.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2"/>
          <a:stretch/>
        </p:blipFill>
        <p:spPr>
          <a:xfrm>
            <a:off x="8658817" y="323849"/>
            <a:ext cx="3397194" cy="3197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4576144-8F5D-48CE-8958-A46C2F84F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69BB976-9A67-4311-967B-1A09A904E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2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Energy Transfer </a:t>
            </a:r>
            <a:r>
              <a:rPr lang="en-AU" sz="2800" dirty="0" smtClean="0"/>
              <a:t>is when energy </a:t>
            </a:r>
            <a:r>
              <a:rPr lang="en-AU" sz="2800" dirty="0"/>
              <a:t>can be passed from one object to </a:t>
            </a:r>
            <a:r>
              <a:rPr lang="en-AU" sz="2800" dirty="0" smtClean="0"/>
              <a:t>another</a:t>
            </a:r>
            <a:r>
              <a:rPr lang="en-AU" sz="2800" dirty="0"/>
              <a:t>, without changing </a:t>
            </a:r>
            <a:r>
              <a:rPr lang="en-AU" sz="2800" dirty="0" smtClean="0"/>
              <a:t>form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/>
              <a:t>Energy Transformation </a:t>
            </a:r>
            <a:r>
              <a:rPr lang="en-AU" sz="2800" dirty="0" smtClean="0"/>
              <a:t>is when energy </a:t>
            </a:r>
            <a:r>
              <a:rPr lang="en-AU" sz="2800" dirty="0"/>
              <a:t>can be changed/transformed from </a:t>
            </a:r>
            <a:r>
              <a:rPr lang="en-AU" sz="2800" dirty="0" smtClean="0"/>
              <a:t>one </a:t>
            </a:r>
            <a:r>
              <a:rPr lang="en-AU" sz="2800" dirty="0"/>
              <a:t>type of energy, into another type of </a:t>
            </a:r>
            <a:r>
              <a:rPr lang="en-AU" sz="2800" dirty="0" smtClean="0"/>
              <a:t>energy</a:t>
            </a:r>
          </a:p>
          <a:p>
            <a:endParaRPr lang="en-AU" sz="2800" dirty="0"/>
          </a:p>
          <a:p>
            <a:pPr marL="514350" indent="-514350">
              <a:buAutoNum type="arabicPeriod"/>
            </a:pPr>
            <a:endParaRPr lang="en-AU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0" t="10077" r="2302" b="4903"/>
          <a:stretch/>
        </p:blipFill>
        <p:spPr>
          <a:xfrm>
            <a:off x="4800403" y="1264386"/>
            <a:ext cx="4795007" cy="2316012"/>
          </a:xfrm>
          <a:prstGeom prst="rect">
            <a:avLst/>
          </a:prstGeom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70109" r="811" b="1188"/>
          <a:stretch/>
        </p:blipFill>
        <p:spPr bwMode="auto">
          <a:xfrm>
            <a:off x="5966460" y="4477696"/>
            <a:ext cx="4734790" cy="21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528938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transformation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because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electrical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energy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has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been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changed to kinetic energy.</a:t>
            </a:r>
            <a:endParaRPr lang="en-AU" sz="2800" dirty="0">
              <a:solidFill>
                <a:srgbClr val="000099"/>
              </a:solidFill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4393FC80-CC48-4F8E-B7F4-5400E68EBE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54690691-FE56-44EB-BEF7-C8E6575172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 descr="https://www.sparkydirect.com.au/assets/full/P3HS1200AL-WE.jpg?2020071417225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t="29134" r="1209" b="23654"/>
          <a:stretch/>
        </p:blipFill>
        <p:spPr bwMode="auto">
          <a:xfrm>
            <a:off x="7841672" y="148208"/>
            <a:ext cx="4202390" cy="21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94930" y="976276"/>
            <a:ext cx="3552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Turning on a ceiling fan</a:t>
            </a:r>
          </a:p>
        </p:txBody>
      </p:sp>
    </p:spTree>
    <p:extLst>
      <p:ext uri="{BB962C8B-B14F-4D97-AF65-F5344CB8AC3E}">
        <p14:creationId xmlns:p14="http://schemas.microsoft.com/office/powerpoint/2010/main" val="9205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528938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transfer because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kinetic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energy from the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bat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has been moved to the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ball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without changing form.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4393FC80-CC48-4F8E-B7F4-5400E68EBE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54690691-FE56-44EB-BEF7-C8E6575172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AutoShape 2" descr="Image result for Cricket Bat h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148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9" y="255212"/>
            <a:ext cx="2765367" cy="207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0916" y="338117"/>
            <a:ext cx="35221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Hitting a cricket ball with a bat</a:t>
            </a:r>
          </a:p>
        </p:txBody>
      </p:sp>
    </p:spTree>
    <p:extLst>
      <p:ext uri="{BB962C8B-B14F-4D97-AF65-F5344CB8AC3E}">
        <p14:creationId xmlns:p14="http://schemas.microsoft.com/office/powerpoint/2010/main" val="207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528938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transfer because heat energy from the sun has been moved to the </a:t>
            </a:r>
            <a:r>
              <a:rPr lang="en-AU" sz="2800" dirty="0" smtClean="0">
                <a:solidFill>
                  <a:srgbClr val="000099"/>
                </a:solidFill>
                <a:latin typeface="+mn-lt"/>
              </a:rPr>
              <a:t>ice-cream </a:t>
            </a:r>
            <a:r>
              <a:rPr lang="en-AU" sz="2800" dirty="0">
                <a:solidFill>
                  <a:srgbClr val="000099"/>
                </a:solidFill>
                <a:latin typeface="+mn-lt"/>
              </a:rPr>
              <a:t>without changing form.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4393FC80-CC48-4F8E-B7F4-5400E68EBE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54690691-FE56-44EB-BEF7-C8E6575172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06050" y="209763"/>
            <a:ext cx="4334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Ice-cream </a:t>
            </a:r>
            <a:r>
              <a:rPr lang="en-AU" sz="2800" dirty="0"/>
              <a:t>melting in the sun</a:t>
            </a:r>
          </a:p>
        </p:txBody>
      </p:sp>
      <p:pic>
        <p:nvPicPr>
          <p:cNvPr id="12" name="Picture 2" descr="Image result for ice cream me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0" y="148208"/>
            <a:ext cx="2243109" cy="23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01956" y="939079"/>
                <a:ext cx="901052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/>
                  <a:t>The Law of Conservation of Energy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is always </a:t>
                </a:r>
                <a:r>
                  <a:rPr lang="en-AU" sz="2800" b="1" dirty="0"/>
                  <a:t>conserved</a:t>
                </a:r>
                <a:r>
                  <a:rPr lang="en-AU" sz="2800" dirty="0"/>
                  <a:t>: it </a:t>
                </a:r>
                <a:r>
                  <a:rPr lang="en-AU" sz="2800" b="1" dirty="0"/>
                  <a:t>can’t be created or destroyed</a:t>
                </a:r>
                <a:r>
                  <a:rPr lang="en-AU" sz="2800" dirty="0"/>
                  <a:t>, only transferred or transformed.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means that in every energy transformation,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6" y="939079"/>
                <a:ext cx="9010525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1353" t="-1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212481" y="26565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it mean for energy to be conserved?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9212481" y="146598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would you express this </a:t>
                      </a:r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an equation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12480" y="266631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unit for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6020AAD-87FD-457B-A23B-35C821C56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2480" y="5504360"/>
          <a:ext cx="290828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Joule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unit used to measure energy; </a:t>
                      </a:r>
                      <a:r>
                        <a:rPr lang="en-AU" b="1" i="0" baseline="0" dirty="0"/>
                        <a:t>J</a:t>
                      </a:r>
                      <a:r>
                        <a:rPr lang="en-AU" i="0" baseline="0" dirty="0"/>
                        <a:t> for short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Let’s say that </a:t>
            </a:r>
            <a:r>
              <a:rPr lang="en-AU" sz="2800" dirty="0" smtClean="0"/>
              <a:t>a pendulum swing has 3000 </a:t>
            </a:r>
            <a:r>
              <a:rPr lang="en-AU" sz="2800" dirty="0" smtClean="0"/>
              <a:t>Joules (J) of </a:t>
            </a:r>
            <a:r>
              <a:rPr lang="en-AU" sz="2800" dirty="0" smtClean="0"/>
              <a:t>gravitationa</a:t>
            </a:r>
            <a:r>
              <a:rPr lang="en-AU" sz="2800" dirty="0"/>
              <a:t>l</a:t>
            </a:r>
            <a:r>
              <a:rPr lang="en-AU" sz="2800" dirty="0" smtClean="0"/>
              <a:t> energy. 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What are the energy forms </a:t>
            </a:r>
            <a:r>
              <a:rPr lang="en-AU" sz="2800" dirty="0" smtClean="0"/>
              <a:t>a pendulum swing releases</a:t>
            </a:r>
            <a:r>
              <a:rPr lang="en-AU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Which of these forms are wasted energy?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If you could measure the amount of energy </a:t>
            </a:r>
            <a:r>
              <a:rPr lang="en-AU" sz="2800" dirty="0" smtClean="0"/>
              <a:t>the pendulum swing releases. </a:t>
            </a:r>
            <a:r>
              <a:rPr lang="en-AU" sz="2800" dirty="0" smtClean="0"/>
              <a:t>How many Joules would it add up to?.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r>
              <a:rPr lang="en-AU" sz="2800" dirty="0"/>
              <a:t>						</a:t>
            </a:r>
          </a:p>
          <a:p>
            <a:endParaRPr lang="en-AU" sz="2800" dirty="0"/>
          </a:p>
        </p:txBody>
      </p:sp>
      <p:pic>
        <p:nvPicPr>
          <p:cNvPr id="1026" name="Picture 2" descr="Image result for Pendulum S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51" y="3493741"/>
            <a:ext cx="45148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511411" y="1138545"/>
            <a:ext cx="8260599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800" dirty="0" smtClean="0">
                <a:cs typeface="Arial" panose="020B0604020202020204" pitchFamily="34" charset="0"/>
              </a:rPr>
              <a:t>Insulation is lining </a:t>
            </a:r>
            <a:r>
              <a:rPr lang="en-AU" sz="2800" dirty="0">
                <a:cs typeface="Arial" panose="020B0604020202020204" pitchFamily="34" charset="0"/>
              </a:rPr>
              <a:t>the inside of the walls, floors and roof of your </a:t>
            </a:r>
            <a:r>
              <a:rPr lang="en-AU" sz="2800" dirty="0" smtClean="0">
                <a:cs typeface="Arial" panose="020B0604020202020204" pitchFamily="34" charset="0"/>
              </a:rPr>
              <a:t>house with a material such as wool, cotton or polyester.</a:t>
            </a:r>
            <a:endParaRPr lang="en-AU" sz="2800" dirty="0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44" y="3061929"/>
            <a:ext cx="4118918" cy="3432432"/>
          </a:xfrm>
          <a:prstGeom prst="rect">
            <a:avLst/>
          </a:prstGeom>
        </p:spPr>
      </p:pic>
      <p:pic>
        <p:nvPicPr>
          <p:cNvPr id="15" name="Picture 4" descr="Image result for Roll Batt Ins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91" y="4686478"/>
            <a:ext cx="3344912" cy="174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1411" y="2937474"/>
            <a:ext cx="760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How does Insulation keep a home cool in summer?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863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511411" y="1138545"/>
            <a:ext cx="8260599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800" dirty="0">
                <a:cs typeface="Arial" panose="020B0604020202020204" pitchFamily="34" charset="0"/>
              </a:rPr>
              <a:t>Windows which have two layers of glass with a space between them are called double glazed. </a:t>
            </a:r>
            <a:endParaRPr lang="en-AU" sz="2800" dirty="0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11411" y="2710165"/>
            <a:ext cx="6864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How do double glazed windows keep a home warm in winter?</a:t>
            </a:r>
            <a:endParaRPr lang="en-AU" sz="2800" dirty="0"/>
          </a:p>
        </p:txBody>
      </p:sp>
      <p:pic>
        <p:nvPicPr>
          <p:cNvPr id="9" name="Picture 8" descr="Figure 5.3.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0" y="3524597"/>
            <a:ext cx="4081607" cy="279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088" y="282959"/>
            <a:ext cx="1682313" cy="27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For the campfire: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is the starting energy?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are the new forms of energy?</a:t>
            </a:r>
          </a:p>
          <a:p>
            <a:pPr marL="514350" indent="-514350">
              <a:buFontTx/>
              <a:buAutoNum type="arabicPeriod"/>
            </a:pPr>
            <a:r>
              <a:rPr lang="en-AU" sz="2800" dirty="0" smtClean="0"/>
              <a:t>Draw </a:t>
            </a:r>
            <a:r>
              <a:rPr lang="en-AU" sz="2800" dirty="0"/>
              <a:t>a flow diagram using </a:t>
            </a:r>
            <a:r>
              <a:rPr lang="en-AU" sz="2800" dirty="0" smtClean="0"/>
              <a:t>arrows </a:t>
            </a:r>
            <a:r>
              <a:rPr lang="en-AU" sz="2800" dirty="0"/>
              <a:t>to show transformation of energies</a:t>
            </a:r>
            <a:r>
              <a:rPr lang="en-AU" sz="2800" dirty="0" smtClean="0"/>
              <a:t>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	</a:t>
            </a:r>
            <a:r>
              <a:rPr lang="en-AU" sz="2800" b="1" dirty="0" smtClean="0"/>
              <a:t>(Keep your flow diagram on your whiteboard)</a:t>
            </a:r>
          </a:p>
          <a:p>
            <a:endParaRPr lang="en-AU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4820"/>
              </p:ext>
            </p:extLst>
          </p:nvPr>
        </p:nvGraphicFramePr>
        <p:xfrm>
          <a:off x="6305434" y="148208"/>
          <a:ext cx="5697738" cy="1893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97738"/>
              </a:tblGrid>
              <a:tr h="349413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r>
                        <a:rPr lang="en-AU" baseline="0" dirty="0" smtClean="0"/>
                        <a:t>  Drawing flow diagrams</a:t>
                      </a:r>
                      <a:endParaRPr lang="en-AU" dirty="0" smtClean="0"/>
                    </a:p>
                  </a:txBody>
                  <a:tcPr/>
                </a:tc>
              </a:tr>
              <a:tr h="1527523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arrow points in the direction of the transformation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input is written at the back of the arrow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outputs are written at the tip of the arrow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626" y="3247979"/>
            <a:ext cx="2868888" cy="31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8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28829" y="937176"/>
            <a:ext cx="8670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cs typeface="Arial" panose="020B0604020202020204" pitchFamily="34" charset="0"/>
              </a:rPr>
              <a:t>Switching out old light bulbs with energy-efficient light bulbs, means significant energy savings over time.</a:t>
            </a:r>
          </a:p>
          <a:p>
            <a:endParaRPr lang="en-AU" sz="2800" dirty="0"/>
          </a:p>
        </p:txBody>
      </p:sp>
      <p:pic>
        <p:nvPicPr>
          <p:cNvPr id="10" name="Picture 2" descr="buying-better-bulb_2.jpg (960×7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07" y="1997502"/>
            <a:ext cx="5996963" cy="474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9402"/>
              </p:ext>
            </p:extLst>
          </p:nvPr>
        </p:nvGraphicFramePr>
        <p:xfrm>
          <a:off x="9212481" y="265654"/>
          <a:ext cx="2773677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light globe is the most energy efficient?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Traditional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Halogen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Compact fluorescent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LED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41080"/>
              </p:ext>
            </p:extLst>
          </p:nvPr>
        </p:nvGraphicFramePr>
        <p:xfrm>
          <a:off x="9199418" y="244636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is LED the most energy efficient?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7640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1000J of chemical energy from the wood is burnt.  This produces 750J of heat, 200J of light and 50J of sound.</a:t>
            </a:r>
          </a:p>
          <a:p>
            <a:endParaRPr lang="en-AU" sz="2800" dirty="0"/>
          </a:p>
          <a:p>
            <a:r>
              <a:rPr lang="en-AU" sz="2800" dirty="0" smtClean="0"/>
              <a:t>Show the energy efficiency calculation on your whiteboard. </a:t>
            </a:r>
            <a:endParaRPr lang="en-AU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52846"/>
              </p:ext>
            </p:extLst>
          </p:nvPr>
        </p:nvGraphicFramePr>
        <p:xfrm>
          <a:off x="7732235" y="148208"/>
          <a:ext cx="4296135" cy="3224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6135"/>
              </a:tblGrid>
              <a:tr h="641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Calculate</a:t>
                      </a:r>
                      <a:r>
                        <a:rPr lang="en-AU" sz="2400" baseline="0" dirty="0" smtClean="0"/>
                        <a:t> the energy efficiency in the following objects.</a:t>
                      </a:r>
                      <a:endParaRPr lang="en-AU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4018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Draw the energy flow diagram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</a:t>
                      </a:r>
                      <a:r>
                        <a:rPr lang="en-AU" sz="2000" baseline="0" dirty="0" smtClean="0"/>
                        <a:t>dentify i</a:t>
                      </a:r>
                      <a:r>
                        <a:rPr lang="en-AU" sz="2000" b="0" baseline="0" dirty="0" smtClean="0"/>
                        <a:t>nput energy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Identify </a:t>
                      </a:r>
                      <a:r>
                        <a:rPr lang="en-AU" sz="2000" b="1" baseline="0" dirty="0" smtClean="0"/>
                        <a:t>useful</a:t>
                      </a:r>
                      <a:r>
                        <a:rPr lang="en-AU" sz="2000" b="0" baseline="0" dirty="0" smtClean="0"/>
                        <a:t> output energies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4.     Calculate the energy efficiency.</a:t>
                      </a:r>
                    </a:p>
                    <a:p>
                      <a:pPr marL="457200" indent="-457200">
                        <a:buAutoNum type="arabicPeriod" startAt="3"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09" y="2417798"/>
            <a:ext cx="3241185" cy="57878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626" y="3247979"/>
            <a:ext cx="2868888" cy="31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30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List all the forms of energy in the object</a:t>
            </a:r>
          </a:p>
          <a:p>
            <a:endParaRPr lang="en-AU" sz="2800" b="1" dirty="0" smtClean="0"/>
          </a:p>
          <a:p>
            <a:r>
              <a:rPr lang="en-AU" sz="2800" b="1" dirty="0" smtClean="0"/>
              <a:t>      	</a:t>
            </a:r>
            <a:r>
              <a:rPr lang="en-AU" sz="2800" dirty="0" smtClean="0"/>
              <a:t>    		</a:t>
            </a:r>
            <a:r>
              <a:rPr lang="en-AU" sz="2800" dirty="0"/>
              <a:t>	</a:t>
            </a:r>
            <a:r>
              <a:rPr lang="en-AU" sz="2800" dirty="0" smtClean="0"/>
              <a:t>A bow and arrow about to fire</a:t>
            </a:r>
            <a:r>
              <a:rPr lang="en-AU" sz="2800" b="1" dirty="0" smtClean="0"/>
              <a:t>		</a:t>
            </a:r>
            <a:endParaRPr lang="en-AU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93" y="2513093"/>
            <a:ext cx="3196606" cy="329062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81232"/>
              </p:ext>
            </p:extLst>
          </p:nvPr>
        </p:nvGraphicFramePr>
        <p:xfrm>
          <a:off x="9049788" y="148208"/>
          <a:ext cx="2909456" cy="33167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728"/>
                <a:gridCol w="1454728"/>
              </a:tblGrid>
              <a:tr h="482107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AU" dirty="0"/>
                    </a:p>
                  </a:txBody>
                  <a:tcPr/>
                </a:tc>
              </a:tr>
              <a:tr h="260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Nuclear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Electrical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Chemical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Gravitational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Kinetic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Sound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Heat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Elastic</a:t>
                      </a:r>
                      <a:endParaRPr lang="en-AU" sz="18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ot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very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lever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uy/Girl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nows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piders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ave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ight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egs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For the bow and arrow: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is the starting energy?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are the new forms of energy?</a:t>
            </a:r>
          </a:p>
          <a:p>
            <a:pPr marL="514350" indent="-514350">
              <a:buFontTx/>
              <a:buAutoNum type="arabicPeriod"/>
            </a:pPr>
            <a:r>
              <a:rPr lang="en-AU" sz="2800" dirty="0" smtClean="0"/>
              <a:t>Draw </a:t>
            </a:r>
            <a:r>
              <a:rPr lang="en-AU" sz="2800" dirty="0"/>
              <a:t>a flow diagram using </a:t>
            </a:r>
            <a:r>
              <a:rPr lang="en-AU" sz="2800" dirty="0" smtClean="0"/>
              <a:t>arrows </a:t>
            </a:r>
            <a:r>
              <a:rPr lang="en-AU" sz="2800" dirty="0"/>
              <a:t>to show transformation of energies</a:t>
            </a:r>
            <a:r>
              <a:rPr lang="en-AU" sz="2800" dirty="0" smtClean="0"/>
              <a:t>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	</a:t>
            </a:r>
            <a:r>
              <a:rPr lang="en-AU" sz="2800" b="1" dirty="0" smtClean="0"/>
              <a:t>(Keep your flow diagram on your whiteboard)</a:t>
            </a:r>
          </a:p>
          <a:p>
            <a:endParaRPr lang="en-AU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4820"/>
              </p:ext>
            </p:extLst>
          </p:nvPr>
        </p:nvGraphicFramePr>
        <p:xfrm>
          <a:off x="6305434" y="148208"/>
          <a:ext cx="5697738" cy="1893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97738"/>
              </a:tblGrid>
              <a:tr h="349413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r>
                        <a:rPr lang="en-AU" baseline="0" dirty="0" smtClean="0"/>
                        <a:t>  Drawing flow diagrams</a:t>
                      </a:r>
                      <a:endParaRPr lang="en-AU" dirty="0" smtClean="0"/>
                    </a:p>
                  </a:txBody>
                  <a:tcPr/>
                </a:tc>
              </a:tr>
              <a:tr h="1527523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arrow points in the direction of the transformation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input is written at the back of the arrow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outputs are written at the tip of the arrow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93" y="3083826"/>
            <a:ext cx="3196606" cy="32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7640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4</a:t>
            </a:r>
            <a:r>
              <a:rPr lang="en-AU" sz="2800" dirty="0" smtClean="0"/>
              <a:t>00J of kinetic energy, 50J of sound and 50J of heat are produced when the bow fires.  </a:t>
            </a:r>
          </a:p>
          <a:p>
            <a:endParaRPr lang="en-AU" sz="2800" dirty="0"/>
          </a:p>
          <a:p>
            <a:r>
              <a:rPr lang="en-AU" sz="2800" dirty="0" smtClean="0"/>
              <a:t>Show the energy efficiency calculation on your whiteboard. </a:t>
            </a:r>
            <a:endParaRPr lang="en-AU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10147"/>
              </p:ext>
            </p:extLst>
          </p:nvPr>
        </p:nvGraphicFramePr>
        <p:xfrm>
          <a:off x="7732235" y="148208"/>
          <a:ext cx="4296135" cy="3224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6135"/>
              </a:tblGrid>
              <a:tr h="641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Calculate</a:t>
                      </a:r>
                      <a:r>
                        <a:rPr lang="en-AU" sz="2400" baseline="0" dirty="0" smtClean="0"/>
                        <a:t> the energy efficiency in the following objects.</a:t>
                      </a:r>
                      <a:endParaRPr lang="en-AU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4018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Draw the energy flow diagram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</a:t>
                      </a:r>
                      <a:r>
                        <a:rPr lang="en-AU" sz="2000" baseline="0" dirty="0" smtClean="0"/>
                        <a:t>dentify i</a:t>
                      </a:r>
                      <a:r>
                        <a:rPr lang="en-AU" sz="2000" b="0" baseline="0" dirty="0" smtClean="0"/>
                        <a:t>nput energy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Identify </a:t>
                      </a:r>
                      <a:r>
                        <a:rPr lang="en-AU" sz="2000" b="1" baseline="0" dirty="0" smtClean="0"/>
                        <a:t>useful</a:t>
                      </a:r>
                      <a:r>
                        <a:rPr lang="en-AU" sz="2000" b="0" baseline="0" dirty="0" smtClean="0"/>
                        <a:t> output energies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4.     Calculate the energy efficiency.</a:t>
                      </a:r>
                    </a:p>
                    <a:p>
                      <a:pPr marL="457200" indent="-457200">
                        <a:buAutoNum type="arabicPeriod" startAt="3"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09" y="2417798"/>
            <a:ext cx="3241185" cy="578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87" y="3126784"/>
            <a:ext cx="3196606" cy="32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List all the forms of energy in the object</a:t>
            </a:r>
          </a:p>
          <a:p>
            <a:endParaRPr lang="en-AU" sz="2800" b="1" dirty="0" smtClean="0"/>
          </a:p>
          <a:p>
            <a:r>
              <a:rPr lang="en-AU" sz="2800" b="1" dirty="0" smtClean="0"/>
              <a:t>      	</a:t>
            </a:r>
            <a:r>
              <a:rPr lang="en-AU" sz="2800" dirty="0" smtClean="0"/>
              <a:t>    		</a:t>
            </a:r>
            <a:r>
              <a:rPr lang="en-AU" sz="2800" dirty="0"/>
              <a:t> </a:t>
            </a:r>
            <a:r>
              <a:rPr lang="en-AU" sz="2800" dirty="0" smtClean="0"/>
              <a:t>      		A vacuum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049788" y="148208"/>
          <a:ext cx="2909456" cy="33167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728"/>
                <a:gridCol w="1454728"/>
              </a:tblGrid>
              <a:tr h="482107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AU" dirty="0"/>
                    </a:p>
                  </a:txBody>
                  <a:tcPr/>
                </a:tc>
              </a:tr>
              <a:tr h="260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Nuclear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Electrical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Chemical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Gravitational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Kinetic</a:t>
                      </a:r>
                      <a:endParaRPr lang="en-AU" sz="18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Sound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Heat</a:t>
                      </a:r>
                      <a:endParaRPr lang="en-AU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Elastic</a:t>
                      </a:r>
                      <a:endParaRPr lang="en-AU" sz="18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smtClean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ot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very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lever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uy/Girl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nows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piders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ave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ight </a:t>
                      </a:r>
                    </a:p>
                    <a:p>
                      <a:pPr fontAlgn="base"/>
                      <a:r>
                        <a:rPr lang="en-GB" sz="1800" b="1" dirty="0" smtClean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-GB" sz="1800" dirty="0" smtClean="0">
                          <a:solidFill>
                            <a:schemeClr val="dk1"/>
                          </a:solidFill>
                        </a:rPr>
                        <a:t>egs</a:t>
                      </a:r>
                      <a:endParaRPr lang="en-A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62" y="2726575"/>
            <a:ext cx="2953016" cy="38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12111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For the vacuum: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is the starting energy?</a:t>
            </a:r>
          </a:p>
          <a:p>
            <a:pPr marL="514350" indent="-514350">
              <a:buAutoNum type="arabicPeriod"/>
            </a:pPr>
            <a:r>
              <a:rPr lang="en-AU" sz="2800" dirty="0" smtClean="0"/>
              <a:t>What are the new forms of energy?</a:t>
            </a:r>
          </a:p>
          <a:p>
            <a:pPr marL="514350" indent="-514350">
              <a:buFontTx/>
              <a:buAutoNum type="arabicPeriod"/>
            </a:pPr>
            <a:r>
              <a:rPr lang="en-AU" sz="2800" dirty="0" smtClean="0"/>
              <a:t>Draw </a:t>
            </a:r>
            <a:r>
              <a:rPr lang="en-AU" sz="2800" dirty="0"/>
              <a:t>a flow diagram using </a:t>
            </a:r>
            <a:r>
              <a:rPr lang="en-AU" sz="2800" dirty="0" smtClean="0"/>
              <a:t>arrows </a:t>
            </a:r>
            <a:r>
              <a:rPr lang="en-AU" sz="2800" dirty="0"/>
              <a:t>to show transformation of energies</a:t>
            </a:r>
            <a:r>
              <a:rPr lang="en-AU" sz="2800" dirty="0" smtClean="0"/>
              <a:t>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	</a:t>
            </a:r>
            <a:r>
              <a:rPr lang="en-AU" sz="2800" b="1" dirty="0" smtClean="0"/>
              <a:t>(Keep your flow diagram on your whiteboard)</a:t>
            </a:r>
          </a:p>
          <a:p>
            <a:endParaRPr lang="en-AU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05434" y="148208"/>
          <a:ext cx="5697738" cy="1893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97738"/>
              </a:tblGrid>
              <a:tr h="349413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r>
                        <a:rPr lang="en-AU" baseline="0" dirty="0" smtClean="0"/>
                        <a:t>  Drawing flow diagrams</a:t>
                      </a:r>
                      <a:endParaRPr lang="en-AU" dirty="0" smtClean="0"/>
                    </a:p>
                  </a:txBody>
                  <a:tcPr/>
                </a:tc>
              </a:tr>
              <a:tr h="1527523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arrow points in the direction of the transformation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input is written at the back of the arrow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AU" sz="1800" dirty="0" smtClean="0"/>
                        <a:t>The energy outputs are written at the tip of the arrow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8" y="3386050"/>
            <a:ext cx="2570542" cy="3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812"/>
            <a:ext cx="7640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500J </a:t>
            </a:r>
            <a:r>
              <a:rPr lang="en-AU" sz="2800" dirty="0"/>
              <a:t>of </a:t>
            </a:r>
            <a:r>
              <a:rPr lang="en-AU" sz="2800" dirty="0" smtClean="0"/>
              <a:t>electrical </a:t>
            </a:r>
            <a:r>
              <a:rPr lang="en-AU" sz="2800" dirty="0"/>
              <a:t>energy </a:t>
            </a:r>
            <a:r>
              <a:rPr lang="en-AU" sz="2800" dirty="0" smtClean="0"/>
              <a:t>is used by the vacuum.  </a:t>
            </a:r>
            <a:r>
              <a:rPr lang="en-AU" sz="2800" dirty="0"/>
              <a:t>This </a:t>
            </a:r>
            <a:r>
              <a:rPr lang="en-AU" sz="2800" dirty="0" smtClean="0"/>
              <a:t>produces kinetic energy, 150 J of heat </a:t>
            </a:r>
            <a:r>
              <a:rPr lang="en-AU" sz="2800" dirty="0"/>
              <a:t>and 50J of sound.</a:t>
            </a:r>
          </a:p>
          <a:p>
            <a:endParaRPr lang="en-AU" sz="2800" dirty="0"/>
          </a:p>
          <a:p>
            <a:r>
              <a:rPr lang="en-AU" sz="2800" dirty="0" smtClean="0"/>
              <a:t>Show the energy efficiency calculation on your whiteboard. </a:t>
            </a:r>
            <a:endParaRPr lang="en-AU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732235" y="148208"/>
          <a:ext cx="4296135" cy="3224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6135"/>
              </a:tblGrid>
              <a:tr h="641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Calculate</a:t>
                      </a:r>
                      <a:r>
                        <a:rPr lang="en-AU" sz="2400" baseline="0" dirty="0" smtClean="0"/>
                        <a:t> the energy efficiency in the following objects.</a:t>
                      </a:r>
                      <a:endParaRPr lang="en-AU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4018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Draw the energy flow diagram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</a:t>
                      </a:r>
                      <a:r>
                        <a:rPr lang="en-AU" sz="2000" baseline="0" dirty="0" smtClean="0"/>
                        <a:t>dentify i</a:t>
                      </a:r>
                      <a:r>
                        <a:rPr lang="en-AU" sz="2000" b="0" baseline="0" dirty="0" smtClean="0"/>
                        <a:t>nput energy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="0" baseline="0" dirty="0" smtClean="0"/>
                        <a:t>Identify </a:t>
                      </a:r>
                      <a:r>
                        <a:rPr lang="en-AU" sz="2000" b="1" baseline="0" dirty="0" smtClean="0"/>
                        <a:t>useful</a:t>
                      </a:r>
                      <a:r>
                        <a:rPr lang="en-AU" sz="2000" b="0" baseline="0" dirty="0" smtClean="0"/>
                        <a:t> output energies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 smtClean="0"/>
                        <a:t>4.     Calculate the energy efficiency.</a:t>
                      </a:r>
                    </a:p>
                    <a:p>
                      <a:pPr marL="457200" indent="-457200">
                        <a:buAutoNum type="arabicPeriod" startAt="3"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  <a:p>
                      <a:pPr marL="0" indent="0">
                        <a:buNone/>
                      </a:pP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09" y="2417798"/>
            <a:ext cx="3241185" cy="578783"/>
          </a:xfrm>
          <a:prstGeom prst="rect">
            <a:avLst/>
          </a:prstGeom>
        </p:spPr>
      </p:pic>
      <p:pic>
        <p:nvPicPr>
          <p:cNvPr id="1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58" y="3427468"/>
            <a:ext cx="2520212" cy="3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25784</TotalTime>
  <Words>1359</Words>
  <Application>Microsoft Office PowerPoint</Application>
  <PresentationFormat>Widescreen</PresentationFormat>
  <Paragraphs>289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496</cp:revision>
  <dcterms:created xsi:type="dcterms:W3CDTF">2017-01-28T08:32:28Z</dcterms:created>
  <dcterms:modified xsi:type="dcterms:W3CDTF">2020-11-06T02:52:25Z</dcterms:modified>
</cp:coreProperties>
</file>