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28" r:id="rId2"/>
    <p:sldId id="444" r:id="rId3"/>
    <p:sldId id="429" r:id="rId4"/>
    <p:sldId id="278" r:id="rId5"/>
    <p:sldId id="263" r:id="rId6"/>
    <p:sldId id="360" r:id="rId7"/>
    <p:sldId id="396" r:id="rId8"/>
    <p:sldId id="430" r:id="rId9"/>
    <p:sldId id="432" r:id="rId10"/>
    <p:sldId id="422" r:id="rId11"/>
    <p:sldId id="431" r:id="rId12"/>
    <p:sldId id="433" r:id="rId13"/>
    <p:sldId id="434" r:id="rId14"/>
    <p:sldId id="438" r:id="rId15"/>
    <p:sldId id="437" r:id="rId16"/>
    <p:sldId id="440" r:id="rId17"/>
    <p:sldId id="443" r:id="rId18"/>
    <p:sldId id="352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6" autoAdjust="0"/>
    <p:restoredTop sz="93880" autoAdjust="0"/>
  </p:normalViewPr>
  <p:slideViewPr>
    <p:cSldViewPr snapToGrid="0">
      <p:cViewPr varScale="1">
        <p:scale>
          <a:sx n="82" d="100"/>
          <a:sy n="82" d="100"/>
        </p:scale>
        <p:origin x="11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6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698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67319" y="880740"/>
            <a:ext cx="1189841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Think, Pair, Whiteboard, Share: Which forms of energy do the objects below use or release?</a:t>
            </a:r>
          </a:p>
          <a:p>
            <a:endParaRPr lang="en-AU" sz="2800" dirty="0"/>
          </a:p>
          <a:p>
            <a:r>
              <a:rPr lang="en-AU" sz="2800" b="1" u="sng" dirty="0"/>
              <a:t>Energy Form</a:t>
            </a:r>
            <a:r>
              <a:rPr lang="en-AU" sz="2800" b="1" dirty="0"/>
              <a:t>					</a:t>
            </a:r>
            <a:r>
              <a:rPr lang="en-AU" sz="2800" b="1" u="sng" dirty="0"/>
              <a:t>Pictures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Kinetic</a:t>
            </a:r>
            <a:r>
              <a:rPr lang="en-AU" sz="2400" dirty="0"/>
              <a:t>: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Heat</a:t>
            </a:r>
            <a:r>
              <a:rPr lang="en-AU" sz="2400" dirty="0"/>
              <a:t>: Warms things up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Light</a:t>
            </a:r>
            <a:r>
              <a:rPr lang="en-AU" sz="2400" dirty="0"/>
              <a:t>: Brightness / lets us see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Sound</a:t>
            </a:r>
            <a:r>
              <a:rPr lang="en-AU" sz="2400" dirty="0"/>
              <a:t>: Vibrating objects / can be heard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Electrical</a:t>
            </a:r>
            <a:r>
              <a:rPr lang="en-AU" sz="2400" dirty="0"/>
              <a:t>: Movement of electric charges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Elastic</a:t>
            </a:r>
            <a:r>
              <a:rPr lang="en-AU" sz="2400" dirty="0"/>
              <a:t>: Stored in compressed / stretched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Gravitational</a:t>
            </a:r>
            <a:r>
              <a:rPr lang="en-AU" sz="2400" dirty="0"/>
              <a:t>: Stored in objects high up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Chemical</a:t>
            </a:r>
            <a:r>
              <a:rPr lang="en-AU" sz="2400" dirty="0"/>
              <a:t>: Stored in chemical bonds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b="1" dirty="0"/>
              <a:t>Nuclear</a:t>
            </a:r>
            <a:r>
              <a:rPr lang="en-AU" sz="2400" dirty="0"/>
              <a:t>: Stored inside atoms</a:t>
            </a:r>
            <a:r>
              <a:rPr lang="en-AU" sz="2800" dirty="0"/>
              <a:t>	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5125" y="1446026"/>
            <a:ext cx="2485480" cy="245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images.all-free-download.com/images/graphiclarge/cartoon_tv_clip_art_1037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716" y="4186856"/>
            <a:ext cx="2092826" cy="24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4.bp.blogspot.com/-NP3O48upAw4/T1gNdG85MxI/AAAAAAAAAKY/FtKqE7kh_PI/s1600/cartoon_rocket_blast_off_0515-0904-0722-5735_SMU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1444" y="3545428"/>
            <a:ext cx="2464293" cy="324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410150" y="22481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82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7649"/>
            <a:ext cx="7842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Potential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Potential energy is stored in objects; it is held until it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Because of this stored energy, these objects have the potential to make things happen.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41267"/>
              </p:ext>
            </p:extLst>
          </p:nvPr>
        </p:nvGraphicFramePr>
        <p:xfrm>
          <a:off x="9023765" y="364683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potential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14224"/>
              </p:ext>
            </p:extLst>
          </p:nvPr>
        </p:nvGraphicFramePr>
        <p:xfrm>
          <a:off x="9023765" y="1193230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</a:t>
                      </a:r>
                      <a:r>
                        <a:rPr lang="en-AU" baseline="0" dirty="0"/>
                        <a:t>, Pair, Share: Name two exampl</a:t>
                      </a:r>
                      <a:r>
                        <a:rPr lang="en-AU" dirty="0"/>
                        <a:t>es of potential</a:t>
                      </a:r>
                      <a:r>
                        <a:rPr lang="en-AU" baseline="0" dirty="0"/>
                        <a:t> energy.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3603179"/>
            <a:ext cx="11797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Forms of Potential Energy</a:t>
            </a:r>
          </a:p>
          <a:p>
            <a:endParaRPr lang="en-AU" sz="2800" dirty="0"/>
          </a:p>
          <a:p>
            <a:r>
              <a:rPr lang="en-AU" sz="2800" dirty="0"/>
              <a:t>1. Elastic Energy   2. Gravitational Energy   3. Chemical Energy   4. Nuclear Energy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6930"/>
              </p:ext>
            </p:extLst>
          </p:nvPr>
        </p:nvGraphicFramePr>
        <p:xfrm>
          <a:off x="9023765" y="2597339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are the 4 forms of potential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997" y="5251890"/>
            <a:ext cx="1271905" cy="103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4.bp.blogspot.com/-NP3O48upAw4/T1gNdG85MxI/AAAAAAAAAKY/FtKqE7kh_PI/s1600/cartoon_rocket_blast_off_0515-0904-0722-5735_SMU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8725" y="5101712"/>
            <a:ext cx="1177925" cy="13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ttp://redgreenandblue.org/files/2011/06/SimpsonsNuclearReactor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0126" y="5156640"/>
            <a:ext cx="1515745" cy="113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http://image.shutterstock.com/display_pic_with_logo/525955/525955,1264243857,13/stock-vector-cartoon-vector-illustration-pizza-slice-45078859.jpg"/>
          <p:cNvPicPr/>
          <p:nvPr/>
        </p:nvPicPr>
        <p:blipFill>
          <a:blip r:embed="rId5" cstate="print"/>
          <a:srcRect b="7079"/>
          <a:stretch>
            <a:fillRect/>
          </a:stretch>
        </p:blipFill>
        <p:spPr bwMode="auto">
          <a:xfrm>
            <a:off x="6948462" y="5101712"/>
            <a:ext cx="1515110" cy="131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0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9178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Potential Energy </a:t>
            </a:r>
            <a:r>
              <a:rPr lang="en-AU" sz="2800" dirty="0"/>
              <a:t>– stored energy</a:t>
            </a:r>
          </a:p>
          <a:p>
            <a:endParaRPr lang="en-AU" sz="2800" dirty="0"/>
          </a:p>
          <a:p>
            <a:r>
              <a:rPr lang="en-AU" sz="2800" b="1" dirty="0"/>
              <a:t>Forms of Potential Energy:</a:t>
            </a:r>
          </a:p>
          <a:p>
            <a:r>
              <a:rPr lang="en-AU" sz="2800" dirty="0"/>
              <a:t>1. Elastic Energy – energy stored by compressed, stretched, twisted or flexed objects. Released when the object is let go and returns to its original shape.</a:t>
            </a:r>
          </a:p>
          <a:p>
            <a:r>
              <a:rPr lang="en-AU" sz="2800" dirty="0"/>
              <a:t>Held by: elastic band, spring, bowstring</a:t>
            </a:r>
          </a:p>
          <a:p>
            <a:endParaRPr lang="en-AU" sz="2800" dirty="0"/>
          </a:p>
          <a:p>
            <a:r>
              <a:rPr lang="en-AU" sz="2800" dirty="0" smtClean="0"/>
              <a:t>2</a:t>
            </a:r>
            <a:r>
              <a:rPr lang="en-AU" sz="2800" dirty="0"/>
              <a:t>. Gravitational Energy – energy stored by objects as they are moved away from the Earth (or another object with mass). More height means more potential energy.</a:t>
            </a:r>
          </a:p>
          <a:p>
            <a:r>
              <a:rPr lang="en-AU" sz="2800" dirty="0"/>
              <a:t>Held by: water at the top of a waterfall, a person at the top of a slide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8844"/>
              </p:ext>
            </p:extLst>
          </p:nvPr>
        </p:nvGraphicFramePr>
        <p:xfrm>
          <a:off x="9206995" y="238026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  <a:r>
                        <a:rPr lang="en-AU" baseline="0" dirty="0"/>
                        <a:t> is energy stored in elastic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91079"/>
              </p:ext>
            </p:extLst>
          </p:nvPr>
        </p:nvGraphicFramePr>
        <p:xfrm>
          <a:off x="9195345" y="351013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  <a:r>
                        <a:rPr lang="en-AU" baseline="0" dirty="0"/>
                        <a:t> is energy stored in gravitational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spring me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02" y="1279724"/>
            <a:ext cx="1902720" cy="22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iff d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45" y="4820169"/>
            <a:ext cx="2801442" cy="18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1265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Potential Energy </a:t>
            </a:r>
            <a:r>
              <a:rPr lang="en-AU" sz="2800" dirty="0"/>
              <a:t>– stored energy</a:t>
            </a:r>
          </a:p>
          <a:p>
            <a:endParaRPr lang="en-AU" sz="2800" dirty="0"/>
          </a:p>
          <a:p>
            <a:r>
              <a:rPr lang="en-AU" sz="2800" b="1" dirty="0"/>
              <a:t>Forms of Potential Energy:</a:t>
            </a:r>
          </a:p>
          <a:p>
            <a:r>
              <a:rPr lang="en-AU" sz="2800" dirty="0"/>
              <a:t>3. Chemical Energy – energy stored in the chemical bonds of substances. Can be released through chemical reactions.</a:t>
            </a:r>
          </a:p>
          <a:p>
            <a:r>
              <a:rPr lang="en-AU" sz="2800" dirty="0"/>
              <a:t>Held by: food, wood, batteries</a:t>
            </a:r>
          </a:p>
          <a:p>
            <a:endParaRPr lang="en-AU" sz="2800" dirty="0"/>
          </a:p>
          <a:p>
            <a:r>
              <a:rPr lang="en-AU" sz="2800" dirty="0"/>
              <a:t>4. Nuclear Energy – energy stored in the bonds within atoms. Released when atoms are split apart (nuclear fission) or joined together (nuclear fusion).</a:t>
            </a:r>
          </a:p>
          <a:p>
            <a:r>
              <a:rPr lang="en-AU" sz="2800" dirty="0"/>
              <a:t>Held by: uranium, plutonium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88164"/>
              </p:ext>
            </p:extLst>
          </p:nvPr>
        </p:nvGraphicFramePr>
        <p:xfrm>
          <a:off x="9252111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  <a:r>
                        <a:rPr lang="en-AU" baseline="0" dirty="0"/>
                        <a:t> is energy stored in chemical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wood 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99" y="1272642"/>
            <a:ext cx="2543984" cy="25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eelguru.com/uploads/news/tanzania_gets_ready_for_uranium_mining_914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43" y="4953844"/>
            <a:ext cx="2440340" cy="183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22352"/>
              </p:ext>
            </p:extLst>
          </p:nvPr>
        </p:nvGraphicFramePr>
        <p:xfrm>
          <a:off x="9221352" y="381037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</a:t>
                      </a:r>
                      <a:r>
                        <a:rPr lang="en-AU" baseline="0" dirty="0"/>
                        <a:t> is energy stored in nuclear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70114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Does </a:t>
                      </a:r>
                      <a:r>
                        <a:rPr lang="en-AU" sz="2000" baseline="0" dirty="0"/>
                        <a:t>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</a:t>
                      </a:r>
                      <a:r>
                        <a:rPr lang="en-AU" sz="2000" baseline="0" dirty="0"/>
                        <a:t>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4516796" y="904913"/>
            <a:ext cx="7434469" cy="1562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Trees have chemical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16796" y="2135530"/>
            <a:ext cx="6287101" cy="12962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Chemical energy is a form of potential energy because it is stored.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48" y="3523644"/>
            <a:ext cx="2178048" cy="310158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29F3CBC-F59C-41FE-8318-4EF982C8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9173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 err="1" smtClean="0"/>
                        <a:t>Electical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7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04763" y="962195"/>
            <a:ext cx="6607818" cy="16511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Trains produce sound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04763" y="2126176"/>
            <a:ext cx="6654412" cy="2071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Sound energy is a form of kinetic energy because it involves movement.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01" y="3826612"/>
            <a:ext cx="2875615" cy="191707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29F3CBC-F59C-41FE-8318-4EF982C8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61270"/>
              </p:ext>
            </p:extLst>
          </p:nvPr>
        </p:nvGraphicFramePr>
        <p:xfrm>
          <a:off x="7332673" y="3808380"/>
          <a:ext cx="4723338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5ED94ADB-7554-4314-899B-A864A3B90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19176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40070" y="865316"/>
            <a:ext cx="7324822" cy="1675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Nuclear bombs have nuclear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40070" y="2139771"/>
            <a:ext cx="7324822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Nuclear energy is a form of potential energy because it is stored.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70" y="3814955"/>
            <a:ext cx="2730655" cy="220354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AEFA0B0-FF0D-4BF4-AE8D-61BEF13E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18013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407C2B7B-DE3A-4341-A0A0-3A7D82F1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19176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04763" y="926771"/>
            <a:ext cx="7906615" cy="1633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Lightning produces light energy. What group of energy does this belong to?</a:t>
            </a:r>
            <a:endParaRPr lang="en-AU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58169" y="2059439"/>
            <a:ext cx="7108699" cy="1633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Light energy is a form of kinetic energy because it involves movement.</a:t>
            </a:r>
            <a:endParaRPr lang="en-AU" sz="2400" dirty="0">
              <a:solidFill>
                <a:srgbClr val="000099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7" y="3794806"/>
            <a:ext cx="2748933" cy="20617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1DCD6F7-B3E4-408C-AA1E-3CEE1A2A0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18013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3E6C5C23-C879-48DA-9899-17A3CF87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19176"/>
              </p:ext>
            </p:extLst>
          </p:nvPr>
        </p:nvGraphicFramePr>
        <p:xfrm>
          <a:off x="251317" y="926873"/>
          <a:ext cx="4112028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Classifying</a:t>
                      </a:r>
                      <a:r>
                        <a:rPr lang="en-AU" sz="2400" baseline="0" dirty="0"/>
                        <a:t> energy into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Is the energy stored?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potential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Does the energy involve movement?</a:t>
                      </a:r>
                      <a:br>
                        <a:rPr lang="en-AU" sz="2000" baseline="0" dirty="0"/>
                      </a:br>
                      <a:r>
                        <a:rPr lang="en-AU" sz="2000" baseline="0" dirty="0"/>
                        <a:t>Yes = kinetic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______ is a form of _______ energy because _________.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779" y="859592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Why do energy types matter?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You can only experience the effects of kinetic energy, and all kinetic energy was stored as potential energy at some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Understanding these types of energy will help to understand and predict transformations between them.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9F1D27E-BA61-4C0A-A0EE-36D3BF92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13436"/>
              </p:ext>
            </p:extLst>
          </p:nvPr>
        </p:nvGraphicFramePr>
        <p:xfrm>
          <a:off x="6762438" y="5136299"/>
          <a:ext cx="4839285" cy="155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Potential Energy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 smtClean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Gravitational: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Chemical: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Nuclear: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9F1D27E-BA61-4C0A-A0EE-36D3BF92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01975"/>
              </p:ext>
            </p:extLst>
          </p:nvPr>
        </p:nvGraphicFramePr>
        <p:xfrm>
          <a:off x="6756516" y="3547263"/>
          <a:ext cx="4839285" cy="155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Kinetic Energy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 smtClean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Light: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Sound: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/>
                        <a:t>Electrical: Movement of electric </a:t>
                      </a:r>
                      <a:r>
                        <a:rPr lang="en-AU" sz="1800" dirty="0" smtClean="0"/>
                        <a:t>charges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6" name="Picture 4" descr="See the source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13" y="3232970"/>
            <a:ext cx="4771919" cy="353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What is the difference between kinetic and potential energy?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Identify the forms of kinetic energy in the pictures below.</a:t>
            </a:r>
          </a:p>
          <a:p>
            <a:pPr lvl="5"/>
            <a:r>
              <a:rPr lang="en-AU" sz="2800" dirty="0"/>
              <a:t>      </a:t>
            </a:r>
            <a:r>
              <a:rPr lang="en-AU" sz="2800" dirty="0" smtClean="0"/>
              <a:t>a)</a:t>
            </a:r>
            <a:r>
              <a:rPr lang="en-AU" sz="2800" dirty="0"/>
              <a:t>			</a:t>
            </a:r>
            <a:r>
              <a:rPr lang="en-AU" sz="2800" dirty="0" smtClean="0"/>
              <a:t>b)</a:t>
            </a: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Identify the forms of potential energy in the pictures below.</a:t>
            </a:r>
          </a:p>
          <a:p>
            <a:r>
              <a:rPr lang="en-AU" sz="2800" dirty="0"/>
              <a:t>			</a:t>
            </a:r>
            <a:r>
              <a:rPr lang="en-AU" sz="2800" dirty="0" smtClean="0"/>
              <a:t>a)</a:t>
            </a:r>
            <a:r>
              <a:rPr lang="en-AU" sz="2800" dirty="0"/>
              <a:t>			</a:t>
            </a:r>
            <a:r>
              <a:rPr lang="en-AU" sz="2800" dirty="0" smtClean="0"/>
              <a:t>b)</a:t>
            </a:r>
            <a:endParaRPr lang="en-AU" sz="2800" dirty="0"/>
          </a:p>
          <a:p>
            <a:endParaRPr lang="en-AU" sz="28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969" y="2870364"/>
            <a:ext cx="107251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Janelle\Desktop\Pictures\lightnin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5796" y="3020541"/>
            <a:ext cx="1525734" cy="146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7948" y="5157926"/>
            <a:ext cx="1255376" cy="155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Janelle\Desktop\Pictures\paracaidas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0507" y="5157926"/>
            <a:ext cx="1401023" cy="155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045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Oxford Science 8 Worksheets:</a:t>
            </a:r>
          </a:p>
          <a:p>
            <a:r>
              <a:rPr lang="en-AU" sz="2800" dirty="0"/>
              <a:t>	3.2 Potential Energy</a:t>
            </a:r>
          </a:p>
          <a:p>
            <a:r>
              <a:rPr lang="en-AU" sz="2800" dirty="0"/>
              <a:t>	3.3 Kinetic Energy </a:t>
            </a:r>
          </a:p>
          <a:p>
            <a:endParaRPr lang="en-AU" sz="28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51" t="13108" r="21751"/>
          <a:stretch/>
        </p:blipFill>
        <p:spPr>
          <a:xfrm>
            <a:off x="331980" y="2085065"/>
            <a:ext cx="5620358" cy="5613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77" t="13592" r="22085"/>
          <a:stretch/>
        </p:blipFill>
        <p:spPr>
          <a:xfrm>
            <a:off x="6127062" y="2085064"/>
            <a:ext cx="5602884" cy="56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21115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Match the energy form with its definition on your whiteboard</a:t>
            </a:r>
            <a:r>
              <a:rPr lang="en-AU" sz="2800" dirty="0" smtClean="0"/>
              <a:t>.</a:t>
            </a:r>
          </a:p>
          <a:p>
            <a:endParaRPr lang="en-AU" sz="2800" dirty="0"/>
          </a:p>
          <a:p>
            <a:r>
              <a:rPr lang="en-AU" sz="2800" b="1" u="sng" dirty="0"/>
              <a:t>Energy Form</a:t>
            </a:r>
            <a:r>
              <a:rPr lang="en-AU" sz="2800" b="1" dirty="0"/>
              <a:t>	</a:t>
            </a:r>
            <a:r>
              <a:rPr lang="en-AU" sz="2800" b="1" u="sng" dirty="0"/>
              <a:t>Definition</a:t>
            </a:r>
            <a:endParaRPr lang="en-AU" sz="2800" dirty="0"/>
          </a:p>
          <a:p>
            <a:r>
              <a:rPr lang="en-AU" sz="2800" dirty="0"/>
              <a:t>1    Gravitational 	A  Energy stored by compressed or stretched objects</a:t>
            </a:r>
          </a:p>
          <a:p>
            <a:r>
              <a:rPr lang="en-AU" sz="2800" dirty="0"/>
              <a:t>2    Chemical 	B  Energy stored in the chemical bonds of substances</a:t>
            </a:r>
          </a:p>
          <a:p>
            <a:r>
              <a:rPr lang="en-AU" sz="2800" dirty="0"/>
              <a:t>3    Elastic 		C  Energy stored by being moved higher up</a:t>
            </a:r>
          </a:p>
          <a:p>
            <a:pPr marL="514350" indent="-514350">
              <a:buAutoNum type="arabicPlain" startAt="4"/>
            </a:pPr>
            <a:r>
              <a:rPr lang="en-AU" sz="2800" dirty="0"/>
              <a:t>Nuclear 		D  Energy released when the structure of atoms is changed by 				     being split or fused together</a:t>
            </a:r>
          </a:p>
        </p:txBody>
      </p:sp>
    </p:spTree>
    <p:extLst>
      <p:ext uri="{BB962C8B-B14F-4D97-AF65-F5344CB8AC3E}">
        <p14:creationId xmlns:p14="http://schemas.microsoft.com/office/powerpoint/2010/main" val="37173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appliances pictures"/>
          <p:cNvSpPr>
            <a:spLocks noChangeAspect="1" noChangeArrowheads="1"/>
          </p:cNvSpPr>
          <p:nvPr/>
        </p:nvSpPr>
        <p:spPr bwMode="auto">
          <a:xfrm>
            <a:off x="215900" y="1587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36735" y="926873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What types of energy are used or released by a light bulb?</a:t>
            </a:r>
            <a:endParaRPr lang="en-AU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936735" y="2155632"/>
            <a:ext cx="3882740" cy="16527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0099"/>
                </a:solidFill>
                <a:latin typeface="+mn-lt"/>
              </a:rPr>
              <a:t>The main energy types used or released by a light bulb are light, heat and electrical energy.</a:t>
            </a:r>
            <a:endParaRPr lang="en-AU" sz="2400" dirty="0">
              <a:solidFill>
                <a:srgbClr val="00009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75" y="411162"/>
            <a:ext cx="2381250" cy="26955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34403D5-FF21-4E29-8EA2-1F2BA1326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66412"/>
              </p:ext>
            </p:extLst>
          </p:nvPr>
        </p:nvGraphicFramePr>
        <p:xfrm>
          <a:off x="251319" y="926873"/>
          <a:ext cx="3533016" cy="3975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energy</a:t>
                      </a:r>
                      <a:r>
                        <a:rPr lang="en-AU" sz="2400" baseline="0" dirty="0"/>
                        <a:t> types</a:t>
                      </a:r>
                      <a:endParaRPr lang="en-AU" sz="20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Identify two or three main types of energy used or released by the object</a:t>
                      </a:r>
                      <a:endParaRPr lang="en-AU" sz="2000" b="1" baseline="0" dirty="0"/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Write a full sentence response:</a:t>
                      </a:r>
                    </a:p>
                    <a:p>
                      <a:pPr marL="0" indent="0">
                        <a:buNone/>
                      </a:pPr>
                      <a:endParaRPr lang="en-AU" sz="2000" b="1" baseline="0" dirty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/>
                        <a:t>The main energy types used or released by a _______ are _________, ________ and _______ energy.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064E1E9F-BF3F-4A7E-803C-04FFCCD37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02971"/>
              </p:ext>
            </p:extLst>
          </p:nvPr>
        </p:nvGraphicFramePr>
        <p:xfrm>
          <a:off x="7216726" y="3808380"/>
          <a:ext cx="483928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9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r>
                        <a:rPr lang="en-AU" sz="1800" dirty="0"/>
                        <a:t>:</a:t>
                      </a:r>
                      <a:r>
                        <a:rPr lang="en-AU" sz="1800" baseline="0" dirty="0"/>
                        <a:t> Movement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r>
                        <a:rPr lang="en-AU" sz="1800" dirty="0"/>
                        <a:t>: Warms things 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  <a:r>
                        <a:rPr lang="en-AU" sz="1800" dirty="0"/>
                        <a:t>: Brightness / lets us see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r>
                        <a:rPr lang="en-AU" sz="1800" dirty="0"/>
                        <a:t>: Vibrating</a:t>
                      </a:r>
                      <a:r>
                        <a:rPr lang="en-AU" sz="1800" baseline="0" dirty="0"/>
                        <a:t> objects / can be heard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r>
                        <a:rPr lang="en-AU" sz="1800" dirty="0"/>
                        <a:t>: Movement of electric charges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r>
                        <a:rPr lang="en-AU" sz="1800" dirty="0"/>
                        <a:t>: Stored in compressed / stretch</a:t>
                      </a:r>
                      <a:r>
                        <a:rPr lang="en-AU" sz="1800" baseline="0" dirty="0"/>
                        <a:t>ed objects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 objects high up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r>
                        <a:rPr lang="en-AU" sz="1800" dirty="0"/>
                        <a:t>: Stored in chemical bonds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r>
                        <a:rPr lang="en-AU" sz="1800" dirty="0"/>
                        <a:t>: Stored</a:t>
                      </a:r>
                      <a:r>
                        <a:rPr lang="en-AU" sz="1800" baseline="0" dirty="0"/>
                        <a:t> inside atoms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1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794" y="2057400"/>
            <a:ext cx="8770516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Kinetic and Potential Energy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17" y="3040147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49009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934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and describe forms of kinetic energy.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and describe forms of potential energy.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3624922"/>
            <a:ext cx="813521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We have learnt about many different forms of energy. Sound energy is produced by objects vibrating; elastic energy is stored by compressed or stretched objects.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Think, Pair, Share: How is sound energy different to elastic energy?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BF098F1-C9D7-422D-8073-858CFEFF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68" y="1610523"/>
            <a:ext cx="3285941" cy="492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491" y="690963"/>
            <a:ext cx="110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Collect a Graphic Organiser and complete it using the information from the following slides.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14" t="12998" r="17205"/>
          <a:stretch/>
        </p:blipFill>
        <p:spPr>
          <a:xfrm>
            <a:off x="1223082" y="1852097"/>
            <a:ext cx="9371145" cy="822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896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Kinetic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Kinetic energy is the energy of movement.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faster an object moves, the more kinetic energy it has.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4357"/>
              </p:ext>
            </p:extLst>
          </p:nvPr>
        </p:nvGraphicFramePr>
        <p:xfrm>
          <a:off x="6431143" y="148208"/>
          <a:ext cx="27736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kinetic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28563"/>
              </p:ext>
            </p:extLst>
          </p:nvPr>
        </p:nvGraphicFramePr>
        <p:xfrm>
          <a:off x="9272848" y="148208"/>
          <a:ext cx="27736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has more kinetic energy</a:t>
                      </a:r>
                      <a:r>
                        <a:rPr lang="en-AU" baseline="0" dirty="0"/>
                        <a:t> – a car travelling at 60 km/h or the same car travelling at 100 km/h? Explain your choice.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3389016"/>
            <a:ext cx="11679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Forms of Kinetic Energy</a:t>
            </a:r>
          </a:p>
          <a:p>
            <a:endParaRPr lang="en-AU" sz="2800" dirty="0"/>
          </a:p>
          <a:p>
            <a:r>
              <a:rPr lang="en-AU" sz="2800" dirty="0"/>
              <a:t>1. Heat Energy	2. Light Energy	3. Sound Energy	4. Electrical Energy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00" y="4845903"/>
            <a:ext cx="107251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mage result for lamp carto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3239300" y="4845903"/>
            <a:ext cx="1259205" cy="1327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http://www.dreamstime.com/girl-singing-thumb994238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868" y="4763987"/>
            <a:ext cx="895350" cy="149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://images.all-free-download.com/images/graphiclarge/cartoon_tv_clip_art_10377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58158" y="4845903"/>
            <a:ext cx="108585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32640"/>
              </p:ext>
            </p:extLst>
          </p:nvPr>
        </p:nvGraphicFramePr>
        <p:xfrm>
          <a:off x="9278673" y="2045945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are the 4 forms of kinetic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126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Kinetic Energy</a:t>
            </a:r>
            <a:r>
              <a:rPr lang="en-AU" sz="2800" dirty="0"/>
              <a:t> – the energy of movement</a:t>
            </a:r>
          </a:p>
          <a:p>
            <a:endParaRPr lang="en-AU" sz="2800" dirty="0"/>
          </a:p>
          <a:p>
            <a:r>
              <a:rPr lang="en-AU" sz="2800" b="1" dirty="0"/>
              <a:t>Forms of Kinetic Energy:</a:t>
            </a:r>
          </a:p>
          <a:p>
            <a:r>
              <a:rPr lang="en-AU" sz="2800" dirty="0"/>
              <a:t>1. Heat Energy – energy that can warm things up. Energy an object has because of the movement of its particles.</a:t>
            </a:r>
          </a:p>
          <a:p>
            <a:r>
              <a:rPr lang="en-AU" sz="2800" dirty="0"/>
              <a:t>Produced by: fire, friction, the </a:t>
            </a:r>
            <a:r>
              <a:rPr lang="en-AU" sz="2800" dirty="0" smtClean="0"/>
              <a:t>sun</a:t>
            </a:r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2. Light Energy – energy given off by luminous objects, which enables us to see. Made of photons: tiny packets of energy that move at the speed of light. </a:t>
            </a:r>
          </a:p>
          <a:p>
            <a:r>
              <a:rPr lang="en-AU" sz="2800" dirty="0"/>
              <a:t>Produced by: stars, light bulbs, candles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29031"/>
              </p:ext>
            </p:extLst>
          </p:nvPr>
        </p:nvGraphicFramePr>
        <p:xfrm>
          <a:off x="9246442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</a:t>
                      </a:r>
                      <a:r>
                        <a:rPr lang="en-AU" baseline="0" dirty="0" smtClean="0"/>
                        <a:t>moving in heat </a:t>
                      </a:r>
                      <a:r>
                        <a:rPr lang="en-AU" baseline="0" dirty="0"/>
                        <a:t>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35583"/>
              </p:ext>
            </p:extLst>
          </p:nvPr>
        </p:nvGraphicFramePr>
        <p:xfrm>
          <a:off x="9217322" y="3808587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is</a:t>
                      </a:r>
                      <a:r>
                        <a:rPr lang="en-AU" baseline="0" dirty="0" smtClean="0"/>
                        <a:t> moving in light </a:t>
                      </a:r>
                      <a:r>
                        <a:rPr lang="en-AU" baseline="0" dirty="0"/>
                        <a:t>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14" y="5006911"/>
            <a:ext cx="1939460" cy="1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88" y="1380336"/>
            <a:ext cx="1351216" cy="22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9283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Kinetic Energy</a:t>
            </a:r>
            <a:r>
              <a:rPr lang="en-AU" sz="2800" dirty="0"/>
              <a:t> – the energy of movement</a:t>
            </a:r>
          </a:p>
          <a:p>
            <a:endParaRPr lang="en-AU" sz="2800" dirty="0"/>
          </a:p>
          <a:p>
            <a:r>
              <a:rPr lang="en-AU" sz="2800" b="1" dirty="0"/>
              <a:t>Forms of Kinetic Energy:</a:t>
            </a:r>
          </a:p>
          <a:p>
            <a:r>
              <a:rPr lang="en-AU" sz="2800" dirty="0"/>
              <a:t>3. Sound Energy – energy that is produced by objects vibrating. These vibrations can travel through air (or other substances) to our ears.</a:t>
            </a:r>
          </a:p>
          <a:p>
            <a:r>
              <a:rPr lang="en-AU" sz="2800" dirty="0"/>
              <a:t>Produced by: voices, speakers, musical instruments</a:t>
            </a:r>
          </a:p>
          <a:p>
            <a:endParaRPr lang="en-AU" sz="2800" dirty="0"/>
          </a:p>
          <a:p>
            <a:r>
              <a:rPr lang="en-AU" sz="2800" dirty="0"/>
              <a:t>4. Electrical Energy – energy supplied by the movement of charged particles. Usually involves electrons moving through wires.</a:t>
            </a:r>
          </a:p>
          <a:p>
            <a:r>
              <a:rPr lang="en-AU" sz="2800" dirty="0"/>
              <a:t>Produced by: solar cells, lightning, batteries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95016"/>
              </p:ext>
            </p:extLst>
          </p:nvPr>
        </p:nvGraphicFramePr>
        <p:xfrm>
          <a:off x="9288209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moving in sound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05632"/>
              </p:ext>
            </p:extLst>
          </p:nvPr>
        </p:nvGraphicFramePr>
        <p:xfrm>
          <a:off x="9283781" y="362713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moving in electrical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50" y="1182313"/>
            <a:ext cx="2178253" cy="217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81" y="4933100"/>
            <a:ext cx="2780698" cy="156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23341</TotalTime>
  <Words>1379</Words>
  <Application>Microsoft Office PowerPoint</Application>
  <PresentationFormat>Widescreen</PresentationFormat>
  <Paragraphs>246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Kinetic and Potential Energy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430</cp:revision>
  <dcterms:created xsi:type="dcterms:W3CDTF">2017-01-28T08:32:28Z</dcterms:created>
  <dcterms:modified xsi:type="dcterms:W3CDTF">2020-10-13T03:38:22Z</dcterms:modified>
</cp:coreProperties>
</file>