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461" r:id="rId2"/>
    <p:sldId id="462" r:id="rId3"/>
    <p:sldId id="451" r:id="rId4"/>
    <p:sldId id="452" r:id="rId5"/>
    <p:sldId id="278" r:id="rId6"/>
    <p:sldId id="263" r:id="rId7"/>
    <p:sldId id="396" r:id="rId8"/>
    <p:sldId id="460" r:id="rId9"/>
    <p:sldId id="454" r:id="rId10"/>
    <p:sldId id="434" r:id="rId11"/>
    <p:sldId id="456" r:id="rId12"/>
    <p:sldId id="457" r:id="rId13"/>
    <p:sldId id="459" r:id="rId14"/>
    <p:sldId id="351" r:id="rId15"/>
    <p:sldId id="352" r:id="rId16"/>
    <p:sldId id="45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59" autoAdjust="0"/>
    <p:restoredTop sz="93880" autoAdjust="0"/>
  </p:normalViewPr>
  <p:slideViewPr>
    <p:cSldViewPr snapToGrid="0">
      <p:cViewPr varScale="1">
        <p:scale>
          <a:sx n="86" d="100"/>
          <a:sy n="86" d="100"/>
        </p:scale>
        <p:origin x="354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5A372-E219-4A47-9B57-DAB16DC91C8E}" type="datetimeFigureOut">
              <a:rPr lang="en-AU" smtClean="0"/>
              <a:t>13/10/2020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9ABA3-72B8-441F-AA9B-D3737D2CB9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2865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9509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1199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4623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4014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13/10/2020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13/10/2020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13/10/2020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13/10/2020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image" Target="../media/image27.jp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25.png"/><Relationship Id="rId4" Type="http://schemas.openxmlformats.org/officeDocument/2006/relationships/image" Target="../media/image2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67555" y="971188"/>
            <a:ext cx="8924214" cy="120566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/>
              <a:t>Scientists make observations of the world.  From those observations, they infer a likely explanation.  Scientists test their inferences using the scientific method.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02647"/>
              </p:ext>
            </p:extLst>
          </p:nvPr>
        </p:nvGraphicFramePr>
        <p:xfrm>
          <a:off x="9393877" y="5677136"/>
          <a:ext cx="2646908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46908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Vocabulary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Hypothesis:</a:t>
                      </a:r>
                      <a:r>
                        <a:rPr lang="en-AU" baseline="0" dirty="0" smtClean="0"/>
                        <a:t> a testable </a:t>
                      </a:r>
                      <a:r>
                        <a:rPr lang="en-AU" baseline="0" dirty="0" smtClean="0"/>
                        <a:t>statement</a:t>
                      </a:r>
                      <a:endParaRPr lang="en-AU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267555" y="2415062"/>
            <a:ext cx="8924214" cy="16360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/>
              <a:t>The first part of the scientific method involves 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 smtClean="0"/>
              <a:t>a question to answer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 smtClean="0"/>
              <a:t>an aim for the experiment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 smtClean="0"/>
              <a:t>a </a:t>
            </a:r>
            <a:r>
              <a:rPr lang="en-AU" sz="2800" dirty="0" smtClean="0"/>
              <a:t>hypothesis</a:t>
            </a:r>
            <a:endParaRPr lang="en-AU" sz="2800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8241" y="2210077"/>
            <a:ext cx="9123528" cy="0"/>
          </a:xfrm>
          <a:prstGeom prst="line">
            <a:avLst/>
          </a:prstGeom>
          <a:ln w="28575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sp>
        <p:nvSpPr>
          <p:cNvPr id="8" name="Rectangle 7"/>
          <p:cNvSpPr/>
          <p:nvPr/>
        </p:nvSpPr>
        <p:spPr>
          <a:xfrm>
            <a:off x="267555" y="4180344"/>
            <a:ext cx="930870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800" dirty="0">
                <a:latin typeface="+mj-lt"/>
              </a:rPr>
              <a:t>Question: </a:t>
            </a:r>
            <a:r>
              <a:rPr lang="en-AU" sz="2800" dirty="0">
                <a:solidFill>
                  <a:srgbClr val="0070C0"/>
                </a:solidFill>
                <a:latin typeface="+mj-lt"/>
              </a:rPr>
              <a:t>Does the </a:t>
            </a:r>
            <a:r>
              <a:rPr lang="en-AU" sz="2800" dirty="0">
                <a:latin typeface="+mj-lt"/>
              </a:rPr>
              <a:t>temperature of the milk change how fast milo dissolves?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 smtClean="0">
                <a:latin typeface="+mj-lt"/>
              </a:rPr>
              <a:t>Aim</a:t>
            </a:r>
            <a:r>
              <a:rPr lang="en-AU" sz="2800" dirty="0">
                <a:latin typeface="+mj-lt"/>
              </a:rPr>
              <a:t>: </a:t>
            </a:r>
            <a:r>
              <a:rPr lang="en-AU" sz="2800" dirty="0">
                <a:solidFill>
                  <a:srgbClr val="0070C0"/>
                </a:solidFill>
                <a:latin typeface="+mj-lt"/>
              </a:rPr>
              <a:t>To find out </a:t>
            </a:r>
            <a:r>
              <a:rPr lang="en-AU" sz="28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if</a:t>
            </a:r>
            <a:r>
              <a:rPr lang="en-AU" sz="2800" dirty="0">
                <a:latin typeface="+mj-lt"/>
              </a:rPr>
              <a:t> the temperature of the milk </a:t>
            </a:r>
            <a:r>
              <a:rPr lang="en-AU" sz="2800" dirty="0">
                <a:solidFill>
                  <a:srgbClr val="0070C0"/>
                </a:solidFill>
                <a:latin typeface="+mj-lt"/>
              </a:rPr>
              <a:t>affects</a:t>
            </a:r>
            <a:r>
              <a:rPr lang="en-AU" sz="2800" dirty="0">
                <a:latin typeface="+mj-lt"/>
              </a:rPr>
              <a:t> how fast milo dissolves.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 smtClean="0">
                <a:latin typeface="+mj-lt"/>
              </a:rPr>
              <a:t>Hypothesis</a:t>
            </a:r>
            <a:r>
              <a:rPr lang="en-AU" sz="2800" dirty="0">
                <a:latin typeface="+mj-lt"/>
              </a:rPr>
              <a:t>: Hot milk dissolves milo faster than cold </a:t>
            </a:r>
            <a:r>
              <a:rPr lang="en-AU" sz="2800" dirty="0" smtClean="0">
                <a:latin typeface="+mj-lt"/>
              </a:rPr>
              <a:t>milk.</a:t>
            </a:r>
            <a:endParaRPr lang="en-AU" sz="2800" dirty="0">
              <a:latin typeface="+mj-lt"/>
            </a:endParaRPr>
          </a:p>
        </p:txBody>
      </p:sp>
      <p:pic>
        <p:nvPicPr>
          <p:cNvPr id="14" name="Picture 2" descr="Image result for mil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6262" y="955932"/>
            <a:ext cx="2761795" cy="2761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53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275967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sp>
        <p:nvSpPr>
          <p:cNvPr id="6" name="AutoShape 2" descr="Image result for appliances pictures"/>
          <p:cNvSpPr>
            <a:spLocks noChangeAspect="1" noChangeArrowheads="1"/>
          </p:cNvSpPr>
          <p:nvPr/>
        </p:nvSpPr>
        <p:spPr bwMode="auto">
          <a:xfrm>
            <a:off x="63500" y="-136525"/>
            <a:ext cx="2657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7" name="AutoShape 4" descr="Image result for appliances pictures"/>
          <p:cNvSpPr>
            <a:spLocks noChangeAspect="1" noChangeArrowheads="1"/>
          </p:cNvSpPr>
          <p:nvPr/>
        </p:nvSpPr>
        <p:spPr bwMode="auto">
          <a:xfrm>
            <a:off x="215900" y="15875"/>
            <a:ext cx="2657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AutoShape 6" descr="Image result for appliances pictures"/>
          <p:cNvSpPr>
            <a:spLocks noChangeAspect="1" noChangeArrowheads="1"/>
          </p:cNvSpPr>
          <p:nvPr/>
        </p:nvSpPr>
        <p:spPr bwMode="auto">
          <a:xfrm>
            <a:off x="63500" y="-136525"/>
            <a:ext cx="28575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364794"/>
              </p:ext>
            </p:extLst>
          </p:nvPr>
        </p:nvGraphicFramePr>
        <p:xfrm>
          <a:off x="10309449" y="143510"/>
          <a:ext cx="1689947" cy="2926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899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9767">
                <a:tc>
                  <a:txBody>
                    <a:bodyPr/>
                    <a:lstStyle/>
                    <a:p>
                      <a:r>
                        <a:rPr lang="en-AU" dirty="0"/>
                        <a:t>Reminder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8069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Kinetic</a:t>
                      </a:r>
                      <a:endParaRPr lang="en-AU" sz="1800" b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Heat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Light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Sound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Electrical</a:t>
                      </a:r>
                      <a:endParaRPr lang="en-AU" sz="1800" b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Elastic</a:t>
                      </a:r>
                      <a:endParaRPr lang="en-AU" sz="1800" b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Gravitational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Chemical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Nuclear</a:t>
                      </a:r>
                      <a:endParaRPr lang="en-A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680531"/>
              </p:ext>
            </p:extLst>
          </p:nvPr>
        </p:nvGraphicFramePr>
        <p:xfrm>
          <a:off x="251315" y="926873"/>
          <a:ext cx="4892886" cy="36405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928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1577">
                <a:tc>
                  <a:txBody>
                    <a:bodyPr/>
                    <a:lstStyle/>
                    <a:p>
                      <a:r>
                        <a:rPr lang="en-AU" sz="2400" dirty="0"/>
                        <a:t>Drawing Energy Flow Diagrams</a:t>
                      </a:r>
                      <a:endParaRPr lang="en-AU" sz="2000" dirty="0"/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37192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1800" baseline="0" dirty="0"/>
                        <a:t>Identify input (starting) energy form.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endParaRPr lang="en-AU" sz="1800" baseline="0" dirty="0"/>
                    </a:p>
                    <a:p>
                      <a:pPr marL="457200" indent="-457200">
                        <a:buAutoNum type="arabicPeriod" startAt="2"/>
                      </a:pPr>
                      <a:r>
                        <a:rPr lang="en-AU" sz="1800" baseline="0" dirty="0"/>
                        <a:t>Identify output (final) energy form/s.</a:t>
                      </a:r>
                    </a:p>
                    <a:p>
                      <a:pPr marL="457200" indent="-457200">
                        <a:buAutoNum type="arabicPeriod" startAt="2"/>
                      </a:pPr>
                      <a:endParaRPr lang="en-AU" sz="1800" baseline="0" dirty="0"/>
                    </a:p>
                    <a:p>
                      <a:pPr marL="457200" indent="-457200">
                        <a:buAutoNum type="arabicPeriod" startAt="2"/>
                      </a:pPr>
                      <a:r>
                        <a:rPr lang="en-AU" sz="1800" baseline="0" dirty="0"/>
                        <a:t>Are there any intermediate (in-between) energy forms?</a:t>
                      </a:r>
                    </a:p>
                    <a:p>
                      <a:pPr marL="457200" indent="-457200">
                        <a:buAutoNum type="arabicPeriod" startAt="2"/>
                      </a:pPr>
                      <a:endParaRPr lang="en-AU" sz="1800" baseline="0" dirty="0"/>
                    </a:p>
                    <a:p>
                      <a:pPr marL="457200" indent="-457200">
                        <a:buAutoNum type="arabicPeriod" startAt="2"/>
                      </a:pPr>
                      <a:r>
                        <a:rPr lang="en-AU" sz="1800" baseline="0" dirty="0"/>
                        <a:t>Draw a flow diagram:</a:t>
                      </a:r>
                    </a:p>
                    <a:p>
                      <a:pPr marL="914400" lvl="1" indent="-457200">
                        <a:buFont typeface="+mj-lt"/>
                        <a:buAutoNum type="alphaLcPeriod"/>
                      </a:pPr>
                      <a:r>
                        <a:rPr lang="en-AU" sz="1800" baseline="0" dirty="0"/>
                        <a:t>Use arrows to show energy transformation</a:t>
                      </a:r>
                    </a:p>
                    <a:p>
                      <a:pPr marL="914400" lvl="1" indent="-457200">
                        <a:buFont typeface="+mj-lt"/>
                        <a:buAutoNum type="alphaLcPeriod"/>
                      </a:pPr>
                      <a:r>
                        <a:rPr lang="en-AU" sz="1800" b="0" baseline="0" dirty="0"/>
                        <a:t>Use + if there are multiple energy forms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" name="Title 1"/>
          <p:cNvSpPr txBox="1">
            <a:spLocks/>
          </p:cNvSpPr>
          <p:nvPr/>
        </p:nvSpPr>
        <p:spPr>
          <a:xfrm>
            <a:off x="959994" y="4679581"/>
            <a:ext cx="7546357" cy="20662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spcAft>
                <a:spcPts val="1200"/>
              </a:spcAft>
              <a:buAutoNum type="arabicPeriod"/>
            </a:pPr>
            <a:r>
              <a:rPr lang="en-AU" sz="2800" dirty="0">
                <a:solidFill>
                  <a:srgbClr val="000099"/>
                </a:solidFill>
                <a:latin typeface="+mn-lt"/>
              </a:rPr>
              <a:t>Gravitational energy</a:t>
            </a:r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en-AU" sz="2800" dirty="0">
                <a:solidFill>
                  <a:srgbClr val="000099"/>
                </a:solidFill>
                <a:latin typeface="+mn-lt"/>
              </a:rPr>
              <a:t>Kinetic energy</a:t>
            </a:r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en-AU" sz="2800" dirty="0">
                <a:solidFill>
                  <a:srgbClr val="000099"/>
                </a:solidFill>
                <a:latin typeface="+mn-lt"/>
              </a:rPr>
              <a:t>No</a:t>
            </a:r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en-AU" sz="2800" dirty="0">
                <a:solidFill>
                  <a:srgbClr val="000099"/>
                </a:solidFill>
                <a:latin typeface="+mn-lt"/>
              </a:rPr>
              <a:t>Gravitational energy </a:t>
            </a:r>
            <a:r>
              <a:rPr lang="en-AU" sz="2800" dirty="0">
                <a:solidFill>
                  <a:srgbClr val="000099"/>
                </a:solidFill>
                <a:latin typeface="+mn-lt"/>
                <a:sym typeface="Wingdings" panose="05000000000000000000" pitchFamily="2" charset="2"/>
              </a:rPr>
              <a:t> Kinetic energy</a:t>
            </a:r>
            <a:endParaRPr lang="en-AU" sz="2800" dirty="0">
              <a:solidFill>
                <a:srgbClr val="000099"/>
              </a:solidFill>
              <a:latin typeface="+mn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166" y="440595"/>
            <a:ext cx="2491934" cy="30350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97158" y="3475643"/>
            <a:ext cx="436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A person sliding down a slide</a:t>
            </a:r>
          </a:p>
        </p:txBody>
      </p:sp>
    </p:spTree>
    <p:extLst>
      <p:ext uri="{BB962C8B-B14F-4D97-AF65-F5344CB8AC3E}">
        <p14:creationId xmlns:p14="http://schemas.microsoft.com/office/powerpoint/2010/main" val="282272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275967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sp>
        <p:nvSpPr>
          <p:cNvPr id="6" name="AutoShape 2" descr="Image result for appliances pictures"/>
          <p:cNvSpPr>
            <a:spLocks noChangeAspect="1" noChangeArrowheads="1"/>
          </p:cNvSpPr>
          <p:nvPr/>
        </p:nvSpPr>
        <p:spPr bwMode="auto">
          <a:xfrm>
            <a:off x="63500" y="-136525"/>
            <a:ext cx="2657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7" name="AutoShape 4" descr="Image result for appliances pictures"/>
          <p:cNvSpPr>
            <a:spLocks noChangeAspect="1" noChangeArrowheads="1"/>
          </p:cNvSpPr>
          <p:nvPr/>
        </p:nvSpPr>
        <p:spPr bwMode="auto">
          <a:xfrm>
            <a:off x="215900" y="15875"/>
            <a:ext cx="2657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AutoShape 6" descr="Image result for appliances pictures"/>
          <p:cNvSpPr>
            <a:spLocks noChangeAspect="1" noChangeArrowheads="1"/>
          </p:cNvSpPr>
          <p:nvPr/>
        </p:nvSpPr>
        <p:spPr bwMode="auto">
          <a:xfrm>
            <a:off x="63500" y="-136525"/>
            <a:ext cx="28575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364794"/>
              </p:ext>
            </p:extLst>
          </p:nvPr>
        </p:nvGraphicFramePr>
        <p:xfrm>
          <a:off x="10309449" y="143510"/>
          <a:ext cx="1689947" cy="2926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899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9767">
                <a:tc>
                  <a:txBody>
                    <a:bodyPr/>
                    <a:lstStyle/>
                    <a:p>
                      <a:r>
                        <a:rPr lang="en-AU" dirty="0"/>
                        <a:t>Reminder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8069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Kinetic</a:t>
                      </a:r>
                      <a:endParaRPr lang="en-AU" sz="1800" b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Heat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Light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Sound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Electrical</a:t>
                      </a:r>
                      <a:endParaRPr lang="en-AU" sz="1800" b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Elastic</a:t>
                      </a:r>
                      <a:endParaRPr lang="en-AU" sz="1800" b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Gravitational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Chemical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Nuclear</a:t>
                      </a:r>
                      <a:endParaRPr lang="en-A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" name="Title 1"/>
          <p:cNvSpPr txBox="1">
            <a:spLocks/>
          </p:cNvSpPr>
          <p:nvPr/>
        </p:nvSpPr>
        <p:spPr>
          <a:xfrm>
            <a:off x="931945" y="4634220"/>
            <a:ext cx="7546357" cy="21320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spcAft>
                <a:spcPts val="1200"/>
              </a:spcAft>
              <a:buAutoNum type="arabicPeriod"/>
            </a:pPr>
            <a:r>
              <a:rPr lang="en-AU" sz="2800" dirty="0">
                <a:solidFill>
                  <a:srgbClr val="000099"/>
                </a:solidFill>
                <a:latin typeface="+mn-lt"/>
              </a:rPr>
              <a:t>Elastic energy</a:t>
            </a:r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en-AU" sz="2800" dirty="0">
                <a:solidFill>
                  <a:srgbClr val="000099"/>
                </a:solidFill>
                <a:latin typeface="+mn-lt"/>
              </a:rPr>
              <a:t>Kinetic energy and sound energy</a:t>
            </a:r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en-AU" sz="2800" dirty="0">
                <a:solidFill>
                  <a:srgbClr val="000099"/>
                </a:solidFill>
                <a:latin typeface="+mn-lt"/>
              </a:rPr>
              <a:t>No</a:t>
            </a:r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en-AU" sz="2800" dirty="0">
                <a:solidFill>
                  <a:srgbClr val="000099"/>
                </a:solidFill>
                <a:latin typeface="+mn-lt"/>
              </a:rPr>
              <a:t>Elastic energy </a:t>
            </a:r>
            <a:r>
              <a:rPr lang="en-AU" sz="2800" dirty="0">
                <a:solidFill>
                  <a:srgbClr val="000099"/>
                </a:solidFill>
                <a:latin typeface="+mn-lt"/>
                <a:sym typeface="Wingdings" panose="05000000000000000000" pitchFamily="2" charset="2"/>
              </a:rPr>
              <a:t> Kinetic energy + sound Energy</a:t>
            </a:r>
            <a:endParaRPr lang="en-AU" sz="280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7157" y="3475643"/>
            <a:ext cx="6030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A person releasing an arrow from a bow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22" y="185019"/>
            <a:ext cx="3196606" cy="3290624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350AC936-3616-4A1C-B04E-F08F13CB1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025446"/>
              </p:ext>
            </p:extLst>
          </p:nvPr>
        </p:nvGraphicFramePr>
        <p:xfrm>
          <a:off x="251315" y="926873"/>
          <a:ext cx="4892886" cy="36405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928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1577">
                <a:tc>
                  <a:txBody>
                    <a:bodyPr/>
                    <a:lstStyle/>
                    <a:p>
                      <a:r>
                        <a:rPr lang="en-AU" sz="2400" dirty="0"/>
                        <a:t>Drawing Energy Flow Diagrams</a:t>
                      </a:r>
                      <a:endParaRPr lang="en-AU" sz="2000" dirty="0"/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37192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1800" baseline="0" dirty="0"/>
                        <a:t>Identify input (starting) energy form.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endParaRPr lang="en-AU" sz="1800" baseline="0" dirty="0"/>
                    </a:p>
                    <a:p>
                      <a:pPr marL="457200" indent="-457200">
                        <a:buAutoNum type="arabicPeriod" startAt="2"/>
                      </a:pPr>
                      <a:r>
                        <a:rPr lang="en-AU" sz="1800" baseline="0" dirty="0"/>
                        <a:t>Identify output (final) energy form/s.</a:t>
                      </a:r>
                    </a:p>
                    <a:p>
                      <a:pPr marL="457200" indent="-457200">
                        <a:buAutoNum type="arabicPeriod" startAt="2"/>
                      </a:pPr>
                      <a:endParaRPr lang="en-AU" sz="1800" baseline="0" dirty="0"/>
                    </a:p>
                    <a:p>
                      <a:pPr marL="457200" indent="-457200">
                        <a:buAutoNum type="arabicPeriod" startAt="2"/>
                      </a:pPr>
                      <a:r>
                        <a:rPr lang="en-AU" sz="1800" baseline="0" dirty="0"/>
                        <a:t>Are there any intermediate (in-between) energy forms?</a:t>
                      </a:r>
                    </a:p>
                    <a:p>
                      <a:pPr marL="457200" indent="-457200">
                        <a:buAutoNum type="arabicPeriod" startAt="2"/>
                      </a:pPr>
                      <a:endParaRPr lang="en-AU" sz="1800" baseline="0" dirty="0"/>
                    </a:p>
                    <a:p>
                      <a:pPr marL="457200" indent="-457200">
                        <a:buAutoNum type="arabicPeriod" startAt="2"/>
                      </a:pPr>
                      <a:r>
                        <a:rPr lang="en-AU" sz="1800" baseline="0" dirty="0"/>
                        <a:t>Draw a flow diagram:</a:t>
                      </a:r>
                    </a:p>
                    <a:p>
                      <a:pPr marL="914400" lvl="1" indent="-457200">
                        <a:buFont typeface="+mj-lt"/>
                        <a:buAutoNum type="alphaLcPeriod"/>
                      </a:pPr>
                      <a:r>
                        <a:rPr lang="en-AU" sz="1800" baseline="0" dirty="0"/>
                        <a:t>Use arrows to show energy transformation</a:t>
                      </a:r>
                    </a:p>
                    <a:p>
                      <a:pPr marL="914400" lvl="1" indent="-457200">
                        <a:buFont typeface="+mj-lt"/>
                        <a:buAutoNum type="alphaLcPeriod"/>
                      </a:pPr>
                      <a:r>
                        <a:rPr lang="en-AU" sz="1800" b="0" baseline="0" dirty="0"/>
                        <a:t>Use + if there are multiple energy forms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966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275967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sp>
        <p:nvSpPr>
          <p:cNvPr id="6" name="AutoShape 2" descr="Image result for appliances pictures"/>
          <p:cNvSpPr>
            <a:spLocks noChangeAspect="1" noChangeArrowheads="1"/>
          </p:cNvSpPr>
          <p:nvPr/>
        </p:nvSpPr>
        <p:spPr bwMode="auto">
          <a:xfrm>
            <a:off x="63500" y="-136525"/>
            <a:ext cx="2657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7" name="AutoShape 4" descr="Image result for appliances pictures"/>
          <p:cNvSpPr>
            <a:spLocks noChangeAspect="1" noChangeArrowheads="1"/>
          </p:cNvSpPr>
          <p:nvPr/>
        </p:nvSpPr>
        <p:spPr bwMode="auto">
          <a:xfrm>
            <a:off x="215900" y="15875"/>
            <a:ext cx="2657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AutoShape 6" descr="Image result for appliances pictures"/>
          <p:cNvSpPr>
            <a:spLocks noChangeAspect="1" noChangeArrowheads="1"/>
          </p:cNvSpPr>
          <p:nvPr/>
        </p:nvSpPr>
        <p:spPr bwMode="auto">
          <a:xfrm>
            <a:off x="63500" y="-136525"/>
            <a:ext cx="28575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364794"/>
              </p:ext>
            </p:extLst>
          </p:nvPr>
        </p:nvGraphicFramePr>
        <p:xfrm>
          <a:off x="10309449" y="143510"/>
          <a:ext cx="1689947" cy="2926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899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9767">
                <a:tc>
                  <a:txBody>
                    <a:bodyPr/>
                    <a:lstStyle/>
                    <a:p>
                      <a:r>
                        <a:rPr lang="en-AU" dirty="0"/>
                        <a:t>Reminder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8069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Kinetic</a:t>
                      </a:r>
                      <a:endParaRPr lang="en-AU" sz="1800" b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Heat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Light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Sound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Electrical</a:t>
                      </a:r>
                      <a:endParaRPr lang="en-AU" sz="1800" b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Elastic</a:t>
                      </a:r>
                      <a:endParaRPr lang="en-AU" sz="1800" b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Gravitational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Chemical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Nuclear</a:t>
                      </a:r>
                      <a:endParaRPr lang="en-A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" name="Title 1"/>
          <p:cNvSpPr txBox="1">
            <a:spLocks/>
          </p:cNvSpPr>
          <p:nvPr/>
        </p:nvSpPr>
        <p:spPr>
          <a:xfrm>
            <a:off x="931945" y="4667879"/>
            <a:ext cx="10669154" cy="21087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spcAft>
                <a:spcPts val="1200"/>
              </a:spcAft>
              <a:buAutoNum type="arabicPeriod"/>
            </a:pPr>
            <a:r>
              <a:rPr lang="en-AU" sz="2800" dirty="0">
                <a:solidFill>
                  <a:srgbClr val="000099"/>
                </a:solidFill>
                <a:latin typeface="+mn-lt"/>
              </a:rPr>
              <a:t>Chemical energy</a:t>
            </a:r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en-AU" sz="2800" dirty="0">
                <a:solidFill>
                  <a:srgbClr val="000099"/>
                </a:solidFill>
                <a:latin typeface="+mn-lt"/>
              </a:rPr>
              <a:t>Heat energy, sound energy and light energy</a:t>
            </a:r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en-AU" sz="2800" dirty="0">
                <a:solidFill>
                  <a:srgbClr val="000099"/>
                </a:solidFill>
                <a:latin typeface="+mn-lt"/>
              </a:rPr>
              <a:t>No</a:t>
            </a:r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en-AU" sz="2800" dirty="0">
                <a:solidFill>
                  <a:srgbClr val="000099"/>
                </a:solidFill>
                <a:latin typeface="+mn-lt"/>
              </a:rPr>
              <a:t>Chemical energy </a:t>
            </a:r>
            <a:r>
              <a:rPr lang="en-AU" sz="2800" dirty="0">
                <a:solidFill>
                  <a:srgbClr val="000099"/>
                </a:solidFill>
                <a:latin typeface="+mn-lt"/>
                <a:sym typeface="Wingdings" panose="05000000000000000000" pitchFamily="2" charset="2"/>
              </a:rPr>
              <a:t> </a:t>
            </a:r>
            <a:r>
              <a:rPr lang="en-AU" sz="2800" dirty="0">
                <a:solidFill>
                  <a:srgbClr val="000099"/>
                </a:solidFill>
                <a:latin typeface="+mn-lt"/>
              </a:rPr>
              <a:t>Heat energy + sound energy + light energy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85712" y="3421171"/>
            <a:ext cx="1110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A fire</a:t>
            </a:r>
          </a:p>
        </p:txBody>
      </p:sp>
      <p:pic>
        <p:nvPicPr>
          <p:cNvPr id="11" name="Picture 1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6422" y="175564"/>
            <a:ext cx="2868888" cy="3166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2B40F191-B812-4DD1-9C7F-3D0D0D9F9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025446"/>
              </p:ext>
            </p:extLst>
          </p:nvPr>
        </p:nvGraphicFramePr>
        <p:xfrm>
          <a:off x="251315" y="926873"/>
          <a:ext cx="4892886" cy="36405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928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1577">
                <a:tc>
                  <a:txBody>
                    <a:bodyPr/>
                    <a:lstStyle/>
                    <a:p>
                      <a:r>
                        <a:rPr lang="en-AU" sz="2400" dirty="0"/>
                        <a:t>Drawing Energy Flow Diagrams</a:t>
                      </a:r>
                      <a:endParaRPr lang="en-AU" sz="2000" dirty="0"/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37192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1800" baseline="0" dirty="0"/>
                        <a:t>Identify input (starting) energy form.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endParaRPr lang="en-AU" sz="1800" baseline="0" dirty="0"/>
                    </a:p>
                    <a:p>
                      <a:pPr marL="457200" indent="-457200">
                        <a:buAutoNum type="arabicPeriod" startAt="2"/>
                      </a:pPr>
                      <a:r>
                        <a:rPr lang="en-AU" sz="1800" baseline="0" dirty="0"/>
                        <a:t>Identify output (final) energy form/s.</a:t>
                      </a:r>
                    </a:p>
                    <a:p>
                      <a:pPr marL="457200" indent="-457200">
                        <a:buAutoNum type="arabicPeriod" startAt="2"/>
                      </a:pPr>
                      <a:endParaRPr lang="en-AU" sz="1800" baseline="0" dirty="0"/>
                    </a:p>
                    <a:p>
                      <a:pPr marL="457200" indent="-457200">
                        <a:buAutoNum type="arabicPeriod" startAt="2"/>
                      </a:pPr>
                      <a:r>
                        <a:rPr lang="en-AU" sz="1800" baseline="0" dirty="0"/>
                        <a:t>Are there any intermediate (in-between) energy forms?</a:t>
                      </a:r>
                    </a:p>
                    <a:p>
                      <a:pPr marL="457200" indent="-457200">
                        <a:buAutoNum type="arabicPeriod" startAt="2"/>
                      </a:pPr>
                      <a:endParaRPr lang="en-AU" sz="1800" baseline="0" dirty="0"/>
                    </a:p>
                    <a:p>
                      <a:pPr marL="457200" indent="-457200">
                        <a:buAutoNum type="arabicPeriod" startAt="2"/>
                      </a:pPr>
                      <a:r>
                        <a:rPr lang="en-AU" sz="1800" baseline="0" dirty="0"/>
                        <a:t>Draw a flow diagram:</a:t>
                      </a:r>
                    </a:p>
                    <a:p>
                      <a:pPr marL="914400" lvl="1" indent="-457200">
                        <a:buFont typeface="+mj-lt"/>
                        <a:buAutoNum type="alphaLcPeriod"/>
                      </a:pPr>
                      <a:r>
                        <a:rPr lang="en-AU" sz="1800" baseline="0" dirty="0"/>
                        <a:t>Use arrows to show energy transformation</a:t>
                      </a:r>
                    </a:p>
                    <a:p>
                      <a:pPr marL="914400" lvl="1" indent="-457200">
                        <a:buFont typeface="+mj-lt"/>
                        <a:buAutoNum type="alphaLcPeriod"/>
                      </a:pPr>
                      <a:r>
                        <a:rPr lang="en-AU" sz="1800" b="0" baseline="0" dirty="0"/>
                        <a:t>Use + if there are multiple energy forms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545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275967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sp>
        <p:nvSpPr>
          <p:cNvPr id="6" name="AutoShape 2" descr="Image result for appliances pictures"/>
          <p:cNvSpPr>
            <a:spLocks noChangeAspect="1" noChangeArrowheads="1"/>
          </p:cNvSpPr>
          <p:nvPr/>
        </p:nvSpPr>
        <p:spPr bwMode="auto">
          <a:xfrm>
            <a:off x="63500" y="-136525"/>
            <a:ext cx="2657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7" name="AutoShape 4" descr="Image result for appliances pictures"/>
          <p:cNvSpPr>
            <a:spLocks noChangeAspect="1" noChangeArrowheads="1"/>
          </p:cNvSpPr>
          <p:nvPr/>
        </p:nvSpPr>
        <p:spPr bwMode="auto">
          <a:xfrm>
            <a:off x="215900" y="15875"/>
            <a:ext cx="2657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AutoShape 6" descr="Image result for appliances pictures"/>
          <p:cNvSpPr>
            <a:spLocks noChangeAspect="1" noChangeArrowheads="1"/>
          </p:cNvSpPr>
          <p:nvPr/>
        </p:nvSpPr>
        <p:spPr bwMode="auto">
          <a:xfrm>
            <a:off x="63500" y="-136525"/>
            <a:ext cx="28575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364794"/>
              </p:ext>
            </p:extLst>
          </p:nvPr>
        </p:nvGraphicFramePr>
        <p:xfrm>
          <a:off x="10309449" y="143510"/>
          <a:ext cx="1689947" cy="2926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899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9767">
                <a:tc>
                  <a:txBody>
                    <a:bodyPr/>
                    <a:lstStyle/>
                    <a:p>
                      <a:r>
                        <a:rPr lang="en-AU" dirty="0"/>
                        <a:t>Reminder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8069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Kinetic</a:t>
                      </a:r>
                      <a:endParaRPr lang="en-AU" sz="1800" b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Heat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Light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Sound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Electrical</a:t>
                      </a:r>
                      <a:endParaRPr lang="en-AU" sz="1800" b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Elastic</a:t>
                      </a:r>
                      <a:endParaRPr lang="en-AU" sz="1800" b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Gravitational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Chemical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Nuclear</a:t>
                      </a:r>
                      <a:endParaRPr lang="en-A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" name="Title 1"/>
          <p:cNvSpPr txBox="1">
            <a:spLocks/>
          </p:cNvSpPr>
          <p:nvPr/>
        </p:nvSpPr>
        <p:spPr>
          <a:xfrm>
            <a:off x="251315" y="4695928"/>
            <a:ext cx="11748081" cy="20919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spcAft>
                <a:spcPts val="1200"/>
              </a:spcAft>
              <a:buAutoNum type="arabicPeriod"/>
            </a:pPr>
            <a:r>
              <a:rPr lang="en-AU" sz="2600" dirty="0">
                <a:solidFill>
                  <a:srgbClr val="000099"/>
                </a:solidFill>
                <a:latin typeface="+mn-lt"/>
              </a:rPr>
              <a:t>Chemical energy</a:t>
            </a:r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en-AU" sz="2600" dirty="0">
                <a:solidFill>
                  <a:srgbClr val="000099"/>
                </a:solidFill>
                <a:latin typeface="+mn-lt"/>
              </a:rPr>
              <a:t>Sound energy, heat energy and light energy</a:t>
            </a:r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en-AU" sz="2600" dirty="0">
                <a:solidFill>
                  <a:srgbClr val="000099"/>
                </a:solidFill>
                <a:latin typeface="+mn-lt"/>
              </a:rPr>
              <a:t>Yes: electrical energy</a:t>
            </a:r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en-AU" sz="2600" dirty="0">
                <a:solidFill>
                  <a:srgbClr val="000099"/>
                </a:solidFill>
                <a:latin typeface="+mn-lt"/>
              </a:rPr>
              <a:t>Chemical energy </a:t>
            </a:r>
            <a:r>
              <a:rPr lang="en-AU" sz="2600" dirty="0">
                <a:solidFill>
                  <a:srgbClr val="000099"/>
                </a:solidFill>
                <a:latin typeface="+mn-lt"/>
                <a:sym typeface="Wingdings" panose="05000000000000000000" pitchFamily="2" charset="2"/>
              </a:rPr>
              <a:t> Electrical energy  </a:t>
            </a:r>
            <a:r>
              <a:rPr lang="en-AU" sz="2600" dirty="0">
                <a:solidFill>
                  <a:srgbClr val="000099"/>
                </a:solidFill>
                <a:latin typeface="+mn-lt"/>
              </a:rPr>
              <a:t>Sound energy + heat energy + light energy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59877" y="3377591"/>
            <a:ext cx="3096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/>
              <a:t>Using a smartphone</a:t>
            </a:r>
          </a:p>
        </p:txBody>
      </p:sp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834" y="187398"/>
            <a:ext cx="3190193" cy="3190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921DFAC2-F48D-45D3-A46B-89FB05B76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855556"/>
              </p:ext>
            </p:extLst>
          </p:nvPr>
        </p:nvGraphicFramePr>
        <p:xfrm>
          <a:off x="251315" y="926873"/>
          <a:ext cx="4892886" cy="36405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928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1577">
                <a:tc>
                  <a:txBody>
                    <a:bodyPr/>
                    <a:lstStyle/>
                    <a:p>
                      <a:r>
                        <a:rPr lang="en-AU" sz="2400" dirty="0"/>
                        <a:t>Drawing Energy Flow Diagrams</a:t>
                      </a:r>
                      <a:endParaRPr lang="en-AU" sz="2000" dirty="0"/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37192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1800" baseline="0" dirty="0"/>
                        <a:t>Identify input (starting) energy form.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endParaRPr lang="en-AU" sz="1800" baseline="0" dirty="0"/>
                    </a:p>
                    <a:p>
                      <a:pPr marL="457200" indent="-457200">
                        <a:buAutoNum type="arabicPeriod" startAt="2"/>
                      </a:pPr>
                      <a:r>
                        <a:rPr lang="en-AU" sz="1800" baseline="0" dirty="0"/>
                        <a:t>Identify output (final) energy form/s.</a:t>
                      </a:r>
                    </a:p>
                    <a:p>
                      <a:pPr marL="457200" indent="-457200">
                        <a:buAutoNum type="arabicPeriod" startAt="2"/>
                      </a:pPr>
                      <a:endParaRPr lang="en-AU" sz="1800" baseline="0" dirty="0"/>
                    </a:p>
                    <a:p>
                      <a:pPr marL="457200" indent="-457200">
                        <a:buAutoNum type="arabicPeriod" startAt="2"/>
                      </a:pPr>
                      <a:r>
                        <a:rPr lang="en-AU" sz="1800" baseline="0" dirty="0"/>
                        <a:t>Are there any intermediate (in-between) energy forms?</a:t>
                      </a:r>
                    </a:p>
                    <a:p>
                      <a:pPr marL="457200" indent="-457200">
                        <a:buAutoNum type="arabicPeriod" startAt="2"/>
                      </a:pPr>
                      <a:endParaRPr lang="en-AU" sz="1800" baseline="0" dirty="0"/>
                    </a:p>
                    <a:p>
                      <a:pPr marL="457200" indent="-457200">
                        <a:buAutoNum type="arabicPeriod" startAt="2"/>
                      </a:pPr>
                      <a:r>
                        <a:rPr lang="en-AU" sz="1800" baseline="0" dirty="0"/>
                        <a:t>Draw a flow diagram:</a:t>
                      </a:r>
                    </a:p>
                    <a:p>
                      <a:pPr marL="914400" lvl="1" indent="-457200">
                        <a:buFont typeface="+mj-lt"/>
                        <a:buAutoNum type="alphaLcPeriod"/>
                      </a:pPr>
                      <a:r>
                        <a:rPr lang="en-AU" sz="1800" baseline="0" dirty="0"/>
                        <a:t>Use arrows to show energy transformation</a:t>
                      </a:r>
                    </a:p>
                    <a:p>
                      <a:pPr marL="914400" lvl="1" indent="-457200">
                        <a:buFont typeface="+mj-lt"/>
                        <a:buAutoNum type="alphaLcPeriod"/>
                      </a:pPr>
                      <a:r>
                        <a:rPr lang="en-AU" sz="1800" b="0" baseline="0" dirty="0"/>
                        <a:t>Use + if there are multiple energy forms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64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014888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Relevance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E9F9F62-1925-43B6-ADC4-D150DCBCB54B}"/>
              </a:ext>
            </a:extLst>
          </p:cNvPr>
          <p:cNvSpPr txBox="1"/>
          <p:nvPr/>
        </p:nvSpPr>
        <p:spPr>
          <a:xfrm>
            <a:off x="161778" y="859592"/>
            <a:ext cx="1171987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How are energy flow diagrams helpful?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Flow diagrams are a simple yet effective way of describing energy transformations.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This way of writing processes is used extensively throughout science (e.g. describing chemical reactions).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Next lesson you will be completing an experiment which will require you to draw flow diagrams.</a:t>
            </a:r>
          </a:p>
        </p:txBody>
      </p:sp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410" y="3716710"/>
            <a:ext cx="4285088" cy="306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268" y="3932299"/>
            <a:ext cx="4805647" cy="2936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68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311405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732982"/>
            <a:ext cx="1211159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2800" dirty="0"/>
          </a:p>
          <a:p>
            <a:pPr marL="514350" indent="-514350">
              <a:buAutoNum type="arabicPeriod"/>
            </a:pPr>
            <a:r>
              <a:rPr lang="en-AU" sz="2800" dirty="0"/>
              <a:t>How do you use an energy flow diagram to show: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AU" sz="2800" dirty="0"/>
              <a:t>Multiple energy transformations?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AU" sz="2800" dirty="0"/>
              <a:t>One form of energy transforming into multiple other forms?</a:t>
            </a:r>
          </a:p>
          <a:p>
            <a:pPr marL="514350" indent="-514350">
              <a:buAutoNum type="arabicPeriod"/>
            </a:pPr>
            <a:endParaRPr lang="en-AU" sz="2800" dirty="0"/>
          </a:p>
          <a:p>
            <a:pPr marL="514350" indent="-514350">
              <a:buAutoNum type="arabicPeriod"/>
            </a:pPr>
            <a:endParaRPr lang="en-AU" sz="2800" dirty="0"/>
          </a:p>
          <a:p>
            <a:pPr marL="514350" indent="-514350">
              <a:buAutoNum type="arabicPeriod"/>
            </a:pPr>
            <a:r>
              <a:rPr lang="en-AU" sz="2800" dirty="0"/>
              <a:t>Hydroelectric power plants use the flow </a:t>
            </a:r>
            <a:br>
              <a:rPr lang="en-AU" sz="2800" dirty="0"/>
            </a:br>
            <a:r>
              <a:rPr lang="en-AU" sz="2800" dirty="0"/>
              <a:t>of water downstream to turn turbines, </a:t>
            </a:r>
            <a:br>
              <a:rPr lang="en-AU" sz="2800" dirty="0"/>
            </a:br>
            <a:r>
              <a:rPr lang="en-AU" sz="2800" dirty="0"/>
              <a:t>which then generate electricity. </a:t>
            </a:r>
            <a:br>
              <a:rPr lang="en-AU" sz="2800" dirty="0"/>
            </a:br>
            <a:r>
              <a:rPr lang="en-AU" sz="2800" dirty="0"/>
              <a:t>Represent this process using an energy </a:t>
            </a:r>
            <a:br>
              <a:rPr lang="en-AU" sz="2800" dirty="0"/>
            </a:br>
            <a:r>
              <a:rPr lang="en-AU" sz="2800" dirty="0"/>
              <a:t>flow diagram.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xmlns="" id="{230BB586-878C-4324-AD7A-66AFA3A9D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548" y="3023691"/>
            <a:ext cx="5619045" cy="374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34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895468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84775"/>
            <a:ext cx="860545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2800" dirty="0"/>
          </a:p>
          <a:p>
            <a:r>
              <a:rPr lang="en-AU" sz="2800" dirty="0"/>
              <a:t>Draw an energy flow diagram for the energy transformation(s) in these objects:</a:t>
            </a:r>
          </a:p>
          <a:p>
            <a:endParaRPr lang="en-AU" sz="2800" dirty="0"/>
          </a:p>
          <a:p>
            <a:endParaRPr lang="en-AU" sz="2800" dirty="0"/>
          </a:p>
          <a:p>
            <a:pPr marL="514350" indent="-514350">
              <a:buAutoNum type="arabicPeriod"/>
            </a:pPr>
            <a:r>
              <a:rPr lang="en-AU" sz="2800" dirty="0"/>
              <a:t>2.			2.			3.			</a:t>
            </a:r>
          </a:p>
          <a:p>
            <a:pPr marL="514350" indent="-514350">
              <a:buAutoNum type="arabicPeriod"/>
            </a:pPr>
            <a:endParaRPr lang="en-AU" sz="2800" dirty="0"/>
          </a:p>
          <a:p>
            <a:pPr marL="514350" indent="-514350">
              <a:buAutoNum type="arabicPeriod"/>
            </a:pPr>
            <a:endParaRPr lang="en-AU" sz="2800" dirty="0"/>
          </a:p>
          <a:p>
            <a:pPr marL="514350" indent="-514350">
              <a:buAutoNum type="arabicPeriod"/>
            </a:pPr>
            <a:endParaRPr lang="en-AU" sz="2800" dirty="0"/>
          </a:p>
          <a:p>
            <a:endParaRPr lang="en-AU" sz="2800" dirty="0"/>
          </a:p>
          <a:p>
            <a:r>
              <a:rPr lang="en-AU" sz="2800" dirty="0"/>
              <a:t>4.			5.			6.</a:t>
            </a:r>
          </a:p>
          <a:p>
            <a:endParaRPr lang="en-AU" sz="2800" dirty="0"/>
          </a:p>
          <a:p>
            <a:endParaRPr lang="en-AU" sz="2800" i="1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726579"/>
              </p:ext>
            </p:extLst>
          </p:nvPr>
        </p:nvGraphicFramePr>
        <p:xfrm>
          <a:off x="10423456" y="3873777"/>
          <a:ext cx="1689947" cy="2926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899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9767">
                <a:tc>
                  <a:txBody>
                    <a:bodyPr/>
                    <a:lstStyle/>
                    <a:p>
                      <a:r>
                        <a:rPr lang="en-AU" dirty="0"/>
                        <a:t>Reminder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8069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Kinetic</a:t>
                      </a:r>
                      <a:endParaRPr lang="en-AU" sz="1800" b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Heat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Light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Sound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Electrical</a:t>
                      </a:r>
                      <a:endParaRPr lang="en-AU" sz="1800" b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Elastic</a:t>
                      </a:r>
                      <a:endParaRPr lang="en-AU" sz="1800" b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Gravitational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Chemical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Nuclear</a:t>
                      </a:r>
                      <a:endParaRPr lang="en-A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5" name="Picture 34" descr="http://4.bp.blogspot.com/-NP3O48upAw4/T1gNdG85MxI/AAAAAAAAAKY/FtKqE7kh_PI/s1600/cartoon_rocket_blast_off_0515-0904-0722-5735_SMU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5054" y="2235028"/>
            <a:ext cx="1675622" cy="1962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35" descr="http://images.all-free-download.com/images/graphiclarge/cartoon_tv_clip_art_10377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67933" y="2412222"/>
            <a:ext cx="1558461" cy="1671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54" y="4472819"/>
            <a:ext cx="1731193" cy="195971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580" y="4122108"/>
            <a:ext cx="2051918" cy="27358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626" y="4472819"/>
            <a:ext cx="1841235" cy="226464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386" y="1914115"/>
            <a:ext cx="2425341" cy="2300609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6D23AA4F-7128-47CA-90D9-CF94FE534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38687"/>
              </p:ext>
            </p:extLst>
          </p:nvPr>
        </p:nvGraphicFramePr>
        <p:xfrm>
          <a:off x="8605458" y="93846"/>
          <a:ext cx="3523200" cy="3505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23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98841">
                <a:tc>
                  <a:txBody>
                    <a:bodyPr/>
                    <a:lstStyle/>
                    <a:p>
                      <a:r>
                        <a:rPr lang="en-AU" sz="2000" dirty="0"/>
                        <a:t>Drawing Energy Flow Diagrams</a:t>
                      </a:r>
                      <a:endParaRPr lang="en-AU" sz="1800" dirty="0"/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37192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1800" baseline="0" dirty="0"/>
                        <a:t>Identify input (starting) energy form.</a:t>
                      </a:r>
                    </a:p>
                    <a:p>
                      <a:pPr marL="457200" indent="-457200">
                        <a:buAutoNum type="arabicPeriod" startAt="2"/>
                      </a:pPr>
                      <a:r>
                        <a:rPr lang="en-AU" sz="1800" baseline="0" dirty="0"/>
                        <a:t>Identify output (final) energy form/s.</a:t>
                      </a:r>
                    </a:p>
                    <a:p>
                      <a:pPr marL="457200" indent="-457200">
                        <a:buAutoNum type="arabicPeriod" startAt="2"/>
                      </a:pPr>
                      <a:r>
                        <a:rPr lang="en-AU" sz="1800" baseline="0" dirty="0"/>
                        <a:t>Are there any intermediate (in-between) energy forms?</a:t>
                      </a:r>
                    </a:p>
                    <a:p>
                      <a:pPr marL="457200" indent="-457200">
                        <a:buAutoNum type="arabicPeriod" startAt="2"/>
                      </a:pPr>
                      <a:r>
                        <a:rPr lang="en-AU" sz="1800" baseline="0" dirty="0"/>
                        <a:t>Draw a flow diagram:</a:t>
                      </a:r>
                    </a:p>
                    <a:p>
                      <a:pPr marL="914400" lvl="1" indent="-457200">
                        <a:buFont typeface="+mj-lt"/>
                        <a:buAutoNum type="alphaLcPeriod"/>
                      </a:pPr>
                      <a:r>
                        <a:rPr lang="en-AU" sz="1800" baseline="0" dirty="0"/>
                        <a:t>Use arrows to show energy transformation</a:t>
                      </a:r>
                    </a:p>
                    <a:p>
                      <a:pPr marL="914400" lvl="1" indent="-457200">
                        <a:buFont typeface="+mj-lt"/>
                        <a:buAutoNum type="alphaLcPeriod"/>
                      </a:pPr>
                      <a:r>
                        <a:rPr lang="en-AU" sz="1800" b="0" baseline="0" dirty="0"/>
                        <a:t>Use + if there are multiple energy forms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61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67555" y="976729"/>
            <a:ext cx="8924214" cy="9747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/>
              <a:t>From the information below write an aim and a hypothesis for this experiment.</a:t>
            </a:r>
            <a:endParaRPr lang="en-AU" sz="2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9367768" y="5629567"/>
          <a:ext cx="2646908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46908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Vocabulary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Hypothesis:</a:t>
                      </a:r>
                      <a:r>
                        <a:rPr lang="en-AU" baseline="0" dirty="0" smtClean="0"/>
                        <a:t> a testable statement</a:t>
                      </a:r>
                      <a:endParaRPr lang="en-AU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203645" y="2195200"/>
            <a:ext cx="9410356" cy="39637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/>
              <a:t>Observation: Plants that are watered with fertiliser grow well.</a:t>
            </a:r>
          </a:p>
          <a:p>
            <a:endParaRPr lang="en-AU" sz="2800" dirty="0"/>
          </a:p>
          <a:p>
            <a:r>
              <a:rPr lang="en-AU" sz="2800" dirty="0" smtClean="0"/>
              <a:t>Inference:  The fertiliser helps plants to grow.</a:t>
            </a:r>
          </a:p>
          <a:p>
            <a:endParaRPr lang="en-AU" sz="2800" dirty="0"/>
          </a:p>
          <a:p>
            <a:r>
              <a:rPr lang="en-AU" sz="2800" dirty="0" smtClean="0"/>
              <a:t>Question:  Does watering plants with fertiliser make them grow faster?</a:t>
            </a:r>
          </a:p>
          <a:p>
            <a:endParaRPr lang="en-AU" sz="2800" dirty="0"/>
          </a:p>
          <a:p>
            <a:r>
              <a:rPr lang="en-AU" sz="2800" dirty="0" smtClean="0"/>
              <a:t>Aim:</a:t>
            </a:r>
          </a:p>
          <a:p>
            <a:endParaRPr lang="en-AU" sz="2800" dirty="0"/>
          </a:p>
          <a:p>
            <a:r>
              <a:rPr lang="en-AU" sz="2800" dirty="0" smtClean="0"/>
              <a:t>Hypothesis:</a:t>
            </a:r>
            <a:endParaRPr lang="en-AU" sz="28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966797"/>
            <a:ext cx="9123528" cy="0"/>
          </a:xfrm>
          <a:prstGeom prst="line">
            <a:avLst/>
          </a:prstGeom>
          <a:ln w="28575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plant clip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196" y="1951454"/>
            <a:ext cx="838569" cy="211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343785" y="448839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3" name="Rectangle 2"/>
          <p:cNvSpPr/>
          <p:nvPr/>
        </p:nvSpPr>
        <p:spPr>
          <a:xfrm>
            <a:off x="1047272" y="4838703"/>
            <a:ext cx="8293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1" dirty="0">
                <a:solidFill>
                  <a:srgbClr val="FF0000"/>
                </a:solidFill>
              </a:rPr>
              <a:t>To find out if watering plants with fertiliser affects their growth</a:t>
            </a:r>
            <a:r>
              <a:rPr lang="en-AU" dirty="0"/>
              <a:t>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139821" y="5645401"/>
            <a:ext cx="69837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1" dirty="0">
                <a:solidFill>
                  <a:srgbClr val="FF0000"/>
                </a:solidFill>
              </a:rPr>
              <a:t>W</a:t>
            </a:r>
            <a:r>
              <a:rPr lang="en-AU" sz="2400" b="1" dirty="0" smtClean="0">
                <a:solidFill>
                  <a:srgbClr val="FF0000"/>
                </a:solidFill>
              </a:rPr>
              <a:t>atering </a:t>
            </a:r>
            <a:r>
              <a:rPr lang="en-AU" sz="2400" b="1" dirty="0">
                <a:solidFill>
                  <a:srgbClr val="FF0000"/>
                </a:solidFill>
              </a:rPr>
              <a:t>plants with fertiliser </a:t>
            </a:r>
            <a:r>
              <a:rPr lang="en-AU" sz="2400" b="1" dirty="0" smtClean="0">
                <a:solidFill>
                  <a:srgbClr val="FF0000"/>
                </a:solidFill>
              </a:rPr>
              <a:t>increases </a:t>
            </a:r>
            <a:r>
              <a:rPr lang="en-AU" sz="2400" b="1" dirty="0">
                <a:solidFill>
                  <a:srgbClr val="FF0000"/>
                </a:solidFill>
              </a:rPr>
              <a:t>their growth</a:t>
            </a:r>
            <a:r>
              <a:rPr lang="en-AU" dirty="0"/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</p:spTree>
    <p:extLst>
      <p:ext uri="{BB962C8B-B14F-4D97-AF65-F5344CB8AC3E}">
        <p14:creationId xmlns:p14="http://schemas.microsoft.com/office/powerpoint/2010/main" val="243538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sp>
        <p:nvSpPr>
          <p:cNvPr id="6" name="AutoShape 2" descr="Image result for appliances pictures"/>
          <p:cNvSpPr>
            <a:spLocks noChangeAspect="1" noChangeArrowheads="1"/>
          </p:cNvSpPr>
          <p:nvPr/>
        </p:nvSpPr>
        <p:spPr bwMode="auto">
          <a:xfrm>
            <a:off x="63500" y="-136525"/>
            <a:ext cx="2657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7" name="AutoShape 4" descr="Image result for appliances pictures"/>
          <p:cNvSpPr>
            <a:spLocks noChangeAspect="1" noChangeArrowheads="1"/>
          </p:cNvSpPr>
          <p:nvPr/>
        </p:nvSpPr>
        <p:spPr bwMode="auto">
          <a:xfrm>
            <a:off x="215900" y="15875"/>
            <a:ext cx="2657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AutoShape 6" descr="Image result for appliances pictures"/>
          <p:cNvSpPr>
            <a:spLocks noChangeAspect="1" noChangeArrowheads="1"/>
          </p:cNvSpPr>
          <p:nvPr/>
        </p:nvSpPr>
        <p:spPr bwMode="auto">
          <a:xfrm>
            <a:off x="63500" y="-136525"/>
            <a:ext cx="28575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645643" y="2528938"/>
            <a:ext cx="7546357" cy="12770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>
                <a:solidFill>
                  <a:srgbClr val="000099"/>
                </a:solidFill>
                <a:latin typeface="+mn-lt"/>
              </a:rPr>
              <a:t>This is energy transfer because heat energy from the sun has been moved to the plant without changing form.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648" y="0"/>
            <a:ext cx="4464858" cy="2579873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4393FC80-CC48-4F8E-B7F4-5400E68EBE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846485"/>
              </p:ext>
            </p:extLst>
          </p:nvPr>
        </p:nvGraphicFramePr>
        <p:xfrm>
          <a:off x="135990" y="926873"/>
          <a:ext cx="4509654" cy="4572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096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1577">
                <a:tc>
                  <a:txBody>
                    <a:bodyPr/>
                    <a:lstStyle/>
                    <a:p>
                      <a:r>
                        <a:rPr lang="en-AU" sz="2400" baseline="0" dirty="0"/>
                        <a:t>Energy: transferred or transformed?</a:t>
                      </a:r>
                      <a:endParaRPr lang="en-AU" sz="2000" dirty="0"/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37192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/>
                        <a:t>Has the energy moved without changing form?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AU" sz="2000" baseline="0" dirty="0"/>
                        <a:t>Yes = transfer</a:t>
                      </a:r>
                    </a:p>
                    <a:p>
                      <a:pPr marL="457200" indent="-457200">
                        <a:buAutoNum type="arabicPeriod"/>
                      </a:pPr>
                      <a:endParaRPr lang="en-AU" sz="2000" baseline="0" dirty="0"/>
                    </a:p>
                    <a:p>
                      <a:pPr marL="457200" indent="-457200">
                        <a:buAutoNum type="arabicPeriod" startAt="2"/>
                      </a:pPr>
                      <a:r>
                        <a:rPr lang="en-AU" sz="2000" baseline="0" dirty="0"/>
                        <a:t>Has the energy changed form?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AU" sz="2000" baseline="0" dirty="0"/>
                        <a:t>Yes = transformation</a:t>
                      </a:r>
                    </a:p>
                    <a:p>
                      <a:pPr marL="457200" lvl="1" indent="0">
                        <a:buNone/>
                      </a:pPr>
                      <a:endParaRPr lang="en-AU" sz="2000" baseline="0" dirty="0"/>
                    </a:p>
                    <a:p>
                      <a:pPr marL="457200" lvl="0" indent="-457200">
                        <a:buFont typeface="+mj-lt"/>
                        <a:buAutoNum type="arabicPeriod" startAt="2"/>
                      </a:pPr>
                      <a:r>
                        <a:rPr lang="en-AU" sz="2000" baseline="0" dirty="0"/>
                        <a:t>Write a full sentence response:</a:t>
                      </a:r>
                    </a:p>
                    <a:p>
                      <a:pPr marL="0" indent="0">
                        <a:buNone/>
                      </a:pPr>
                      <a:endParaRPr lang="en-AU" sz="2000" b="1" baseline="0" dirty="0"/>
                    </a:p>
                    <a:p>
                      <a:pPr marL="0" indent="0">
                        <a:buNone/>
                      </a:pPr>
                      <a:r>
                        <a:rPr lang="en-AU" sz="2000" b="1" baseline="0" dirty="0"/>
                        <a:t>This is energy </a:t>
                      </a:r>
                      <a:r>
                        <a:rPr lang="en-AU" sz="2000" b="1" i="1" baseline="0" dirty="0"/>
                        <a:t>transfer / transformation</a:t>
                      </a:r>
                      <a:r>
                        <a:rPr lang="en-AU" sz="2000" b="1" baseline="0" dirty="0"/>
                        <a:t> because ________ has been </a:t>
                      </a:r>
                      <a:r>
                        <a:rPr lang="en-AU" sz="2000" b="1" i="1" baseline="0" dirty="0"/>
                        <a:t>moved / changed</a:t>
                      </a:r>
                      <a:r>
                        <a:rPr lang="en-AU" sz="2000" b="1" baseline="0" dirty="0"/>
                        <a:t> ________.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54690691-FE56-44EB-BEF7-C8E657517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51634"/>
              </p:ext>
            </p:extLst>
          </p:nvPr>
        </p:nvGraphicFramePr>
        <p:xfrm>
          <a:off x="7216726" y="3808380"/>
          <a:ext cx="4839285" cy="2931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392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Reminder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Kinetic</a:t>
                      </a:r>
                      <a:r>
                        <a:rPr lang="en-AU" sz="1800" dirty="0"/>
                        <a:t>:</a:t>
                      </a:r>
                      <a:r>
                        <a:rPr lang="en-AU" sz="1800" baseline="0" dirty="0"/>
                        <a:t> Movement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Heat</a:t>
                      </a:r>
                      <a:r>
                        <a:rPr lang="en-AU" sz="1800" dirty="0"/>
                        <a:t>: Warms things up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Light</a:t>
                      </a:r>
                      <a:r>
                        <a:rPr lang="en-AU" sz="1800" dirty="0"/>
                        <a:t>: Brightness / lets us see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Sound</a:t>
                      </a:r>
                      <a:r>
                        <a:rPr lang="en-AU" sz="1800" dirty="0"/>
                        <a:t>: Vibrating</a:t>
                      </a:r>
                      <a:r>
                        <a:rPr lang="en-AU" sz="1800" baseline="0" dirty="0"/>
                        <a:t> objects / can be heard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Electrical</a:t>
                      </a:r>
                      <a:r>
                        <a:rPr lang="en-AU" sz="1800" dirty="0"/>
                        <a:t>: Movement of electric charges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Elastic</a:t>
                      </a:r>
                      <a:r>
                        <a:rPr lang="en-AU" sz="1800" dirty="0"/>
                        <a:t>: Stored in compressed / stretch</a:t>
                      </a:r>
                      <a:r>
                        <a:rPr lang="en-AU" sz="1800" baseline="0" dirty="0"/>
                        <a:t>ed objects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Gravitational</a:t>
                      </a:r>
                      <a:r>
                        <a:rPr lang="en-AU" sz="1800" dirty="0"/>
                        <a:t>: Stored</a:t>
                      </a:r>
                      <a:r>
                        <a:rPr lang="en-AU" sz="1800" baseline="0" dirty="0"/>
                        <a:t> in objects high up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Chemical</a:t>
                      </a:r>
                      <a:r>
                        <a:rPr lang="en-AU" sz="1800" dirty="0"/>
                        <a:t>: Stored in chemical bonds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Nuclear</a:t>
                      </a:r>
                      <a:r>
                        <a:rPr lang="en-AU" sz="1800" dirty="0"/>
                        <a:t>: Stored</a:t>
                      </a:r>
                      <a:r>
                        <a:rPr lang="en-AU" sz="1800" baseline="0" dirty="0"/>
                        <a:t> inside atoms</a:t>
                      </a:r>
                      <a:endParaRPr lang="en-A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744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sp>
        <p:nvSpPr>
          <p:cNvPr id="6" name="AutoShape 2" descr="Image result for appliances pictures"/>
          <p:cNvSpPr>
            <a:spLocks noChangeAspect="1" noChangeArrowheads="1"/>
          </p:cNvSpPr>
          <p:nvPr/>
        </p:nvSpPr>
        <p:spPr bwMode="auto">
          <a:xfrm>
            <a:off x="63500" y="-136525"/>
            <a:ext cx="2657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7" name="AutoShape 4" descr="Image result for appliances pictures"/>
          <p:cNvSpPr>
            <a:spLocks noChangeAspect="1" noChangeArrowheads="1"/>
          </p:cNvSpPr>
          <p:nvPr/>
        </p:nvSpPr>
        <p:spPr bwMode="auto">
          <a:xfrm>
            <a:off x="215900" y="15875"/>
            <a:ext cx="2657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AutoShape 6" descr="Image result for appliances pictures"/>
          <p:cNvSpPr>
            <a:spLocks noChangeAspect="1" noChangeArrowheads="1"/>
          </p:cNvSpPr>
          <p:nvPr/>
        </p:nvSpPr>
        <p:spPr bwMode="auto">
          <a:xfrm>
            <a:off x="63500" y="-136525"/>
            <a:ext cx="28575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645643" y="2645299"/>
            <a:ext cx="7546357" cy="26693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>
                <a:solidFill>
                  <a:srgbClr val="000099"/>
                </a:solidFill>
                <a:latin typeface="+mn-lt"/>
              </a:rPr>
              <a:t>This is energy transformation because:</a:t>
            </a:r>
            <a:endParaRPr lang="en-AU" sz="2400" dirty="0">
              <a:solidFill>
                <a:srgbClr val="000099"/>
              </a:solidFill>
              <a:latin typeface="+mn-lt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000099"/>
                </a:solidFill>
                <a:latin typeface="+mn-lt"/>
              </a:rPr>
              <a:t>The jumper’s gravitational energy has been changed into kinetic energy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000099"/>
                </a:solidFill>
                <a:latin typeface="+mn-lt"/>
              </a:rPr>
              <a:t>Elastic energy in the bungee cord has</a:t>
            </a:r>
            <a:br>
              <a:rPr lang="en-AU" sz="2600" dirty="0">
                <a:solidFill>
                  <a:srgbClr val="000099"/>
                </a:solidFill>
                <a:latin typeface="+mn-lt"/>
              </a:rPr>
            </a:br>
            <a:r>
              <a:rPr lang="en-AU" sz="2600" dirty="0">
                <a:solidFill>
                  <a:srgbClr val="000099"/>
                </a:solidFill>
                <a:latin typeface="+mn-lt"/>
              </a:rPr>
              <a:t>been changed into kinetic energy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6BBED99C-1E66-445A-8793-235653A80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620071"/>
              </p:ext>
            </p:extLst>
          </p:nvPr>
        </p:nvGraphicFramePr>
        <p:xfrm>
          <a:off x="135990" y="926873"/>
          <a:ext cx="4509654" cy="4572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096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1577">
                <a:tc>
                  <a:txBody>
                    <a:bodyPr/>
                    <a:lstStyle/>
                    <a:p>
                      <a:r>
                        <a:rPr lang="en-AU" sz="2400" baseline="0" dirty="0"/>
                        <a:t>Energy: transferred or transformed?</a:t>
                      </a:r>
                      <a:endParaRPr lang="en-AU" sz="2000" dirty="0"/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37192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/>
                        <a:t>Has the energy moved without changing form?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AU" sz="2000" baseline="0" dirty="0"/>
                        <a:t>Yes = transfer</a:t>
                      </a:r>
                    </a:p>
                    <a:p>
                      <a:pPr marL="457200" indent="-457200">
                        <a:buAutoNum type="arabicPeriod"/>
                      </a:pPr>
                      <a:endParaRPr lang="en-AU" sz="2000" baseline="0" dirty="0"/>
                    </a:p>
                    <a:p>
                      <a:pPr marL="457200" indent="-457200">
                        <a:buAutoNum type="arabicPeriod" startAt="2"/>
                      </a:pPr>
                      <a:r>
                        <a:rPr lang="en-AU" sz="2000" baseline="0" dirty="0"/>
                        <a:t>Has the energy changed form?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AU" sz="2000" baseline="0" dirty="0"/>
                        <a:t>Yes = transformation</a:t>
                      </a:r>
                    </a:p>
                    <a:p>
                      <a:pPr marL="457200" lvl="1" indent="0">
                        <a:buNone/>
                      </a:pPr>
                      <a:endParaRPr lang="en-AU" sz="2000" baseline="0" dirty="0"/>
                    </a:p>
                    <a:p>
                      <a:pPr marL="457200" lvl="0" indent="-457200">
                        <a:buFont typeface="+mj-lt"/>
                        <a:buAutoNum type="arabicPeriod" startAt="2"/>
                      </a:pPr>
                      <a:r>
                        <a:rPr lang="en-AU" sz="2000" baseline="0" dirty="0"/>
                        <a:t>Write a full sentence response:</a:t>
                      </a:r>
                    </a:p>
                    <a:p>
                      <a:pPr marL="0" indent="0">
                        <a:buNone/>
                      </a:pPr>
                      <a:endParaRPr lang="en-AU" sz="2000" b="1" baseline="0" dirty="0"/>
                    </a:p>
                    <a:p>
                      <a:pPr marL="0" indent="0">
                        <a:buNone/>
                      </a:pPr>
                      <a:r>
                        <a:rPr lang="en-AU" sz="2000" b="1" baseline="0" dirty="0"/>
                        <a:t>This is energy </a:t>
                      </a:r>
                      <a:r>
                        <a:rPr lang="en-AU" sz="2000" b="1" i="1" baseline="0" dirty="0"/>
                        <a:t>transfer / transformation</a:t>
                      </a:r>
                      <a:r>
                        <a:rPr lang="en-AU" sz="2000" b="1" baseline="0" dirty="0"/>
                        <a:t> because ________ has been </a:t>
                      </a:r>
                      <a:r>
                        <a:rPr lang="en-AU" sz="2000" b="1" i="1" baseline="0" dirty="0"/>
                        <a:t>moved / changed</a:t>
                      </a:r>
                      <a:r>
                        <a:rPr lang="en-AU" sz="2000" b="1" baseline="0" dirty="0"/>
                        <a:t> ________.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111D141F-C9BA-43B7-A041-F3522604D6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053217"/>
              </p:ext>
            </p:extLst>
          </p:nvPr>
        </p:nvGraphicFramePr>
        <p:xfrm>
          <a:off x="10596942" y="3808380"/>
          <a:ext cx="1459068" cy="2931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590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Reminder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Kinetic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Heat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Light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Sound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Electrical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Elastic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Gravitational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Chemical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Nuclear</a:t>
                      </a:r>
                      <a:endParaRPr lang="en-A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0E75CE17-BBD2-420A-B4C4-82A71EB42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336" y="0"/>
            <a:ext cx="3982969" cy="266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40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7794" y="2057400"/>
            <a:ext cx="8770516" cy="2514600"/>
          </a:xfrm>
          <a:solidFill>
            <a:schemeClr val="bg1"/>
          </a:solidFill>
          <a:ln w="38100">
            <a:solidFill>
              <a:srgbClr val="000099"/>
            </a:solidFill>
          </a:ln>
        </p:spPr>
        <p:txBody>
          <a:bodyPr anchor="ctr">
            <a:normAutofit/>
          </a:bodyPr>
          <a:lstStyle/>
          <a:p>
            <a:r>
              <a:rPr lang="en-AU" dirty="0"/>
              <a:t>Energy Flow Diagrams</a:t>
            </a:r>
            <a:r>
              <a:rPr lang="en-AU" dirty="0"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  <a:br>
              <a:rPr lang="en-AU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A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Year 8 Science</a:t>
            </a:r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96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3424403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3040147"/>
            <a:ext cx="4498548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399803"/>
              </p:ext>
            </p:extLst>
          </p:nvPr>
        </p:nvGraphicFramePr>
        <p:xfrm>
          <a:off x="9328245" y="244761"/>
          <a:ext cx="2605964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are we going to learn?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6038" y="747681"/>
            <a:ext cx="87522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Draw energy flow diagrams for simple energy transformations in common objects.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76038" y="3624922"/>
            <a:ext cx="1110920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AU" sz="2800" dirty="0"/>
              <a:t>When energy is changed from one type of energy to another, we say it has been transformed. For example, chemical energy in a battery can be transformed into electrical energy in a wire.</a:t>
            </a:r>
          </a:p>
          <a:p>
            <a:pPr>
              <a:spcAft>
                <a:spcPts val="1200"/>
              </a:spcAft>
            </a:pPr>
            <a:r>
              <a:rPr lang="en-AU" sz="2800" dirty="0"/>
              <a:t>Think, Pair, Share: on your whiteboard, draw </a:t>
            </a:r>
            <a:br>
              <a:rPr lang="en-AU" sz="2800" dirty="0"/>
            </a:br>
            <a:r>
              <a:rPr lang="en-AU" sz="2800" dirty="0"/>
              <a:t>a diagram to represent this transformation.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701" y="4695749"/>
            <a:ext cx="3963295" cy="206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4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1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381799">
            <a:off x="6099152" y="3785818"/>
            <a:ext cx="1827264" cy="186149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1955" y="1121963"/>
            <a:ext cx="82669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Drawing Energy Flow Diagrams</a:t>
            </a: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Energy flow diagrams are used to represent energy transformations visually.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Different forms of energy are connected by arrows which point from the input (starting) energy form to the output (final) energy form.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096940"/>
              </p:ext>
            </p:extLst>
          </p:nvPr>
        </p:nvGraphicFramePr>
        <p:xfrm>
          <a:off x="9283868" y="148208"/>
          <a:ext cx="27736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What are energy flow diagrams used for?</a:t>
                      </a:r>
                      <a:endParaRPr lang="en-A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879490"/>
              </p:ext>
            </p:extLst>
          </p:nvPr>
        </p:nvGraphicFramePr>
        <p:xfrm>
          <a:off x="9279635" y="1251064"/>
          <a:ext cx="27736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How are different energy forms connected in flow diagrams?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521478" y="3900558"/>
            <a:ext cx="880583" cy="20222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0570" y="5351971"/>
            <a:ext cx="2619375" cy="457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8508" y="5351971"/>
            <a:ext cx="2686050" cy="571500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EE392FE1-7044-4E71-BD50-F29FE86EF2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673405"/>
              </p:ext>
            </p:extLst>
          </p:nvPr>
        </p:nvGraphicFramePr>
        <p:xfrm>
          <a:off x="9277343" y="2620113"/>
          <a:ext cx="27736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Which direction do the arrows point?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4" name="Arrow: Right 11">
            <a:extLst>
              <a:ext uri="{FF2B5EF4-FFF2-40B4-BE49-F238E27FC236}">
                <a16:creationId xmlns:a16="http://schemas.microsoft.com/office/drawing/2014/main" xmlns="" id="{5EE70B27-650D-4372-98AA-1FDD6BA6D1A4}"/>
              </a:ext>
            </a:extLst>
          </p:cNvPr>
          <p:cNvSpPr/>
          <p:nvPr/>
        </p:nvSpPr>
        <p:spPr>
          <a:xfrm>
            <a:off x="4585942" y="5439839"/>
            <a:ext cx="739641" cy="369332"/>
          </a:xfrm>
          <a:prstGeom prst="rightArrow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957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1955" y="1121963"/>
            <a:ext cx="897570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Extended Flow Diagrams</a:t>
            </a: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In some situations there may be more than one energy transformation.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In these situations, multiple arrows are used.</a:t>
            </a:r>
          </a:p>
          <a:p>
            <a:endParaRPr lang="en-AU" sz="2800" dirty="0"/>
          </a:p>
          <a:p>
            <a:r>
              <a:rPr lang="en-AU" sz="2800" i="1" dirty="0"/>
              <a:t>For example, in a phone or MP3 player: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Chemical energy stored in the battery is transformed into electrical energy.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Electrical energy flows through the circuit board to the speakers, where it is transformed into sound energy as the speakers vibrate.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349452" y="134702"/>
          <a:ext cx="27736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How many energy transformations are there in a mobile device?</a:t>
                      </a:r>
                      <a:endParaRPr lang="en-A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/>
        </p:nvGraphicFramePr>
        <p:xfrm>
          <a:off x="9349451" y="1552902"/>
          <a:ext cx="2773677" cy="1554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In</a:t>
                      </a:r>
                      <a:r>
                        <a:rPr lang="en-AU" baseline="0" dirty="0"/>
                        <a:t> this example, the energy input is chemical energy. What is the useful energy output?</a:t>
                      </a:r>
                      <a:endParaRPr lang="en-A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AAE5653E-6BD1-4B0E-8025-28905D0CE7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5" t="7361" r="4876" b="9397"/>
          <a:stretch/>
        </p:blipFill>
        <p:spPr bwMode="auto">
          <a:xfrm>
            <a:off x="1717948" y="4722949"/>
            <a:ext cx="1754530" cy="161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xmlns="" id="{024F6E8F-258A-4A6F-99FC-EACE2DB9E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022" y="4722949"/>
            <a:ext cx="2424214" cy="161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xmlns="" id="{EEF37B06-A525-4DE4-9FBF-E0CB57FAC6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40" r="21863"/>
          <a:stretch/>
        </p:blipFill>
        <p:spPr bwMode="auto">
          <a:xfrm>
            <a:off x="8753973" y="4722949"/>
            <a:ext cx="1545649" cy="161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620FDBC-98E2-45F0-BBE4-0BD445864187}"/>
              </a:ext>
            </a:extLst>
          </p:cNvPr>
          <p:cNvSpPr txBox="1"/>
          <p:nvPr/>
        </p:nvSpPr>
        <p:spPr>
          <a:xfrm>
            <a:off x="1726353" y="6340460"/>
            <a:ext cx="175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Chemical energy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4ED398F-F90F-4FF3-8FDE-0AF6A3E199E8}"/>
              </a:ext>
            </a:extLst>
          </p:cNvPr>
          <p:cNvSpPr txBox="1"/>
          <p:nvPr/>
        </p:nvSpPr>
        <p:spPr>
          <a:xfrm>
            <a:off x="5326078" y="6339092"/>
            <a:ext cx="175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Electrical energy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59AF64F-003E-4321-9DAD-5B7A3DA98877}"/>
              </a:ext>
            </a:extLst>
          </p:cNvPr>
          <p:cNvSpPr txBox="1"/>
          <p:nvPr/>
        </p:nvSpPr>
        <p:spPr>
          <a:xfrm>
            <a:off x="8790024" y="6339092"/>
            <a:ext cx="1491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Sound energy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xmlns="" id="{5EE70B27-650D-4372-98AA-1FDD6BA6D1A4}"/>
              </a:ext>
            </a:extLst>
          </p:cNvPr>
          <p:cNvSpPr/>
          <p:nvPr/>
        </p:nvSpPr>
        <p:spPr>
          <a:xfrm>
            <a:off x="3861358" y="6306127"/>
            <a:ext cx="739641" cy="369332"/>
          </a:xfrm>
          <a:prstGeom prst="rightArrow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xmlns="" id="{13F01684-F707-4BDD-BDA4-8B0081B48729}"/>
              </a:ext>
            </a:extLst>
          </p:cNvPr>
          <p:cNvSpPr/>
          <p:nvPr/>
        </p:nvSpPr>
        <p:spPr>
          <a:xfrm>
            <a:off x="7662537" y="6306127"/>
            <a:ext cx="739641" cy="369332"/>
          </a:xfrm>
          <a:prstGeom prst="rightArrow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165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8" grpId="0"/>
      <p:bldP spid="19" grpId="0"/>
      <p:bldP spid="20" grpId="0"/>
      <p:bldP spid="12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1955" y="1121963"/>
            <a:ext cx="89757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Extended Flow Diagrams</a:t>
            </a: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Sometimes one form of energy is transformed into two or more other forms of energy.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When this happens, the resulting energy forms are connected with a plus sign (+).</a:t>
            </a:r>
          </a:p>
          <a:p>
            <a:endParaRPr lang="en-AU" sz="2800" dirty="0"/>
          </a:p>
          <a:p>
            <a:r>
              <a:rPr lang="en-AU" sz="2800" i="1" dirty="0"/>
              <a:t>For example, in a gas heater: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000" dirty="0"/>
              <a:t>Chemical energy is stored in the gas.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000" dirty="0"/>
              <a:t>As the gas is burned, it produces heat energy and light energy.</a:t>
            </a:r>
          </a:p>
          <a:p>
            <a:endParaRPr lang="en-AU" sz="2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588069"/>
              </p:ext>
            </p:extLst>
          </p:nvPr>
        </p:nvGraphicFramePr>
        <p:xfrm>
          <a:off x="9349452" y="134702"/>
          <a:ext cx="2773677" cy="1554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In what situations would you use a plus sign as part of your energy flow diagram?</a:t>
                      </a:r>
                      <a:endParaRPr lang="en-A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533128"/>
              </p:ext>
            </p:extLst>
          </p:nvPr>
        </p:nvGraphicFramePr>
        <p:xfrm>
          <a:off x="9349452" y="1766173"/>
          <a:ext cx="27736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does a plus sign mean in an energy flow diagram?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4098" name="Picture 2">
            <a:extLst>
              <a:ext uri="{FF2B5EF4-FFF2-40B4-BE49-F238E27FC236}">
                <a16:creationId xmlns:a16="http://schemas.microsoft.com/office/drawing/2014/main" xmlns="" id="{EE90E2C5-7EF2-4852-9CCD-45FCD5EB3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368" y="3537347"/>
            <a:ext cx="2773676" cy="277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xmlns="" id="{49296B21-422E-4945-B166-61448B21C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461" y="4821196"/>
            <a:ext cx="1697350" cy="148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6DFBB18E-B74C-4D90-B9E8-F3B8772929E9}"/>
              </a:ext>
            </a:extLst>
          </p:cNvPr>
          <p:cNvSpPr txBox="1"/>
          <p:nvPr/>
        </p:nvSpPr>
        <p:spPr>
          <a:xfrm>
            <a:off x="3964643" y="6307253"/>
            <a:ext cx="175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Chemical energy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FFFD74BA-0624-45E2-B907-6C3075B6F948}"/>
              </a:ext>
            </a:extLst>
          </p:cNvPr>
          <p:cNvSpPr txBox="1"/>
          <p:nvPr/>
        </p:nvSpPr>
        <p:spPr>
          <a:xfrm>
            <a:off x="7606126" y="6305885"/>
            <a:ext cx="269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Heat energy + light energy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xmlns="" id="{C4958E12-2254-4918-A5DD-5824FDC18897}"/>
              </a:ext>
            </a:extLst>
          </p:cNvPr>
          <p:cNvSpPr/>
          <p:nvPr/>
        </p:nvSpPr>
        <p:spPr>
          <a:xfrm>
            <a:off x="6294555" y="6305885"/>
            <a:ext cx="739641" cy="369332"/>
          </a:xfrm>
          <a:prstGeom prst="rightArrow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062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9" grpId="0"/>
      <p:bldP spid="20" grpId="0"/>
      <p:bldP spid="2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24433</TotalTime>
  <Words>1265</Words>
  <Application>Microsoft Office PowerPoint</Application>
  <PresentationFormat>Widescreen</PresentationFormat>
  <Paragraphs>268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Energy Flow Diagrams Year 8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Science</dc:title>
  <dc:creator>Microsoft account</dc:creator>
  <cp:lastModifiedBy>teacher</cp:lastModifiedBy>
  <cp:revision>462</cp:revision>
  <dcterms:created xsi:type="dcterms:W3CDTF">2017-01-28T08:32:28Z</dcterms:created>
  <dcterms:modified xsi:type="dcterms:W3CDTF">2020-10-13T03:36:59Z</dcterms:modified>
</cp:coreProperties>
</file>