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2" r:id="rId2"/>
    <p:sldId id="483" r:id="rId3"/>
    <p:sldId id="278" r:id="rId4"/>
    <p:sldId id="263" r:id="rId5"/>
    <p:sldId id="396" r:id="rId6"/>
    <p:sldId id="467" r:id="rId7"/>
    <p:sldId id="470" r:id="rId8"/>
    <p:sldId id="477" r:id="rId9"/>
    <p:sldId id="479" r:id="rId10"/>
    <p:sldId id="480" r:id="rId11"/>
    <p:sldId id="481" r:id="rId12"/>
    <p:sldId id="482" r:id="rId13"/>
    <p:sldId id="351" r:id="rId14"/>
    <p:sldId id="463" r:id="rId15"/>
    <p:sldId id="45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93880" autoAdjust="0"/>
  </p:normalViewPr>
  <p:slideViewPr>
    <p:cSldViewPr snapToGrid="0">
      <p:cViewPr varScale="1">
        <p:scale>
          <a:sx n="86" d="100"/>
          <a:sy n="86" d="100"/>
        </p:scale>
        <p:origin x="354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5A372-E219-4A47-9B57-DAB16DC91C8E}" type="datetimeFigureOut">
              <a:rPr lang="en-AU" smtClean="0"/>
              <a:t>9/10/2020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9ABA3-72B8-441F-AA9B-D3737D2CB9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2865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9509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1199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0889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3054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9/10/2020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86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9/10/2020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63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9/10/2020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9/10/2020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7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9/10/2020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6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9/10/2020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2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9/10/2020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5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9/10/2020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12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9/10/2020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2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9/10/2020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1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9/10/2020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44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9/10/2020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62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71F140-AFD0-4741-A178-960BFFA57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6828"/>
            <a:ext cx="10515600" cy="5229990"/>
          </a:xfrm>
        </p:spPr>
        <p:txBody>
          <a:bodyPr>
            <a:normAutofit/>
          </a:bodyPr>
          <a:lstStyle/>
          <a:p>
            <a:r>
              <a:rPr lang="en-AU" dirty="0"/>
              <a:t>Energy </a:t>
            </a:r>
            <a:r>
              <a:rPr lang="en-AU" b="1" dirty="0"/>
              <a:t>transfer</a:t>
            </a:r>
            <a:r>
              <a:rPr lang="en-AU" dirty="0"/>
              <a:t>: when energy moves from one object to another without changing form, we say it has been transferred.</a:t>
            </a:r>
          </a:p>
          <a:p>
            <a:r>
              <a:rPr lang="en-AU" dirty="0"/>
              <a:t>Energy </a:t>
            </a:r>
            <a:r>
              <a:rPr lang="en-AU" b="1" dirty="0"/>
              <a:t>transformation</a:t>
            </a:r>
            <a:r>
              <a:rPr lang="en-AU" dirty="0"/>
              <a:t>: when one form of energy changes into another form, we say it has been transformed.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Classify the following as energy transfers or transformations. Give a reason for your choice.</a:t>
            </a:r>
          </a:p>
          <a:p>
            <a:pPr marL="0" indent="0">
              <a:buNone/>
            </a:pPr>
            <a:endParaRPr lang="en-AU" dirty="0"/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Turning on a ceiling fan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Hitting a cricket ball with a bat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Ice-cream melting in the sun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96A5276-924D-4B4A-A557-C7CB6A0137DD}"/>
              </a:ext>
            </a:extLst>
          </p:cNvPr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</p:spTree>
    <p:extLst>
      <p:ext uri="{BB962C8B-B14F-4D97-AF65-F5344CB8AC3E}">
        <p14:creationId xmlns:p14="http://schemas.microsoft.com/office/powerpoint/2010/main" val="90861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275967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sp>
        <p:nvSpPr>
          <p:cNvPr id="6" name="AutoShape 2" descr="Image result for appliances pictures"/>
          <p:cNvSpPr>
            <a:spLocks noChangeAspect="1" noChangeArrowheads="1"/>
          </p:cNvSpPr>
          <p:nvPr/>
        </p:nvSpPr>
        <p:spPr bwMode="auto">
          <a:xfrm>
            <a:off x="63500" y="-136525"/>
            <a:ext cx="2657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itle 1"/>
              <p:cNvSpPr txBox="1">
                <a:spLocks/>
              </p:cNvSpPr>
              <p:nvPr/>
            </p:nvSpPr>
            <p:spPr>
              <a:xfrm>
                <a:off x="515500" y="4432952"/>
                <a:ext cx="11512869" cy="208039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514350" indent="-514350">
                  <a:spcAft>
                    <a:spcPts val="1200"/>
                  </a:spcAft>
                  <a:buAutoNum type="arabicPeriod"/>
                </a:pPr>
                <a:r>
                  <a:rPr lang="en-AU" sz="2800" dirty="0" smtClean="0">
                    <a:solidFill>
                      <a:srgbClr val="000099"/>
                    </a:solidFill>
                    <a:latin typeface="+mn-lt"/>
                  </a:rPr>
                  <a:t>electrical </a:t>
                </a:r>
                <a:r>
                  <a:rPr lang="en-AU" sz="2800" dirty="0">
                    <a:solidFill>
                      <a:srgbClr val="000099"/>
                    </a:solidFill>
                    <a:latin typeface="+mn-lt"/>
                  </a:rPr>
                  <a:t>energy </a:t>
                </a:r>
                <a:r>
                  <a:rPr lang="en-AU" sz="2800" dirty="0">
                    <a:solidFill>
                      <a:srgbClr val="000099"/>
                    </a:solidFill>
                    <a:latin typeface="+mn-lt"/>
                    <a:sym typeface="Wingdings" panose="05000000000000000000" pitchFamily="2" charset="2"/>
                  </a:rPr>
                  <a:t> kinetic energy</a:t>
                </a:r>
                <a:r>
                  <a:rPr lang="en-AU" sz="2800" dirty="0">
                    <a:solidFill>
                      <a:srgbClr val="000099"/>
                    </a:solidFill>
                    <a:latin typeface="+mn-lt"/>
                  </a:rPr>
                  <a:t> + sound energy + heat energy</a:t>
                </a:r>
                <a:endParaRPr lang="en-AU" sz="2800" dirty="0">
                  <a:solidFill>
                    <a:srgbClr val="000099"/>
                  </a:solidFill>
                  <a:latin typeface="+mn-lt"/>
                  <a:sym typeface="Wingdings" panose="05000000000000000000" pitchFamily="2" charset="2"/>
                </a:endParaRPr>
              </a:p>
              <a:p>
                <a:pPr marL="514350" indent="-514350">
                  <a:spcAft>
                    <a:spcPts val="1200"/>
                  </a:spcAft>
                  <a:buFontTx/>
                  <a:buAutoNum type="arabicPeriod"/>
                </a:pPr>
                <a:r>
                  <a:rPr lang="en-AU" sz="2800" dirty="0" smtClean="0">
                    <a:solidFill>
                      <a:srgbClr val="000099"/>
                    </a:solidFill>
                    <a:latin typeface="+mn-lt"/>
                    <a:sym typeface="Wingdings" panose="05000000000000000000" pitchFamily="2" charset="2"/>
                  </a:rPr>
                  <a:t>Input: Electrical energy</a:t>
                </a:r>
                <a:r>
                  <a:rPr lang="en-AU" sz="2800" dirty="0">
                    <a:solidFill>
                      <a:srgbClr val="000099"/>
                    </a:solidFill>
                    <a:latin typeface="+mn-lt"/>
                    <a:sym typeface="Wingdings" panose="05000000000000000000" pitchFamily="2" charset="2"/>
                  </a:rPr>
                  <a:t>	        </a:t>
                </a:r>
                <a:r>
                  <a:rPr lang="en-AU" sz="2800" dirty="0" smtClean="0">
                    <a:solidFill>
                      <a:srgbClr val="000099"/>
                    </a:solidFill>
                    <a:latin typeface="+mn-lt"/>
                    <a:sym typeface="Wingdings" panose="05000000000000000000" pitchFamily="2" charset="2"/>
                  </a:rPr>
                  <a:t>Useful output: Kinetic energy</a:t>
                </a:r>
                <a:endParaRPr lang="en-AU" sz="2800" b="0" i="0" dirty="0">
                  <a:solidFill>
                    <a:srgbClr val="000099"/>
                  </a:solidFill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514350" indent="-514350">
                  <a:spcAft>
                    <a:spcPts val="1200"/>
                  </a:spcAft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800" b="0" i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Efficiency</m:t>
                    </m:r>
                    <m:r>
                      <a:rPr lang="en-AU" sz="2800" b="0" i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AU" sz="280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AU" sz="2800" b="0" i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AU" sz="2800" b="0" i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Kinetic</m:t>
                        </m:r>
                        <m:r>
                          <a:rPr lang="en-AU" sz="2800" b="0" i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AU" sz="2800" i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energy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AU" sz="2800" b="0" i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Electrical</m:t>
                        </m:r>
                        <m:r>
                          <a:rPr lang="en-AU" sz="2800" b="0" i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AU" sz="2800" b="0" i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energy</m:t>
                        </m:r>
                      </m:den>
                    </m:f>
                    <m:r>
                      <m:rPr>
                        <m:sty m:val="p"/>
                      </m:rPr>
                      <a:rPr lang="en-AU" sz="2800" b="0" i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x</m:t>
                    </m:r>
                    <m:r>
                      <a:rPr lang="en-AU" sz="2800" b="0" i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100=</m:t>
                    </m:r>
                    <m:f>
                      <m:fPr>
                        <m:ctrlPr>
                          <a:rPr lang="en-AU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AU" sz="2800" b="0" i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200</m:t>
                        </m:r>
                      </m:num>
                      <m:den>
                        <m:r>
                          <a:rPr lang="en-AU" sz="2800" b="0" i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500</m:t>
                        </m:r>
                      </m:den>
                    </m:f>
                    <m:r>
                      <a:rPr lang="en-AU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×100=40%</m:t>
                    </m:r>
                  </m:oMath>
                </a14:m>
                <a:endParaRPr lang="en-AU" sz="2800" b="0" dirty="0">
                  <a:solidFill>
                    <a:srgbClr val="000099"/>
                  </a:solidFill>
                  <a:latin typeface="+mn-lt"/>
                  <a:sym typeface="Wingdings" panose="05000000000000000000" pitchFamily="2" charset="2"/>
                </a:endParaRPr>
              </a:p>
              <a:p>
                <a:pPr marL="514350" indent="-514350">
                  <a:spcAft>
                    <a:spcPts val="1200"/>
                  </a:spcAft>
                  <a:buAutoNum type="arabicPeriod"/>
                </a:pPr>
                <a:endParaRPr lang="en-AU" sz="2800" dirty="0">
                  <a:solidFill>
                    <a:srgbClr val="000099"/>
                  </a:solidFill>
                  <a:latin typeface="+mn-lt"/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1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00" y="4432952"/>
                <a:ext cx="11512869" cy="2080390"/>
              </a:xfrm>
              <a:prstGeom prst="rect">
                <a:avLst/>
              </a:prstGeom>
              <a:blipFill rotWithShape="0">
                <a:blip r:embed="rId2"/>
                <a:stretch>
                  <a:fillRect l="-1112" t="-557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63629" y="2457767"/>
            <a:ext cx="65888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A chainsaw produces 200 J of kinetic energy, 200 J of sound energy and 100 J of heat energy from 500 J of electrical energy.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041" y="694413"/>
            <a:ext cx="4277565" cy="18019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xmlns="" id="{653731A7-91ED-4C21-B784-F688ED5445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4925988"/>
                  </p:ext>
                </p:extLst>
              </p:nvPr>
            </p:nvGraphicFramePr>
            <p:xfrm>
              <a:off x="6752492" y="148208"/>
              <a:ext cx="5275879" cy="332682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275879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</a:tblGrid>
                  <a:tr h="306447">
                    <a:tc>
                      <a:txBody>
                        <a:bodyPr/>
                        <a:lstStyle/>
                        <a:p>
                          <a:r>
                            <a:rPr lang="en-AU" sz="2400" dirty="0"/>
                            <a:t>Calculating</a:t>
                          </a:r>
                          <a:r>
                            <a:rPr lang="en-AU" sz="2400" baseline="0" dirty="0"/>
                            <a:t> Energy Efficiency</a:t>
                          </a:r>
                          <a:endParaRPr lang="en-AU" sz="2000" dirty="0"/>
                        </a:p>
                      </a:txBody>
                      <a:tcPr>
                        <a:solidFill>
                          <a:srgbClr val="00009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1775074">
                    <a:tc>
                      <a:txBody>
                        <a:bodyPr/>
                        <a:lstStyle/>
                        <a:p>
                          <a:pPr marL="457200" indent="-457200">
                            <a:buAutoNum type="arabicPeriod"/>
                          </a:pPr>
                          <a:r>
                            <a:rPr lang="en-AU" sz="2000" baseline="0" dirty="0"/>
                            <a:t>Draw an energy flow diagram.</a:t>
                          </a:r>
                        </a:p>
                        <a:p>
                          <a:pPr marL="457200" indent="-457200">
                            <a:buAutoNum type="arabicPeriod"/>
                          </a:pPr>
                          <a:endParaRPr lang="en-AU" sz="2000" b="0" baseline="0" dirty="0"/>
                        </a:p>
                        <a:p>
                          <a:pPr marL="457200" indent="-457200">
                            <a:buAutoNum type="arabicPeriod" startAt="2"/>
                          </a:pPr>
                          <a:r>
                            <a:rPr lang="en-AU" sz="2000" b="0" baseline="0" dirty="0"/>
                            <a:t>I</a:t>
                          </a:r>
                          <a:r>
                            <a:rPr lang="en-AU" sz="2000" baseline="0" dirty="0"/>
                            <a:t>dentify i</a:t>
                          </a:r>
                          <a:r>
                            <a:rPr lang="en-AU" sz="2000" b="0" baseline="0" dirty="0"/>
                            <a:t>nput energy and </a:t>
                          </a:r>
                          <a:r>
                            <a:rPr lang="en-AU" sz="2000" b="1" baseline="0" dirty="0"/>
                            <a:t>useful</a:t>
                          </a:r>
                          <a:r>
                            <a:rPr lang="en-AU" sz="2000" b="0" baseline="0" dirty="0"/>
                            <a:t> output energy / energies</a:t>
                          </a:r>
                        </a:p>
                        <a:p>
                          <a:pPr marL="457200" indent="-457200">
                            <a:buAutoNum type="arabicPeriod" startAt="2"/>
                          </a:pPr>
                          <a:endParaRPr lang="en-AU" sz="2000" b="0" baseline="0" dirty="0"/>
                        </a:p>
                        <a:p>
                          <a:pPr marL="457200" indent="-457200">
                            <a:buAutoNum type="arabicPeriod" startAt="2"/>
                          </a:pPr>
                          <a:r>
                            <a:rPr lang="en-AU" sz="2000" b="0" baseline="0" dirty="0"/>
                            <a:t>Calculate the energy efficiency: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AU" sz="2000" b="0" i="0" smtClean="0">
                                    <a:latin typeface="Cambria Math" panose="02040503050406030204" pitchFamily="18" charset="0"/>
                                  </a:rPr>
                                  <m:t>Efficiency</m:t>
                                </m:r>
                                <m:r>
                                  <m:rPr>
                                    <m:nor/>
                                  </m:rPr>
                                  <a:rPr lang="en-AU" sz="2000" b="0" i="0" smtClean="0">
                                    <a:latin typeface="Cambria Math" panose="02040503050406030204" pitchFamily="18" charset="0"/>
                                  </a:rPr>
                                  <m:t> (%)</m:t>
                                </m:r>
                                <m:r>
                                  <a:rPr lang="en-AU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AU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AU" sz="2000" b="0" i="0" smtClean="0">
                                        <a:latin typeface="Cambria Math" panose="02040503050406030204" pitchFamily="18" charset="0"/>
                                      </a:rPr>
                                      <m:t>Useful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AU" sz="20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AU" sz="2000" b="0" i="0" smtClean="0">
                                        <a:latin typeface="Cambria Math" panose="02040503050406030204" pitchFamily="18" charset="0"/>
                                      </a:rPr>
                                      <m:t>energy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AU" sz="20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AU" sz="2000" b="0" i="0" smtClean="0">
                                        <a:latin typeface="Cambria Math" panose="02040503050406030204" pitchFamily="18" charset="0"/>
                                      </a:rPr>
                                      <m:t>output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AU" sz="2000" b="0" i="0" smtClean="0">
                                        <a:latin typeface="Cambria Math" panose="02040503050406030204" pitchFamily="18" charset="0"/>
                                      </a:rPr>
                                      <m:t>Energy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AU" sz="20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AU" sz="2000" b="0" i="0" smtClean="0">
                                        <a:latin typeface="Cambria Math" panose="02040503050406030204" pitchFamily="18" charset="0"/>
                                      </a:rPr>
                                      <m:t>input</m:t>
                                    </m:r>
                                  </m:den>
                                </m:f>
                                <m:r>
                                  <a:rPr lang="en-AU" sz="2000" b="0" i="1" smtClean="0">
                                    <a:latin typeface="Cambria Math" panose="02040503050406030204" pitchFamily="18" charset="0"/>
                                  </a:rPr>
                                  <m:t>×100</m:t>
                                </m:r>
                              </m:oMath>
                            </m:oMathPara>
                          </a14:m>
                          <a:endParaRPr lang="en-AU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653731A7-91ED-4C21-B784-F688ED5445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4925988"/>
                  </p:ext>
                </p:extLst>
              </p:nvPr>
            </p:nvGraphicFramePr>
            <p:xfrm>
              <a:off x="6752492" y="148208"/>
              <a:ext cx="5275879" cy="332682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27587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AU" sz="2400" dirty="0"/>
                            <a:t>Calculating</a:t>
                          </a:r>
                          <a:r>
                            <a:rPr lang="en-AU" sz="2400" baseline="0" dirty="0"/>
                            <a:t> Energy Efficiency</a:t>
                          </a:r>
                          <a:endParaRPr lang="en-AU" sz="2000" dirty="0"/>
                        </a:p>
                      </a:txBody>
                      <a:tcPr>
                        <a:solidFill>
                          <a:srgbClr val="00009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8696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5" t="-17585" r="-461" b="-4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4137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artoon tv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06" r="20558"/>
          <a:stretch/>
        </p:blipFill>
        <p:spPr bwMode="auto">
          <a:xfrm>
            <a:off x="2407662" y="789342"/>
            <a:ext cx="1696866" cy="180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148208"/>
            <a:ext cx="6275967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sp>
        <p:nvSpPr>
          <p:cNvPr id="6" name="AutoShape 2" descr="Image result for appliances pictures"/>
          <p:cNvSpPr>
            <a:spLocks noChangeAspect="1" noChangeArrowheads="1"/>
          </p:cNvSpPr>
          <p:nvPr/>
        </p:nvSpPr>
        <p:spPr bwMode="auto">
          <a:xfrm>
            <a:off x="63500" y="-136525"/>
            <a:ext cx="2657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itle 1"/>
              <p:cNvSpPr txBox="1">
                <a:spLocks/>
              </p:cNvSpPr>
              <p:nvPr/>
            </p:nvSpPr>
            <p:spPr>
              <a:xfrm>
                <a:off x="515500" y="4432952"/>
                <a:ext cx="11512869" cy="202411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514350" indent="-514350">
                  <a:spcAft>
                    <a:spcPts val="1200"/>
                  </a:spcAft>
                  <a:buAutoNum type="arabicPeriod"/>
                </a:pPr>
                <a:r>
                  <a:rPr lang="en-AU" sz="2800" dirty="0">
                    <a:solidFill>
                      <a:srgbClr val="000099"/>
                    </a:solidFill>
                    <a:latin typeface="+mn-lt"/>
                  </a:rPr>
                  <a:t>e</a:t>
                </a:r>
                <a:r>
                  <a:rPr lang="en-AU" sz="2800" dirty="0" smtClean="0">
                    <a:solidFill>
                      <a:srgbClr val="000099"/>
                    </a:solidFill>
                    <a:latin typeface="+mn-lt"/>
                  </a:rPr>
                  <a:t>lectrical </a:t>
                </a:r>
                <a:r>
                  <a:rPr lang="en-AU" sz="2800" dirty="0">
                    <a:solidFill>
                      <a:srgbClr val="000099"/>
                    </a:solidFill>
                    <a:latin typeface="+mn-lt"/>
                  </a:rPr>
                  <a:t>energy </a:t>
                </a:r>
                <a:r>
                  <a:rPr lang="en-AU" sz="2800" dirty="0">
                    <a:solidFill>
                      <a:srgbClr val="000099"/>
                    </a:solidFill>
                    <a:latin typeface="+mn-lt"/>
                    <a:sym typeface="Wingdings" panose="05000000000000000000" pitchFamily="2" charset="2"/>
                  </a:rPr>
                  <a:t> light energy</a:t>
                </a:r>
                <a:r>
                  <a:rPr lang="en-AU" sz="2800" dirty="0">
                    <a:solidFill>
                      <a:srgbClr val="000099"/>
                    </a:solidFill>
                    <a:latin typeface="+mn-lt"/>
                  </a:rPr>
                  <a:t> + sound energy + heat energy</a:t>
                </a:r>
                <a:endParaRPr lang="en-AU" sz="2800" dirty="0">
                  <a:solidFill>
                    <a:srgbClr val="000099"/>
                  </a:solidFill>
                  <a:latin typeface="+mn-lt"/>
                  <a:sym typeface="Wingdings" panose="05000000000000000000" pitchFamily="2" charset="2"/>
                </a:endParaRPr>
              </a:p>
              <a:p>
                <a:pPr marL="514350" indent="-514350">
                  <a:spcAft>
                    <a:spcPts val="1200"/>
                  </a:spcAft>
                  <a:buFontTx/>
                  <a:buAutoNum type="arabicPeriod"/>
                </a:pPr>
                <a:r>
                  <a:rPr lang="en-AU" sz="2800" dirty="0" smtClean="0">
                    <a:solidFill>
                      <a:srgbClr val="000099"/>
                    </a:solidFill>
                    <a:latin typeface="+mn-lt"/>
                    <a:sym typeface="Wingdings" panose="05000000000000000000" pitchFamily="2" charset="2"/>
                  </a:rPr>
                  <a:t>Input: Electrical energy</a:t>
                </a:r>
                <a:r>
                  <a:rPr lang="en-AU" sz="2800" dirty="0">
                    <a:solidFill>
                      <a:srgbClr val="000099"/>
                    </a:solidFill>
                    <a:latin typeface="+mn-lt"/>
                    <a:sym typeface="Wingdings" panose="05000000000000000000" pitchFamily="2" charset="2"/>
                  </a:rPr>
                  <a:t>	      Useful </a:t>
                </a:r>
                <a:r>
                  <a:rPr lang="en-AU" sz="2800" dirty="0" smtClean="0">
                    <a:solidFill>
                      <a:srgbClr val="000099"/>
                    </a:solidFill>
                    <a:latin typeface="+mn-lt"/>
                    <a:sym typeface="Wingdings" panose="05000000000000000000" pitchFamily="2" charset="2"/>
                  </a:rPr>
                  <a:t>output: light </a:t>
                </a:r>
                <a:r>
                  <a:rPr lang="en-AU" sz="2800" dirty="0">
                    <a:solidFill>
                      <a:srgbClr val="000099"/>
                    </a:solidFill>
                  </a:rPr>
                  <a:t>+</a:t>
                </a:r>
                <a:r>
                  <a:rPr lang="en-AU" sz="2800" dirty="0" smtClean="0">
                    <a:solidFill>
                      <a:srgbClr val="000099"/>
                    </a:solidFill>
                    <a:latin typeface="+mn-lt"/>
                    <a:sym typeface="Wingdings" panose="05000000000000000000" pitchFamily="2" charset="2"/>
                  </a:rPr>
                  <a:t> sound energy</a:t>
                </a:r>
                <a:endParaRPr lang="en-AU" sz="2800" b="0" i="0" dirty="0">
                  <a:solidFill>
                    <a:srgbClr val="000099"/>
                  </a:solidFill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514350" indent="-514350">
                  <a:spcAft>
                    <a:spcPts val="1200"/>
                  </a:spcAft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800" b="0" i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Efficiency</m:t>
                    </m:r>
                    <m:r>
                      <a:rPr lang="en-AU" sz="2800" b="0" i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AU" sz="280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AU" sz="2800" b="0" i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AU" sz="2800" b="0" i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Light</m:t>
                        </m:r>
                        <m:r>
                          <a:rPr lang="en-AU" sz="2800" b="0" i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AU" sz="2800" b="0" i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and</m:t>
                        </m:r>
                        <m:r>
                          <a:rPr lang="en-AU" sz="2800" b="0" i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AU" sz="2800" b="0" i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sound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AU" sz="2800" b="0" i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Electrical</m:t>
                        </m:r>
                        <m:r>
                          <a:rPr lang="en-AU" sz="2800" b="0" i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AU" sz="2800" b="0" i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energy</m:t>
                        </m:r>
                      </m:den>
                    </m:f>
                    <m:r>
                      <m:rPr>
                        <m:sty m:val="p"/>
                      </m:rPr>
                      <a:rPr lang="en-AU" sz="2800" b="0" i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x</m:t>
                    </m:r>
                    <m:r>
                      <a:rPr lang="en-AU" sz="2800" b="0" i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100=</m:t>
                    </m:r>
                    <m:f>
                      <m:fPr>
                        <m:ctrlPr>
                          <a:rPr lang="en-AU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AU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200+200</m:t>
                        </m:r>
                      </m:num>
                      <m:den>
                        <m:r>
                          <a:rPr lang="en-AU" sz="2800" b="0" i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500</m:t>
                        </m:r>
                      </m:den>
                    </m:f>
                    <m:r>
                      <a:rPr lang="en-AU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×100=</m:t>
                    </m:r>
                    <m:f>
                      <m:fPr>
                        <m:ctrlPr>
                          <a:rPr lang="en-AU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AU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400</m:t>
                        </m:r>
                      </m:num>
                      <m:den>
                        <m:r>
                          <a:rPr lang="en-AU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500</m:t>
                        </m:r>
                      </m:den>
                    </m:f>
                    <m:r>
                      <a:rPr lang="en-AU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×100=80%</m:t>
                    </m:r>
                  </m:oMath>
                </a14:m>
                <a:endParaRPr lang="en-AU" sz="2800" b="0" dirty="0">
                  <a:solidFill>
                    <a:srgbClr val="000099"/>
                  </a:solidFill>
                  <a:latin typeface="+mn-lt"/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1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00" y="4432952"/>
                <a:ext cx="11512869" cy="2024119"/>
              </a:xfrm>
              <a:prstGeom prst="rect">
                <a:avLst/>
              </a:prstGeom>
              <a:blipFill rotWithShape="0">
                <a:blip r:embed="rId3"/>
                <a:stretch>
                  <a:fillRect l="-1112" t="-57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63501" y="2457767"/>
            <a:ext cx="66889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A TV produces 200 J of light energy, 200 J of sound energy and 100 J of heat energy from 500 J of electrical energy.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xmlns="" id="{0A540070-EABD-4B62-9428-E3A08C37A4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4925988"/>
                  </p:ext>
                </p:extLst>
              </p:nvPr>
            </p:nvGraphicFramePr>
            <p:xfrm>
              <a:off x="6752492" y="148208"/>
              <a:ext cx="5275879" cy="332682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275879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</a:tblGrid>
                  <a:tr h="306447">
                    <a:tc>
                      <a:txBody>
                        <a:bodyPr/>
                        <a:lstStyle/>
                        <a:p>
                          <a:r>
                            <a:rPr lang="en-AU" sz="2400" dirty="0"/>
                            <a:t>Calculating</a:t>
                          </a:r>
                          <a:r>
                            <a:rPr lang="en-AU" sz="2400" baseline="0" dirty="0"/>
                            <a:t> Energy Efficiency</a:t>
                          </a:r>
                          <a:endParaRPr lang="en-AU" sz="2000" dirty="0"/>
                        </a:p>
                      </a:txBody>
                      <a:tcPr>
                        <a:solidFill>
                          <a:srgbClr val="00009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1775074">
                    <a:tc>
                      <a:txBody>
                        <a:bodyPr/>
                        <a:lstStyle/>
                        <a:p>
                          <a:pPr marL="457200" indent="-457200">
                            <a:buAutoNum type="arabicPeriod"/>
                          </a:pPr>
                          <a:r>
                            <a:rPr lang="en-AU" sz="2000" baseline="0" dirty="0"/>
                            <a:t>Draw an energy flow diagram.</a:t>
                          </a:r>
                        </a:p>
                        <a:p>
                          <a:pPr marL="457200" indent="-457200">
                            <a:buAutoNum type="arabicPeriod"/>
                          </a:pPr>
                          <a:endParaRPr lang="en-AU" sz="2000" b="0" baseline="0" dirty="0"/>
                        </a:p>
                        <a:p>
                          <a:pPr marL="457200" indent="-457200">
                            <a:buAutoNum type="arabicPeriod" startAt="2"/>
                          </a:pPr>
                          <a:r>
                            <a:rPr lang="en-AU" sz="2000" b="0" baseline="0" dirty="0"/>
                            <a:t>I</a:t>
                          </a:r>
                          <a:r>
                            <a:rPr lang="en-AU" sz="2000" baseline="0" dirty="0"/>
                            <a:t>dentify i</a:t>
                          </a:r>
                          <a:r>
                            <a:rPr lang="en-AU" sz="2000" b="0" baseline="0" dirty="0"/>
                            <a:t>nput energy and </a:t>
                          </a:r>
                          <a:r>
                            <a:rPr lang="en-AU" sz="2000" b="1" baseline="0" dirty="0"/>
                            <a:t>useful</a:t>
                          </a:r>
                          <a:r>
                            <a:rPr lang="en-AU" sz="2000" b="0" baseline="0" dirty="0"/>
                            <a:t> output energy / energies</a:t>
                          </a:r>
                        </a:p>
                        <a:p>
                          <a:pPr marL="457200" indent="-457200">
                            <a:buAutoNum type="arabicPeriod" startAt="2"/>
                          </a:pPr>
                          <a:endParaRPr lang="en-AU" sz="2000" b="0" baseline="0" dirty="0"/>
                        </a:p>
                        <a:p>
                          <a:pPr marL="457200" indent="-457200">
                            <a:buAutoNum type="arabicPeriod" startAt="2"/>
                          </a:pPr>
                          <a:r>
                            <a:rPr lang="en-AU" sz="2000" b="0" baseline="0" dirty="0"/>
                            <a:t>Calculate the energy efficiency: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AU" sz="2000" b="0" i="0" smtClean="0">
                                    <a:latin typeface="Cambria Math" panose="02040503050406030204" pitchFamily="18" charset="0"/>
                                  </a:rPr>
                                  <m:t>Efficiency</m:t>
                                </m:r>
                                <m:r>
                                  <m:rPr>
                                    <m:nor/>
                                  </m:rPr>
                                  <a:rPr lang="en-AU" sz="2000" b="0" i="0" smtClean="0">
                                    <a:latin typeface="Cambria Math" panose="02040503050406030204" pitchFamily="18" charset="0"/>
                                  </a:rPr>
                                  <m:t> (%)</m:t>
                                </m:r>
                                <m:r>
                                  <a:rPr lang="en-AU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AU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AU" sz="2000" b="0" i="0" smtClean="0">
                                        <a:latin typeface="Cambria Math" panose="02040503050406030204" pitchFamily="18" charset="0"/>
                                      </a:rPr>
                                      <m:t>Useful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AU" sz="20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AU" sz="2000" b="0" i="0" smtClean="0">
                                        <a:latin typeface="Cambria Math" panose="02040503050406030204" pitchFamily="18" charset="0"/>
                                      </a:rPr>
                                      <m:t>energy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AU" sz="20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AU" sz="2000" b="0" i="0" smtClean="0">
                                        <a:latin typeface="Cambria Math" panose="02040503050406030204" pitchFamily="18" charset="0"/>
                                      </a:rPr>
                                      <m:t>output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AU" sz="2000" b="0" i="0" smtClean="0">
                                        <a:latin typeface="Cambria Math" panose="02040503050406030204" pitchFamily="18" charset="0"/>
                                      </a:rPr>
                                      <m:t>Energy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AU" sz="20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AU" sz="2000" b="0" i="0" smtClean="0">
                                        <a:latin typeface="Cambria Math" panose="02040503050406030204" pitchFamily="18" charset="0"/>
                                      </a:rPr>
                                      <m:t>input</m:t>
                                    </m:r>
                                  </m:den>
                                </m:f>
                                <m:r>
                                  <a:rPr lang="en-AU" sz="2000" b="0" i="1" smtClean="0">
                                    <a:latin typeface="Cambria Math" panose="02040503050406030204" pitchFamily="18" charset="0"/>
                                  </a:rPr>
                                  <m:t>×100</m:t>
                                </m:r>
                              </m:oMath>
                            </m:oMathPara>
                          </a14:m>
                          <a:endParaRPr lang="en-AU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0A540070-EABD-4B62-9428-E3A08C37A45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4925988"/>
                  </p:ext>
                </p:extLst>
              </p:nvPr>
            </p:nvGraphicFramePr>
            <p:xfrm>
              <a:off x="6752492" y="148208"/>
              <a:ext cx="5275879" cy="332682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27587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AU" sz="2400" dirty="0"/>
                            <a:t>Calculating</a:t>
                          </a:r>
                          <a:r>
                            <a:rPr lang="en-AU" sz="2400" baseline="0" dirty="0"/>
                            <a:t> Energy Efficiency</a:t>
                          </a:r>
                          <a:endParaRPr lang="en-AU" sz="2000" dirty="0"/>
                        </a:p>
                      </a:txBody>
                      <a:tcPr>
                        <a:solidFill>
                          <a:srgbClr val="00009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8696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5" t="-17585" r="-461" b="-4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3189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275967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sp>
        <p:nvSpPr>
          <p:cNvPr id="6" name="AutoShape 2" descr="Image result for appliances pictures"/>
          <p:cNvSpPr>
            <a:spLocks noChangeAspect="1" noChangeArrowheads="1"/>
          </p:cNvSpPr>
          <p:nvPr/>
        </p:nvSpPr>
        <p:spPr bwMode="auto">
          <a:xfrm>
            <a:off x="63500" y="-136525"/>
            <a:ext cx="2657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7" name="TextBox 16"/>
          <p:cNvSpPr txBox="1"/>
          <p:nvPr/>
        </p:nvSpPr>
        <p:spPr>
          <a:xfrm>
            <a:off x="63501" y="1008795"/>
            <a:ext cx="66889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1000J of chemical energy in wood is released when it is burned. This transforms into 650 J of heat, 100 J of sound and </a:t>
            </a:r>
            <a:br>
              <a:rPr lang="en-AU" sz="2800" dirty="0"/>
            </a:br>
            <a:r>
              <a:rPr lang="en-AU" sz="2800" dirty="0"/>
              <a:t>250 J of light.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243865" y="2067001"/>
            <a:ext cx="2028069" cy="2365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xmlns="" id="{582CAB30-A649-465E-819E-6190DE3DFD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4925988"/>
                  </p:ext>
                </p:extLst>
              </p:nvPr>
            </p:nvGraphicFramePr>
            <p:xfrm>
              <a:off x="6752492" y="148208"/>
              <a:ext cx="5275879" cy="332682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275879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</a:tblGrid>
                  <a:tr h="306447">
                    <a:tc>
                      <a:txBody>
                        <a:bodyPr/>
                        <a:lstStyle/>
                        <a:p>
                          <a:r>
                            <a:rPr lang="en-AU" sz="2400" dirty="0"/>
                            <a:t>Calculating</a:t>
                          </a:r>
                          <a:r>
                            <a:rPr lang="en-AU" sz="2400" baseline="0" dirty="0"/>
                            <a:t> Energy Efficiency</a:t>
                          </a:r>
                          <a:endParaRPr lang="en-AU" sz="2000" dirty="0"/>
                        </a:p>
                      </a:txBody>
                      <a:tcPr>
                        <a:solidFill>
                          <a:srgbClr val="00009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1775074">
                    <a:tc>
                      <a:txBody>
                        <a:bodyPr/>
                        <a:lstStyle/>
                        <a:p>
                          <a:pPr marL="457200" indent="-457200">
                            <a:buAutoNum type="arabicPeriod"/>
                          </a:pPr>
                          <a:r>
                            <a:rPr lang="en-AU" sz="2000" baseline="0" dirty="0"/>
                            <a:t>Draw an energy flow diagram.</a:t>
                          </a:r>
                        </a:p>
                        <a:p>
                          <a:pPr marL="457200" indent="-457200">
                            <a:buAutoNum type="arabicPeriod"/>
                          </a:pPr>
                          <a:endParaRPr lang="en-AU" sz="2000" b="0" baseline="0" dirty="0"/>
                        </a:p>
                        <a:p>
                          <a:pPr marL="457200" indent="-457200">
                            <a:buAutoNum type="arabicPeriod" startAt="2"/>
                          </a:pPr>
                          <a:r>
                            <a:rPr lang="en-AU" sz="2000" b="0" baseline="0" dirty="0"/>
                            <a:t>I</a:t>
                          </a:r>
                          <a:r>
                            <a:rPr lang="en-AU" sz="2000" baseline="0" dirty="0"/>
                            <a:t>dentify i</a:t>
                          </a:r>
                          <a:r>
                            <a:rPr lang="en-AU" sz="2000" b="0" baseline="0" dirty="0"/>
                            <a:t>nput energy and </a:t>
                          </a:r>
                          <a:r>
                            <a:rPr lang="en-AU" sz="2000" b="1" baseline="0" dirty="0"/>
                            <a:t>useful</a:t>
                          </a:r>
                          <a:r>
                            <a:rPr lang="en-AU" sz="2000" b="0" baseline="0" dirty="0"/>
                            <a:t> output energy / energies</a:t>
                          </a:r>
                        </a:p>
                        <a:p>
                          <a:pPr marL="457200" indent="-457200">
                            <a:buAutoNum type="arabicPeriod" startAt="2"/>
                          </a:pPr>
                          <a:endParaRPr lang="en-AU" sz="2000" b="0" baseline="0" dirty="0"/>
                        </a:p>
                        <a:p>
                          <a:pPr marL="457200" indent="-457200">
                            <a:buAutoNum type="arabicPeriod" startAt="2"/>
                          </a:pPr>
                          <a:r>
                            <a:rPr lang="en-AU" sz="2000" b="0" baseline="0" dirty="0"/>
                            <a:t>Calculate the energy efficiency: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AU" sz="2000" b="0" i="0" smtClean="0">
                                    <a:latin typeface="Cambria Math" panose="02040503050406030204" pitchFamily="18" charset="0"/>
                                  </a:rPr>
                                  <m:t>Efficiency</m:t>
                                </m:r>
                                <m:r>
                                  <m:rPr>
                                    <m:nor/>
                                  </m:rPr>
                                  <a:rPr lang="en-AU" sz="2000" b="0" i="0" smtClean="0">
                                    <a:latin typeface="Cambria Math" panose="02040503050406030204" pitchFamily="18" charset="0"/>
                                  </a:rPr>
                                  <m:t> (%)</m:t>
                                </m:r>
                                <m:r>
                                  <a:rPr lang="en-AU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AU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AU" sz="2000" b="0" i="0" smtClean="0">
                                        <a:latin typeface="Cambria Math" panose="02040503050406030204" pitchFamily="18" charset="0"/>
                                      </a:rPr>
                                      <m:t>Useful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AU" sz="20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AU" sz="2000" b="0" i="0" smtClean="0">
                                        <a:latin typeface="Cambria Math" panose="02040503050406030204" pitchFamily="18" charset="0"/>
                                      </a:rPr>
                                      <m:t>energy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AU" sz="20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AU" sz="2000" b="0" i="0" smtClean="0">
                                        <a:latin typeface="Cambria Math" panose="02040503050406030204" pitchFamily="18" charset="0"/>
                                      </a:rPr>
                                      <m:t>output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AU" sz="2000" b="0" i="0" smtClean="0">
                                        <a:latin typeface="Cambria Math" panose="02040503050406030204" pitchFamily="18" charset="0"/>
                                      </a:rPr>
                                      <m:t>Energy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AU" sz="20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AU" sz="2000" b="0" i="0" smtClean="0">
                                        <a:latin typeface="Cambria Math" panose="02040503050406030204" pitchFamily="18" charset="0"/>
                                      </a:rPr>
                                      <m:t>input</m:t>
                                    </m:r>
                                  </m:den>
                                </m:f>
                                <m:r>
                                  <a:rPr lang="en-AU" sz="2000" b="0" i="1" smtClean="0">
                                    <a:latin typeface="Cambria Math" panose="02040503050406030204" pitchFamily="18" charset="0"/>
                                  </a:rPr>
                                  <m:t>×100</m:t>
                                </m:r>
                              </m:oMath>
                            </m:oMathPara>
                          </a14:m>
                          <a:endParaRPr lang="en-AU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582CAB30-A649-465E-819E-6190DE3DFD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4925988"/>
                  </p:ext>
                </p:extLst>
              </p:nvPr>
            </p:nvGraphicFramePr>
            <p:xfrm>
              <a:off x="6752492" y="148208"/>
              <a:ext cx="5275879" cy="332682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27587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AU" sz="2400" dirty="0"/>
                            <a:t>Calculating</a:t>
                          </a:r>
                          <a:r>
                            <a:rPr lang="en-AU" sz="2400" baseline="0" dirty="0"/>
                            <a:t> Energy Efficiency</a:t>
                          </a:r>
                          <a:endParaRPr lang="en-AU" sz="2000" dirty="0"/>
                        </a:p>
                      </a:txBody>
                      <a:tcPr>
                        <a:solidFill>
                          <a:srgbClr val="00009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8696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5" t="-17585" r="-461" b="-4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2785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014888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Relevance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AE64541-0136-4608-B5AD-3F31F4B1C3ED}"/>
              </a:ext>
            </a:extLst>
          </p:cNvPr>
          <p:cNvSpPr txBox="1"/>
          <p:nvPr/>
        </p:nvSpPr>
        <p:spPr>
          <a:xfrm>
            <a:off x="161779" y="859592"/>
            <a:ext cx="811705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Why do energy conservation and efficiency matter?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The Law of Conservation of Energy helps you to understand the energy transformations that you are constantly surrounded by.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Energy efficiency can save you money – energy efficient devices use less electricity for the same amount of useful work, and are therefore cheaper to run.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Inefficiencies in energy transformations </a:t>
            </a:r>
            <a:r>
              <a:rPr lang="en-AU" sz="2800" dirty="0" smtClean="0"/>
              <a:t>show </a:t>
            </a:r>
            <a:r>
              <a:rPr lang="en-AU" sz="2800" dirty="0"/>
              <a:t>why perpetual motion is (unfortunately!) </a:t>
            </a:r>
            <a:r>
              <a:rPr lang="en-AU" sz="2800" dirty="0" smtClean="0"/>
              <a:t>impossible</a:t>
            </a:r>
            <a:r>
              <a:rPr lang="en-AU" sz="2800" dirty="0"/>
              <a:t>.</a:t>
            </a:r>
          </a:p>
        </p:txBody>
      </p:sp>
      <p:pic>
        <p:nvPicPr>
          <p:cNvPr id="1026" name="Picture 2" descr="Image result for energy efficient appliances energy sta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49" t="2079" r="26484" b="10515"/>
          <a:stretch/>
        </p:blipFill>
        <p:spPr bwMode="auto">
          <a:xfrm>
            <a:off x="8362603" y="271549"/>
            <a:ext cx="3474721" cy="2810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183" y="3834938"/>
            <a:ext cx="4135817" cy="2739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68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056931">
            <a:off x="9582321" y="1797047"/>
            <a:ext cx="2630518" cy="26305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48208"/>
            <a:ext cx="2311405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6601" y="610243"/>
            <a:ext cx="1189333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2800" dirty="0"/>
          </a:p>
          <a:p>
            <a:pPr marL="514350" indent="-514350">
              <a:buAutoNum type="arabicPeriod"/>
            </a:pPr>
            <a:r>
              <a:rPr lang="en-AU" sz="2800" dirty="0"/>
              <a:t>What is the Law of Conservation of Energy?</a:t>
            </a:r>
          </a:p>
          <a:p>
            <a:pPr marL="514350" indent="-514350">
              <a:buAutoNum type="arabicPeriod"/>
            </a:pPr>
            <a:endParaRPr lang="en-AU" sz="2800" dirty="0"/>
          </a:p>
          <a:p>
            <a:pPr marL="514350" indent="-514350">
              <a:buAutoNum type="arabicPeriod"/>
            </a:pPr>
            <a:r>
              <a:rPr lang="en-AU" sz="2800" dirty="0"/>
              <a:t>In the following flow diagrams, identify the input energy, useful output energy and wasted energy.</a:t>
            </a:r>
          </a:p>
          <a:p>
            <a:pPr marL="514350" indent="-514350">
              <a:buAutoNum type="arabicPeriod"/>
            </a:pPr>
            <a:endParaRPr lang="en-AU" sz="2800" dirty="0"/>
          </a:p>
          <a:p>
            <a:pPr marL="514350" indent="-514350">
              <a:buAutoNum type="alphaUcPeriod"/>
            </a:pPr>
            <a:r>
              <a:rPr lang="en-AU" sz="2800" dirty="0">
                <a:solidFill>
                  <a:srgbClr val="000099"/>
                </a:solidFill>
              </a:rPr>
              <a:t>Electrical energy </a:t>
            </a:r>
            <a:r>
              <a:rPr lang="en-AU" sz="2800" dirty="0">
                <a:solidFill>
                  <a:srgbClr val="000099"/>
                </a:solidFill>
                <a:sym typeface="Wingdings" panose="05000000000000000000" pitchFamily="2" charset="2"/>
              </a:rPr>
              <a:t> Kinetic energy </a:t>
            </a:r>
            <a:r>
              <a:rPr lang="en-AU" sz="2800" dirty="0">
                <a:solidFill>
                  <a:srgbClr val="000099"/>
                </a:solidFill>
              </a:rPr>
              <a:t>+ Sound energy + Heat energy</a:t>
            </a:r>
            <a:br>
              <a:rPr lang="en-AU" sz="2800" dirty="0">
                <a:solidFill>
                  <a:srgbClr val="000099"/>
                </a:solidFill>
              </a:rPr>
            </a:br>
            <a:endParaRPr lang="en-AU" sz="2800" dirty="0">
              <a:solidFill>
                <a:srgbClr val="000099"/>
              </a:solidFill>
            </a:endParaRPr>
          </a:p>
          <a:p>
            <a:pPr marL="514350" indent="-514350">
              <a:buAutoNum type="alphaUcPeriod"/>
            </a:pPr>
            <a:r>
              <a:rPr lang="en-AU" sz="2800" dirty="0">
                <a:solidFill>
                  <a:srgbClr val="000099"/>
                </a:solidFill>
              </a:rPr>
              <a:t>Electrical </a:t>
            </a:r>
            <a:r>
              <a:rPr lang="en-AU" sz="2800" dirty="0">
                <a:solidFill>
                  <a:srgbClr val="000099"/>
                </a:solidFill>
                <a:sym typeface="Wingdings" panose="05000000000000000000" pitchFamily="2" charset="2"/>
              </a:rPr>
              <a:t> Kinetic </a:t>
            </a:r>
            <a:r>
              <a:rPr lang="en-AU" sz="2800" dirty="0">
                <a:solidFill>
                  <a:srgbClr val="000099"/>
                </a:solidFill>
              </a:rPr>
              <a:t>+ Sound + Heat + Light</a:t>
            </a:r>
          </a:p>
          <a:p>
            <a:pPr lvl="1"/>
            <a:endParaRPr lang="en-AU" sz="2800" dirty="0"/>
          </a:p>
          <a:p>
            <a:pPr lvl="1"/>
            <a:endParaRPr lang="en-AU" sz="2800" dirty="0"/>
          </a:p>
          <a:p>
            <a:pPr marL="514350" indent="-514350">
              <a:buFont typeface="+mj-lt"/>
              <a:buAutoNum type="arabicPeriod" startAt="3"/>
            </a:pPr>
            <a:r>
              <a:rPr lang="en-AU" sz="2800" dirty="0"/>
              <a:t>Calculate the energy efficiency of a toaster which transforms 500 J of electrical energy into 450 J of heat energy and 50 J of light energy.</a:t>
            </a:r>
            <a:endParaRPr lang="en-AU" sz="2800" dirty="0">
              <a:solidFill>
                <a:srgbClr val="00B050"/>
              </a:solidFill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xmlns="" id="{2F0F1FA9-1545-4C18-B8AF-560D2618F9DB}"/>
                  </a:ext>
                </a:extLst>
              </p:cNvPr>
              <p:cNvSpPr/>
              <p:nvPr/>
            </p:nvSpPr>
            <p:spPr>
              <a:xfrm>
                <a:off x="7340070" y="255448"/>
                <a:ext cx="4669868" cy="9550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>
                          <a:latin typeface="Cambria Math" panose="02040503050406030204" pitchFamily="18" charset="0"/>
                        </a:rPr>
                        <m:t>Efficiency</m:t>
                      </m:r>
                      <m:r>
                        <m:rPr>
                          <m:nor/>
                        </m:rPr>
                        <a:rPr lang="en-AU">
                          <a:latin typeface="Cambria Math" panose="02040503050406030204" pitchFamily="18" charset="0"/>
                        </a:rPr>
                        <m:t> (%)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AU">
                              <a:latin typeface="Cambria Math" panose="02040503050406030204" pitchFamily="18" charset="0"/>
                            </a:rPr>
                            <m:t>Useful</m:t>
                          </m:r>
                          <m:r>
                            <m:rPr>
                              <m:nor/>
                            </m:rPr>
                            <a:rPr lang="en-AU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AU">
                              <a:latin typeface="Cambria Math" panose="02040503050406030204" pitchFamily="18" charset="0"/>
                            </a:rPr>
                            <m:t>energy</m:t>
                          </m:r>
                          <m:r>
                            <m:rPr>
                              <m:nor/>
                            </m:rPr>
                            <a:rPr lang="en-AU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AU">
                              <a:latin typeface="Cambria Math" panose="02040503050406030204" pitchFamily="18" charset="0"/>
                            </a:rPr>
                            <m:t>output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AU">
                              <a:latin typeface="Cambria Math" panose="02040503050406030204" pitchFamily="18" charset="0"/>
                            </a:rPr>
                            <m:t>Energy</m:t>
                          </m:r>
                          <m:r>
                            <m:rPr>
                              <m:nor/>
                            </m:rPr>
                            <a:rPr lang="en-AU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AU">
                              <a:latin typeface="Cambria Math" panose="02040503050406030204" pitchFamily="18" charset="0"/>
                            </a:rPr>
                            <m:t>input</m:t>
                          </m:r>
                        </m:den>
                      </m:f>
                      <m:r>
                        <a:rPr lang="en-AU" i="1">
                          <a:latin typeface="Cambria Math" panose="02040503050406030204" pitchFamily="18" charset="0"/>
                        </a:rPr>
                        <m:t>×100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F0F1FA9-1545-4C18-B8AF-560D2618F9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070" y="255448"/>
                <a:ext cx="4669868" cy="9550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xmlns="" id="{06ED698F-F226-4B22-BF73-2D791C51E1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86" b="16991"/>
          <a:stretch/>
        </p:blipFill>
        <p:spPr bwMode="auto">
          <a:xfrm>
            <a:off x="7424167" y="3766027"/>
            <a:ext cx="2391952" cy="1572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382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895468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1" y="584775"/>
            <a:ext cx="1205289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For each object below, draw an energy flow diagram, identify input and useful output energy and calculate the energy efficiency of the object.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In a kettle, 400 J of electrical energy is transformed into 350 J of heat and 50 J of sound.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30 J of light and 20 J of heat are produced by a light bulb from 50 J of electrical energy.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/>
              <a:t>A mobile phone uses 1000 J of chemical energy from a battery. This is transformed into 200 J of heat, 300 J of </a:t>
            </a:r>
            <a:r>
              <a:rPr lang="en-AU" sz="2800" dirty="0" smtClean="0"/>
              <a:t>light</a:t>
            </a:r>
            <a:r>
              <a:rPr lang="en-AU" sz="2800" dirty="0"/>
              <a:t>, 300 J of sound and 200 J of kinetic </a:t>
            </a:r>
            <a:r>
              <a:rPr lang="en-AU" sz="2800" dirty="0" smtClean="0"/>
              <a:t>energy</a:t>
            </a:r>
            <a:r>
              <a:rPr lang="en-AU" sz="2800" dirty="0"/>
              <a:t>.</a:t>
            </a:r>
          </a:p>
          <a:p>
            <a:endParaRPr lang="en-AU" sz="2800" dirty="0"/>
          </a:p>
          <a:p>
            <a:r>
              <a:rPr lang="en-AU" sz="2800" dirty="0"/>
              <a:t>Collect and complete the two energy efficiency </a:t>
            </a:r>
            <a:br>
              <a:rPr lang="en-AU" sz="2800" dirty="0"/>
            </a:br>
            <a:r>
              <a:rPr lang="en-AU" sz="2800" dirty="0"/>
              <a:t>worksheets.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xmlns="" id="{2CDA80DF-BB83-4A39-85A4-63B9EFDF99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2833123"/>
                  </p:ext>
                </p:extLst>
              </p:nvPr>
            </p:nvGraphicFramePr>
            <p:xfrm>
              <a:off x="7551580" y="4368771"/>
              <a:ext cx="4589985" cy="243935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589985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</a:tblGrid>
                  <a:tr h="306447">
                    <a:tc>
                      <a:txBody>
                        <a:bodyPr/>
                        <a:lstStyle/>
                        <a:p>
                          <a:r>
                            <a:rPr lang="en-AU" sz="2000" dirty="0"/>
                            <a:t>Calculating</a:t>
                          </a:r>
                          <a:r>
                            <a:rPr lang="en-AU" sz="2000" baseline="0" dirty="0"/>
                            <a:t> Energy Efficiency</a:t>
                          </a:r>
                          <a:endParaRPr lang="en-AU" sz="1800" dirty="0"/>
                        </a:p>
                      </a:txBody>
                      <a:tcPr>
                        <a:solidFill>
                          <a:srgbClr val="00009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1775074">
                    <a:tc>
                      <a:txBody>
                        <a:bodyPr/>
                        <a:lstStyle/>
                        <a:p>
                          <a:pPr marL="457200" indent="-457200">
                            <a:buAutoNum type="arabicPeriod"/>
                          </a:pPr>
                          <a:r>
                            <a:rPr lang="en-AU" sz="1800" baseline="0" dirty="0"/>
                            <a:t>Draw an energy flow diagram.</a:t>
                          </a:r>
                        </a:p>
                        <a:p>
                          <a:pPr marL="457200" indent="-457200">
                            <a:buAutoNum type="arabicPeriod" startAt="2"/>
                          </a:pPr>
                          <a:r>
                            <a:rPr lang="en-AU" sz="1800" b="0" baseline="0" dirty="0" smtClean="0"/>
                            <a:t>I</a:t>
                          </a:r>
                          <a:r>
                            <a:rPr lang="en-AU" sz="1800" baseline="0" dirty="0" smtClean="0"/>
                            <a:t>dentify </a:t>
                          </a:r>
                          <a:r>
                            <a:rPr lang="en-AU" sz="1800" baseline="0" dirty="0"/>
                            <a:t>i</a:t>
                          </a:r>
                          <a:r>
                            <a:rPr lang="en-AU" sz="1800" b="0" baseline="0" dirty="0"/>
                            <a:t>nput energy and </a:t>
                          </a:r>
                          <a:r>
                            <a:rPr lang="en-AU" sz="1800" b="1" baseline="0" dirty="0"/>
                            <a:t>useful</a:t>
                          </a:r>
                          <a:r>
                            <a:rPr lang="en-AU" sz="1800" b="0" baseline="0" dirty="0"/>
                            <a:t> output energy / energies</a:t>
                          </a:r>
                        </a:p>
                        <a:p>
                          <a:pPr marL="457200" indent="-457200">
                            <a:buAutoNum type="arabicPeriod" startAt="2"/>
                          </a:pPr>
                          <a:r>
                            <a:rPr lang="en-AU" sz="1800" b="0" baseline="0" dirty="0" smtClean="0"/>
                            <a:t>Calculate </a:t>
                          </a:r>
                          <a:r>
                            <a:rPr lang="en-AU" sz="1800" b="0" baseline="0" dirty="0"/>
                            <a:t>the energy efficiency: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AU" sz="1800" b="0" i="0" smtClean="0">
                                    <a:latin typeface="Cambria Math" panose="02040503050406030204" pitchFamily="18" charset="0"/>
                                  </a:rPr>
                                  <m:t>Efficiency</m:t>
                                </m:r>
                                <m:r>
                                  <m:rPr>
                                    <m:nor/>
                                  </m:rPr>
                                  <a:rPr lang="en-AU" sz="1800" b="0" i="0" smtClean="0">
                                    <a:latin typeface="Cambria Math" panose="02040503050406030204" pitchFamily="18" charset="0"/>
                                  </a:rPr>
                                  <m:t> (%)</m:t>
                                </m:r>
                                <m:r>
                                  <a:rPr lang="en-AU" sz="18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AU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AU" sz="1800" b="0" i="0" smtClean="0">
                                        <a:latin typeface="Cambria Math" panose="02040503050406030204" pitchFamily="18" charset="0"/>
                                      </a:rPr>
                                      <m:t>Useful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AU" sz="18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AU" sz="1800" b="0" i="0" smtClean="0">
                                        <a:latin typeface="Cambria Math" panose="02040503050406030204" pitchFamily="18" charset="0"/>
                                      </a:rPr>
                                      <m:t>energy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AU" sz="18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AU" sz="1800" b="0" i="0" smtClean="0">
                                        <a:latin typeface="Cambria Math" panose="02040503050406030204" pitchFamily="18" charset="0"/>
                                      </a:rPr>
                                      <m:t>output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AU" sz="1800" b="0" i="0" smtClean="0">
                                        <a:latin typeface="Cambria Math" panose="02040503050406030204" pitchFamily="18" charset="0"/>
                                      </a:rPr>
                                      <m:t>Energy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AU" sz="18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AU" sz="1800" b="0" i="0" smtClean="0">
                                        <a:latin typeface="Cambria Math" panose="02040503050406030204" pitchFamily="18" charset="0"/>
                                      </a:rPr>
                                      <m:t>input</m:t>
                                    </m:r>
                                  </m:den>
                                </m:f>
                                <m:r>
                                  <a:rPr lang="en-AU" sz="1800" b="0" i="1" smtClean="0">
                                    <a:latin typeface="Cambria Math" panose="02040503050406030204" pitchFamily="18" charset="0"/>
                                  </a:rPr>
                                  <m:t>×100</m:t>
                                </m:r>
                              </m:oMath>
                            </m:oMathPara>
                          </a14:m>
                          <a:endParaRPr lang="en-AU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CDA80DF-BB83-4A39-85A4-63B9EFDF99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12833123"/>
                  </p:ext>
                </p:extLst>
              </p:nvPr>
            </p:nvGraphicFramePr>
            <p:xfrm>
              <a:off x="7551580" y="4368771"/>
              <a:ext cx="4589985" cy="2439353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589985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20000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en-AU" sz="2000" dirty="0"/>
                            <a:t>Calculating</a:t>
                          </a:r>
                          <a:r>
                            <a:rPr lang="en-AU" sz="2000" baseline="0" dirty="0"/>
                            <a:t> Energy Efficiency</a:t>
                          </a:r>
                          <a:endParaRPr lang="en-AU" sz="1800" dirty="0"/>
                        </a:p>
                      </a:txBody>
                      <a:tcPr>
                        <a:solidFill>
                          <a:srgbClr val="00009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0"/>
                      </a:ext>
                    </a:extLst>
                  </a:tr>
                  <a:tr h="20431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3" t="-20833" r="-531" b="-5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6861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852062"/>
            <a:ext cx="86054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Draw an energy flow diagram for the energy transformation(s) in each of these situations:</a:t>
            </a:r>
            <a:endParaRPr lang="en-AU" sz="2800" i="1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/>
        </p:nvGraphicFramePr>
        <p:xfrm>
          <a:off x="10423456" y="3873777"/>
          <a:ext cx="1689947" cy="29260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899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29767">
                <a:tc>
                  <a:txBody>
                    <a:bodyPr/>
                    <a:lstStyle/>
                    <a:p>
                      <a:r>
                        <a:rPr lang="en-AU" dirty="0"/>
                        <a:t>Reminder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80698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Kinetic</a:t>
                      </a:r>
                      <a:endParaRPr lang="en-AU" sz="1800" b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Heat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Light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Sound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Electrical</a:t>
                      </a:r>
                      <a:endParaRPr lang="en-AU" sz="1800" b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Elastic</a:t>
                      </a:r>
                      <a:endParaRPr lang="en-AU" sz="1800" b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Gravitational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Chemical</a:t>
                      </a:r>
                      <a:endParaRPr lang="en-AU" sz="180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800" b="1" dirty="0"/>
                        <a:t>Nuclear</a:t>
                      </a:r>
                      <a:endParaRPr lang="en-A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xmlns="" id="{6D23AA4F-7128-47CA-90D9-CF94FE53474E}"/>
              </a:ext>
            </a:extLst>
          </p:cNvPr>
          <p:cNvGraphicFramePr>
            <a:graphicFrameLocks noGrp="1"/>
          </p:cNvGraphicFramePr>
          <p:nvPr/>
        </p:nvGraphicFramePr>
        <p:xfrm>
          <a:off x="8605458" y="93846"/>
          <a:ext cx="3523200" cy="3505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23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98841">
                <a:tc>
                  <a:txBody>
                    <a:bodyPr/>
                    <a:lstStyle/>
                    <a:p>
                      <a:r>
                        <a:rPr lang="en-AU" sz="2000" dirty="0"/>
                        <a:t>Drawing Energy Flow Diagrams</a:t>
                      </a:r>
                      <a:endParaRPr lang="en-AU" sz="1800" dirty="0"/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37192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1800" baseline="0" dirty="0"/>
                        <a:t>Identify input (starting) energy form.</a:t>
                      </a:r>
                    </a:p>
                    <a:p>
                      <a:pPr marL="457200" indent="-457200">
                        <a:buAutoNum type="arabicPeriod" startAt="2"/>
                      </a:pPr>
                      <a:r>
                        <a:rPr lang="en-AU" sz="1800" baseline="0" dirty="0"/>
                        <a:t>Identify output (final) energy form/s.</a:t>
                      </a:r>
                    </a:p>
                    <a:p>
                      <a:pPr marL="457200" indent="-457200">
                        <a:buAutoNum type="arabicPeriod" startAt="2"/>
                      </a:pPr>
                      <a:r>
                        <a:rPr lang="en-AU" sz="1800" baseline="0" dirty="0"/>
                        <a:t>Are there any intermediate (in-between) energy forms?</a:t>
                      </a:r>
                    </a:p>
                    <a:p>
                      <a:pPr marL="457200" indent="-457200">
                        <a:buAutoNum type="arabicPeriod" startAt="2"/>
                      </a:pPr>
                      <a:r>
                        <a:rPr lang="en-AU" sz="1800" baseline="0" dirty="0"/>
                        <a:t>Draw a flow diagram:</a:t>
                      </a:r>
                    </a:p>
                    <a:p>
                      <a:pPr marL="914400" lvl="1" indent="-457200">
                        <a:buFont typeface="+mj-lt"/>
                        <a:buAutoNum type="alphaLcPeriod"/>
                      </a:pPr>
                      <a:r>
                        <a:rPr lang="en-AU" sz="1800" baseline="0" dirty="0"/>
                        <a:t>Use arrows to show energy transformation</a:t>
                      </a:r>
                    </a:p>
                    <a:p>
                      <a:pPr marL="914400" lvl="1" indent="-457200">
                        <a:buFont typeface="+mj-lt"/>
                        <a:buAutoNum type="alphaLcPeriod"/>
                      </a:pPr>
                      <a:r>
                        <a:rPr lang="en-AU" sz="1800" b="0" baseline="0" dirty="0"/>
                        <a:t>Use + if there are multiple energy forms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73D1CA23-207C-47AC-8B51-4E69F5609B22}"/>
              </a:ext>
            </a:extLst>
          </p:cNvPr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F3ED67B-C97F-4BA8-B92F-4E2EC8AF861B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2345" y="1969770"/>
            <a:ext cx="1746696" cy="2146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B8CD576-E13C-4169-97E7-C83E5FFF34EB}"/>
              </a:ext>
            </a:extLst>
          </p:cNvPr>
          <p:cNvSpPr txBox="1"/>
          <p:nvPr/>
        </p:nvSpPr>
        <p:spPr>
          <a:xfrm>
            <a:off x="255990" y="4116279"/>
            <a:ext cx="2599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/>
              <a:t>1. A fire burning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9E6F132E-4A03-44E8-ABCD-0BE187CC3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183" y="1969770"/>
            <a:ext cx="4081667" cy="246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12A4396-A0DD-46D8-BCBA-2306F26367E4}"/>
              </a:ext>
            </a:extLst>
          </p:cNvPr>
          <p:cNvSpPr txBox="1"/>
          <p:nvPr/>
        </p:nvSpPr>
        <p:spPr>
          <a:xfrm>
            <a:off x="3627269" y="4430132"/>
            <a:ext cx="3895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/>
              <a:t>2. A person rock climbing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xmlns="" id="{0BDCDEC5-2FB5-45C1-83EF-835C112CE2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50" b="20736"/>
          <a:stretch/>
        </p:blipFill>
        <p:spPr bwMode="auto">
          <a:xfrm>
            <a:off x="1198336" y="4888231"/>
            <a:ext cx="2947318" cy="173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05802C5-37BE-4536-BCEC-CCDC1BF4D49A}"/>
              </a:ext>
            </a:extLst>
          </p:cNvPr>
          <p:cNvSpPr txBox="1"/>
          <p:nvPr/>
        </p:nvSpPr>
        <p:spPr>
          <a:xfrm>
            <a:off x="4331828" y="5493337"/>
            <a:ext cx="23756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3. Playing with a wind up toy</a:t>
            </a:r>
          </a:p>
        </p:txBody>
      </p:sp>
    </p:spTree>
    <p:extLst>
      <p:ext uri="{BB962C8B-B14F-4D97-AF65-F5344CB8AC3E}">
        <p14:creationId xmlns:p14="http://schemas.microsoft.com/office/powerpoint/2010/main" val="212562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7794" y="2057400"/>
            <a:ext cx="8770516" cy="2514600"/>
          </a:xfrm>
          <a:solidFill>
            <a:schemeClr val="bg1"/>
          </a:solidFill>
          <a:ln w="38100">
            <a:solidFill>
              <a:srgbClr val="000099"/>
            </a:solidFill>
          </a:ln>
        </p:spPr>
        <p:txBody>
          <a:bodyPr anchor="ctr">
            <a:normAutofit/>
          </a:bodyPr>
          <a:lstStyle/>
          <a:p>
            <a:r>
              <a:rPr lang="en-AU" dirty="0"/>
              <a:t>Energy Conservation and Efficiency</a:t>
            </a:r>
            <a:r>
              <a:rPr lang="en-AU" dirty="0"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  <a:br>
              <a:rPr lang="en-AU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AU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Year 8 Science</a:t>
            </a:r>
            <a:endParaRPr lang="en-AU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96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3590904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581006"/>
            <a:ext cx="4498548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Activate Prior Knowledge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156752"/>
              </p:ext>
            </p:extLst>
          </p:nvPr>
        </p:nvGraphicFramePr>
        <p:xfrm>
          <a:off x="9896926" y="78548"/>
          <a:ext cx="2206399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063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are we going to learn?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8150" y="813386"/>
            <a:ext cx="94162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sz="2800" dirty="0"/>
              <a:t>Explain the law of conservation of energy and its implications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2800" dirty="0"/>
              <a:t>Identify waste energies and useful energies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2800" dirty="0"/>
              <a:t>Calculate energy efficiency of simple energy transformations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3207985"/>
            <a:ext cx="1219200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AU" sz="2800" dirty="0"/>
              <a:t>Energy is transformed when it changes from one form into another.</a:t>
            </a:r>
          </a:p>
          <a:p>
            <a:pPr>
              <a:spcAft>
                <a:spcPts val="1200"/>
              </a:spcAft>
            </a:pPr>
            <a:r>
              <a:rPr lang="en-AU" sz="2800" dirty="0"/>
              <a:t>For example, a light bulb transforms electrical energy into light and heat energy.</a:t>
            </a:r>
          </a:p>
          <a:p>
            <a:pPr algn="ctr">
              <a:spcAft>
                <a:spcPts val="1200"/>
              </a:spcAft>
            </a:pPr>
            <a:r>
              <a:rPr lang="en-AU" sz="2800" b="1" dirty="0">
                <a:solidFill>
                  <a:srgbClr val="000099"/>
                </a:solidFill>
              </a:rPr>
              <a:t>Electrical energy </a:t>
            </a:r>
            <a:r>
              <a:rPr lang="en-AU" sz="2800" b="1" dirty="0">
                <a:solidFill>
                  <a:srgbClr val="000099"/>
                </a:solidFill>
                <a:sym typeface="Wingdings" panose="05000000000000000000" pitchFamily="2" charset="2"/>
              </a:rPr>
              <a:t> </a:t>
            </a:r>
            <a:r>
              <a:rPr lang="en-AU" sz="2800" b="1" dirty="0">
                <a:solidFill>
                  <a:srgbClr val="000099"/>
                </a:solidFill>
              </a:rPr>
              <a:t>Heat energy + light energy</a:t>
            </a:r>
            <a:endParaRPr lang="en-AU" sz="2800" dirty="0"/>
          </a:p>
          <a:p>
            <a:pPr>
              <a:spcAft>
                <a:spcPts val="1200"/>
              </a:spcAft>
            </a:pPr>
            <a:r>
              <a:rPr lang="en-AU" sz="2800" dirty="0"/>
              <a:t>Of the two forms of energy that are produced, which one is more useful?</a:t>
            </a:r>
            <a:br>
              <a:rPr lang="en-AU" sz="2800" dirty="0"/>
            </a:br>
            <a:endParaRPr lang="en-AU" sz="2400" dirty="0"/>
          </a:p>
          <a:p>
            <a:pPr>
              <a:spcAft>
                <a:spcPts val="1200"/>
              </a:spcAft>
            </a:pPr>
            <a:r>
              <a:rPr lang="en-AU" sz="2800" dirty="0"/>
              <a:t>On your whiteboard, draw an energy flow diagram for a smartphone. Underline any forms of energy that are </a:t>
            </a:r>
            <a:r>
              <a:rPr lang="en-AU" sz="2800" u="sng" dirty="0"/>
              <a:t>not</a:t>
            </a:r>
            <a:r>
              <a:rPr lang="en-AU" sz="2800" dirty="0"/>
              <a:t> useful.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63E0128-5ABE-4529-9752-00BD30C58F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836" y="4382085"/>
            <a:ext cx="1295613" cy="146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4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  <p:bldP spid="1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01956" y="939079"/>
                <a:ext cx="9010525" cy="5693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b="1" dirty="0"/>
                  <a:t>The Law of Conservation of Energy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Energy is always </a:t>
                </a:r>
                <a:r>
                  <a:rPr lang="en-AU" sz="2800" b="1" dirty="0"/>
                  <a:t>conserved</a:t>
                </a:r>
                <a:r>
                  <a:rPr lang="en-AU" sz="2800" dirty="0"/>
                  <a:t>: it </a:t>
                </a:r>
                <a:r>
                  <a:rPr lang="en-AU" sz="2800" b="1" dirty="0"/>
                  <a:t>can’t be created or destroyed</a:t>
                </a:r>
                <a:r>
                  <a:rPr lang="en-AU" sz="2800" dirty="0"/>
                  <a:t>, only transferred or transformed.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AU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This means that in every energy transformation,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total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input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energy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total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output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energy</m:t>
                      </m:r>
                    </m:oMath>
                  </m:oMathPara>
                </a14:m>
                <a:endParaRPr lang="en-AU" sz="2800" b="0" dirty="0"/>
              </a:p>
              <a:p>
                <a:endParaRPr lang="en-AU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Let’s say that your phone battery </a:t>
                </a:r>
                <a:br>
                  <a:rPr lang="en-AU" sz="2800" dirty="0"/>
                </a:br>
                <a:r>
                  <a:rPr lang="en-AU" sz="2800" dirty="0"/>
                  <a:t>can hold 2500 </a:t>
                </a:r>
                <a:r>
                  <a:rPr lang="en-AU" sz="2800" dirty="0" smtClean="0"/>
                  <a:t>Joules (J) </a:t>
                </a:r>
                <a:r>
                  <a:rPr lang="en-AU" sz="2800" dirty="0"/>
                  <a:t>of chemical </a:t>
                </a:r>
                <a:br>
                  <a:rPr lang="en-AU" sz="2800" dirty="0"/>
                </a:br>
                <a:r>
                  <a:rPr lang="en-AU" sz="2800" dirty="0"/>
                  <a:t>energy. If you could measure the </a:t>
                </a:r>
                <a:br>
                  <a:rPr lang="en-AU" sz="2800" dirty="0"/>
                </a:br>
                <a:r>
                  <a:rPr lang="en-AU" sz="2800" dirty="0"/>
                  <a:t>amount of light, sound, kinetic </a:t>
                </a:r>
                <a:br>
                  <a:rPr lang="en-AU" sz="2800" dirty="0"/>
                </a:br>
                <a:r>
                  <a:rPr lang="en-AU" sz="2800" dirty="0"/>
                  <a:t>and heat energy the phone </a:t>
                </a:r>
                <a:br>
                  <a:rPr lang="en-AU" sz="2800" dirty="0"/>
                </a:br>
                <a:r>
                  <a:rPr lang="en-AU" sz="2800" dirty="0"/>
                  <a:t>produced from that charge, it would all add up to 2500 J.</a:t>
                </a: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56" y="939079"/>
                <a:ext cx="9010525" cy="5693866"/>
              </a:xfrm>
              <a:prstGeom prst="rect">
                <a:avLst/>
              </a:prstGeom>
              <a:blipFill rotWithShape="0">
                <a:blip r:embed="rId3"/>
                <a:stretch>
                  <a:fillRect l="-1353" t="-964" b="-21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516251"/>
              </p:ext>
            </p:extLst>
          </p:nvPr>
        </p:nvGraphicFramePr>
        <p:xfrm>
          <a:off x="9212481" y="265654"/>
          <a:ext cx="27736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What does it mean for energy to be conserved?</a:t>
                      </a:r>
                      <a:endParaRPr lang="en-A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42208"/>
              </p:ext>
            </p:extLst>
          </p:nvPr>
        </p:nvGraphicFramePr>
        <p:xfrm>
          <a:off x="9212481" y="1465984"/>
          <a:ext cx="27736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How would you express this </a:t>
                      </a:r>
                      <a:r>
                        <a:rPr lang="en-AU" dirty="0" smtClean="0"/>
                        <a:t>in</a:t>
                      </a:r>
                      <a:r>
                        <a:rPr lang="en-AU" baseline="0" dirty="0" smtClean="0"/>
                        <a:t> an equation</a:t>
                      </a:r>
                      <a:r>
                        <a:rPr lang="en-AU" dirty="0" smtClean="0"/>
                        <a:t>?</a:t>
                      </a:r>
                      <a:endParaRPr lang="en-A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81303"/>
              </p:ext>
            </p:extLst>
          </p:nvPr>
        </p:nvGraphicFramePr>
        <p:xfrm>
          <a:off x="9212480" y="2666314"/>
          <a:ext cx="27736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36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What is the unit for energy?</a:t>
                      </a:r>
                      <a:endParaRPr lang="en-A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36020AAD-87FD-457B-A23B-35C821C56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822835"/>
              </p:ext>
            </p:extLst>
          </p:nvPr>
        </p:nvGraphicFramePr>
        <p:xfrm>
          <a:off x="9212480" y="5504360"/>
          <a:ext cx="2908284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082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Joule</a:t>
                      </a:r>
                      <a:r>
                        <a:rPr lang="en-AU" baseline="0" dirty="0"/>
                        <a:t> (</a:t>
                      </a:r>
                      <a:r>
                        <a:rPr lang="en-AU" i="1" baseline="0" dirty="0"/>
                        <a:t>noun</a:t>
                      </a:r>
                      <a:r>
                        <a:rPr lang="en-AU" i="0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i="0" baseline="0" dirty="0"/>
                        <a:t>the unit used to measure energy; </a:t>
                      </a:r>
                      <a:r>
                        <a:rPr lang="en-AU" b="1" i="0" baseline="0" dirty="0"/>
                        <a:t>J</a:t>
                      </a:r>
                      <a:r>
                        <a:rPr lang="en-AU" i="0" baseline="0" dirty="0"/>
                        <a:t> for short</a:t>
                      </a:r>
                      <a:endParaRPr lang="en-AU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955C2842-4DBF-46BC-AAE7-EAF982F6E9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99" b="1481"/>
          <a:stretch/>
        </p:blipFill>
        <p:spPr bwMode="auto">
          <a:xfrm>
            <a:off x="6132704" y="3696392"/>
            <a:ext cx="2777558" cy="2416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957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730210"/>
              </p:ext>
            </p:extLst>
          </p:nvPr>
        </p:nvGraphicFramePr>
        <p:xfrm>
          <a:off x="9092180" y="211279"/>
          <a:ext cx="300310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031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Think, Pair, Share: what</a:t>
                      </a:r>
                      <a:r>
                        <a:rPr lang="en-AU" baseline="0" dirty="0"/>
                        <a:t> two things can an object do with input energy?</a:t>
                      </a:r>
                      <a:endParaRPr lang="en-A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14230" y="879493"/>
            <a:ext cx="879612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b="1" dirty="0"/>
              <a:t>Energy Efficiency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Energy efficiency is a measurement of how good an object is at turning input energy into </a:t>
            </a:r>
            <a:r>
              <a:rPr lang="en-AU" sz="2800" b="1" dirty="0"/>
              <a:t>useful</a:t>
            </a:r>
            <a:r>
              <a:rPr lang="en-AU" sz="2800" dirty="0"/>
              <a:t> output energy.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Nothing is 100% efficient, so some input energy is always </a:t>
            </a:r>
            <a:r>
              <a:rPr lang="en-AU" sz="2800" b="1" dirty="0"/>
              <a:t>wasted</a:t>
            </a:r>
            <a:r>
              <a:rPr lang="en-AU" sz="2800" dirty="0"/>
              <a:t>, often as heat and/or sound.</a:t>
            </a:r>
          </a:p>
          <a:p>
            <a:endParaRPr lang="en-AU" sz="2800" dirty="0"/>
          </a:p>
          <a:p>
            <a:endParaRPr lang="en-AU" sz="2800" dirty="0"/>
          </a:p>
          <a:p>
            <a:r>
              <a:rPr lang="en-AU" sz="2800" dirty="0"/>
              <a:t>Using the example of a light bulb: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393505"/>
              </p:ext>
            </p:extLst>
          </p:nvPr>
        </p:nvGraphicFramePr>
        <p:xfrm>
          <a:off x="9092180" y="1704020"/>
          <a:ext cx="3003107" cy="1554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031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In a TV,</a:t>
                      </a:r>
                      <a:r>
                        <a:rPr lang="en-AU" baseline="0" dirty="0"/>
                        <a:t> electrical energy is transformed into sound, light and heat. Which of these energies are useful?</a:t>
                      </a:r>
                      <a:endParaRPr lang="en-A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D1BDE267-855C-4F31-8E3E-C4AB24FE0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715504"/>
              </p:ext>
            </p:extLst>
          </p:nvPr>
        </p:nvGraphicFramePr>
        <p:xfrm>
          <a:off x="9092179" y="3471081"/>
          <a:ext cx="300310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031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are the most common wasted energies?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244EE42-42BC-4378-8A0C-62ABED17A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6922" y="4633613"/>
            <a:ext cx="1778364" cy="20131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85E5A3A-D9BD-4A93-A9DC-697B7F37E2DD}"/>
              </a:ext>
            </a:extLst>
          </p:cNvPr>
          <p:cNvSpPr txBox="1"/>
          <p:nvPr/>
        </p:nvSpPr>
        <p:spPr>
          <a:xfrm>
            <a:off x="780757" y="4849811"/>
            <a:ext cx="971028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>
                <a:solidFill>
                  <a:srgbClr val="000099"/>
                </a:solidFill>
              </a:rPr>
              <a:t>Electrical energy </a:t>
            </a:r>
            <a:r>
              <a:rPr lang="en-AU" sz="2800" dirty="0">
                <a:solidFill>
                  <a:srgbClr val="000099"/>
                </a:solidFill>
                <a:sym typeface="Wingdings" panose="05000000000000000000" pitchFamily="2" charset="2"/>
              </a:rPr>
              <a:t> 	Light energy       + 	      heat energy</a:t>
            </a:r>
          </a:p>
          <a:p>
            <a:endParaRPr lang="en-AU" sz="2800" dirty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r>
              <a:rPr lang="en-AU" sz="2800" dirty="0">
                <a:solidFill>
                  <a:srgbClr val="FF0000"/>
                </a:solidFill>
                <a:sym typeface="Wingdings" panose="05000000000000000000" pitchFamily="2" charset="2"/>
              </a:rPr>
              <a:t>   Input energy      useful output energy + wasted output energy</a:t>
            </a:r>
            <a:endParaRPr lang="en-AU" sz="2800" dirty="0">
              <a:solidFill>
                <a:srgbClr val="FF0000"/>
              </a:solidFill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xmlns="" id="{798EF303-3ABB-46A6-9EB1-1EF7AE08B4EE}"/>
              </a:ext>
            </a:extLst>
          </p:cNvPr>
          <p:cNvSpPr/>
          <p:nvPr/>
        </p:nvSpPr>
        <p:spPr>
          <a:xfrm rot="16200000">
            <a:off x="5225557" y="4584500"/>
            <a:ext cx="339018" cy="1897633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xmlns="" id="{B968AACF-C9E4-4E55-9D39-13E2B9DE590C}"/>
              </a:ext>
            </a:extLst>
          </p:cNvPr>
          <p:cNvSpPr/>
          <p:nvPr/>
        </p:nvSpPr>
        <p:spPr>
          <a:xfrm rot="16200000">
            <a:off x="1895179" y="4302703"/>
            <a:ext cx="338400" cy="2461846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xmlns="" id="{690E011D-F14F-461F-B22B-5682B3B38030}"/>
              </a:ext>
            </a:extLst>
          </p:cNvPr>
          <p:cNvSpPr/>
          <p:nvPr/>
        </p:nvSpPr>
        <p:spPr>
          <a:xfrm rot="16200000">
            <a:off x="8444344" y="4643825"/>
            <a:ext cx="338400" cy="1778364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989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156094"/>
              </p:ext>
            </p:extLst>
          </p:nvPr>
        </p:nvGraphicFramePr>
        <p:xfrm>
          <a:off x="8947497" y="118417"/>
          <a:ext cx="3049790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97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</a:t>
                      </a:r>
                      <a:r>
                        <a:rPr lang="en-AU" baseline="0" dirty="0"/>
                        <a:t> is energy efficiency?</a:t>
                      </a:r>
                      <a:endParaRPr lang="en-A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14229" y="865426"/>
                <a:ext cx="7830247" cy="31414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800" b="1" dirty="0"/>
                  <a:t>Calculating Energy Efficiency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AU" sz="2800" dirty="0"/>
                  <a:t>Energy efficiency is the percentage of input energy that is transformed into useful output energy.</a:t>
                </a:r>
              </a:p>
              <a:p>
                <a:endParaRPr lang="en-AU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Efficiency</m:t>
                      </m:r>
                      <m:r>
                        <m:rPr>
                          <m:nor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 (%)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Useful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energy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output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Energy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AU" sz="2800" b="0" i="0" smtClean="0">
                              <a:latin typeface="Cambria Math" panose="02040503050406030204" pitchFamily="18" charset="0"/>
                            </a:rPr>
                            <m:t>input</m:t>
                          </m:r>
                        </m:den>
                      </m:f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×100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29" y="865426"/>
                <a:ext cx="7830247" cy="3141437"/>
              </a:xfrm>
              <a:prstGeom prst="rect">
                <a:avLst/>
              </a:prstGeom>
              <a:blipFill>
                <a:blip r:embed="rId3"/>
                <a:stretch>
                  <a:fillRect l="-1556" t="-194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230821"/>
              </p:ext>
            </p:extLst>
          </p:nvPr>
        </p:nvGraphicFramePr>
        <p:xfrm>
          <a:off x="8947497" y="973179"/>
          <a:ext cx="3049790" cy="101715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97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7075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How is energy efficiency calculated</a:t>
                      </a:r>
                      <a:r>
                        <a:rPr lang="en-AU" baseline="0" dirty="0"/>
                        <a:t>?</a:t>
                      </a:r>
                      <a:endParaRPr lang="en-A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959924"/>
              </p:ext>
            </p:extLst>
          </p:nvPr>
        </p:nvGraphicFramePr>
        <p:xfrm>
          <a:off x="8947497" y="2108496"/>
          <a:ext cx="3049790" cy="2103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97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There</a:t>
                      </a:r>
                      <a:r>
                        <a:rPr lang="en-AU" baseline="0" dirty="0"/>
                        <a:t> are two types of output energy: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AU" baseline="0" dirty="0"/>
                        <a:t>Useful output energy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AU" baseline="0" dirty="0"/>
                        <a:t>Wasted output energy</a:t>
                      </a:r>
                    </a:p>
                    <a:p>
                      <a:pPr marL="0" indent="0">
                        <a:buNone/>
                      </a:pPr>
                      <a:r>
                        <a:rPr lang="en-AU" baseline="0" dirty="0"/>
                        <a:t>Which one is included in the energy efficiency calculation?</a:t>
                      </a:r>
                      <a:endParaRPr lang="en-AU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7E62CBF7-720A-4ACB-B353-0B710CB1B4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010167"/>
              </p:ext>
            </p:extLst>
          </p:nvPr>
        </p:nvGraphicFramePr>
        <p:xfrm>
          <a:off x="8947497" y="4329778"/>
          <a:ext cx="3049790" cy="2103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97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4</a:t>
                      </a:r>
                    </a:p>
                  </a:txBody>
                  <a:tcPr>
                    <a:solidFill>
                      <a:srgbClr val="0000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Energy efficiency is always written:</a:t>
                      </a:r>
                    </a:p>
                    <a:p>
                      <a:pPr marL="342900" indent="-342900">
                        <a:buFont typeface="+mj-lt"/>
                        <a:buAutoNum type="alphaLcPeriod"/>
                      </a:pPr>
                      <a:r>
                        <a:rPr lang="en-AU" baseline="0" dirty="0"/>
                        <a:t>In Joules (J)</a:t>
                      </a:r>
                    </a:p>
                    <a:p>
                      <a:pPr marL="342900" indent="-342900">
                        <a:buFont typeface="+mj-lt"/>
                        <a:buAutoNum type="alphaLcPeriod"/>
                      </a:pPr>
                      <a:r>
                        <a:rPr lang="en-AU" baseline="0" dirty="0"/>
                        <a:t>As a number with no units</a:t>
                      </a:r>
                    </a:p>
                    <a:p>
                      <a:pPr marL="342900" indent="-342900">
                        <a:buFont typeface="+mj-lt"/>
                        <a:buAutoNum type="alphaLcPeriod"/>
                      </a:pPr>
                      <a:r>
                        <a:rPr lang="en-AU" baseline="0" dirty="0"/>
                        <a:t>As a percentage</a:t>
                      </a:r>
                    </a:p>
                    <a:p>
                      <a:pPr marL="342900" indent="-342900">
                        <a:buFont typeface="+mj-lt"/>
                        <a:buAutoNum type="alphaLcPeriod"/>
                      </a:pPr>
                      <a:r>
                        <a:rPr lang="en-AU" baseline="0" dirty="0"/>
                        <a:t>In Joules per second (J/s)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7794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Image result for lamp cartoo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72"/>
          <a:stretch/>
        </p:blipFill>
        <p:spPr bwMode="auto">
          <a:xfrm>
            <a:off x="2647528" y="874983"/>
            <a:ext cx="1729740" cy="182653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0" y="148208"/>
            <a:ext cx="6275967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0503042"/>
                  </p:ext>
                </p:extLst>
              </p:nvPr>
            </p:nvGraphicFramePr>
            <p:xfrm>
              <a:off x="6752492" y="148208"/>
              <a:ext cx="5275879" cy="332682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275879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</a:tblGrid>
                  <a:tr h="306447">
                    <a:tc>
                      <a:txBody>
                        <a:bodyPr/>
                        <a:lstStyle/>
                        <a:p>
                          <a:r>
                            <a:rPr lang="en-AU" sz="2400" dirty="0"/>
                            <a:t>Calculating</a:t>
                          </a:r>
                          <a:r>
                            <a:rPr lang="en-AU" sz="2400" baseline="0" dirty="0"/>
                            <a:t> Energy Efficiency</a:t>
                          </a:r>
                          <a:endParaRPr lang="en-AU" sz="2000" dirty="0"/>
                        </a:p>
                      </a:txBody>
                      <a:tcPr>
                        <a:solidFill>
                          <a:srgbClr val="00009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1775074">
                    <a:tc>
                      <a:txBody>
                        <a:bodyPr/>
                        <a:lstStyle/>
                        <a:p>
                          <a:pPr marL="457200" indent="-457200">
                            <a:buAutoNum type="arabicPeriod"/>
                          </a:pPr>
                          <a:r>
                            <a:rPr lang="en-AU" sz="2000" baseline="0" dirty="0"/>
                            <a:t>Draw an energy flow diagram.</a:t>
                          </a:r>
                        </a:p>
                        <a:p>
                          <a:pPr marL="457200" indent="-457200">
                            <a:buAutoNum type="arabicPeriod"/>
                          </a:pPr>
                          <a:endParaRPr lang="en-AU" sz="2000" b="0" baseline="0" dirty="0"/>
                        </a:p>
                        <a:p>
                          <a:pPr marL="457200" indent="-457200">
                            <a:buAutoNum type="arabicPeriod" startAt="2"/>
                          </a:pPr>
                          <a:r>
                            <a:rPr lang="en-AU" sz="2000" b="0" baseline="0" dirty="0"/>
                            <a:t>I</a:t>
                          </a:r>
                          <a:r>
                            <a:rPr lang="en-AU" sz="2000" baseline="0" dirty="0"/>
                            <a:t>dentify i</a:t>
                          </a:r>
                          <a:r>
                            <a:rPr lang="en-AU" sz="2000" b="0" baseline="0" dirty="0"/>
                            <a:t>nput energy and </a:t>
                          </a:r>
                          <a:r>
                            <a:rPr lang="en-AU" sz="2000" b="1" baseline="0" dirty="0"/>
                            <a:t>useful</a:t>
                          </a:r>
                          <a:r>
                            <a:rPr lang="en-AU" sz="2000" b="0" baseline="0" dirty="0"/>
                            <a:t> output energy / energies</a:t>
                          </a:r>
                        </a:p>
                        <a:p>
                          <a:pPr marL="457200" indent="-457200">
                            <a:buAutoNum type="arabicPeriod" startAt="2"/>
                          </a:pPr>
                          <a:endParaRPr lang="en-AU" sz="2000" b="0" baseline="0" dirty="0"/>
                        </a:p>
                        <a:p>
                          <a:pPr marL="457200" indent="-457200">
                            <a:buAutoNum type="arabicPeriod" startAt="2"/>
                          </a:pPr>
                          <a:r>
                            <a:rPr lang="en-AU" sz="2000" b="0" baseline="0" dirty="0"/>
                            <a:t>Calculate the energy efficiency: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AU" sz="2000" b="0" i="0" smtClean="0">
                                    <a:latin typeface="Cambria Math" panose="02040503050406030204" pitchFamily="18" charset="0"/>
                                  </a:rPr>
                                  <m:t>Efficiency</m:t>
                                </m:r>
                                <m:r>
                                  <m:rPr>
                                    <m:nor/>
                                  </m:rPr>
                                  <a:rPr lang="en-AU" sz="2000" b="0" i="0" smtClean="0">
                                    <a:latin typeface="Cambria Math" panose="02040503050406030204" pitchFamily="18" charset="0"/>
                                  </a:rPr>
                                  <m:t> (%)</m:t>
                                </m:r>
                                <m:r>
                                  <a:rPr lang="en-AU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AU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AU" sz="2000" b="0" i="0" smtClean="0">
                                        <a:latin typeface="Cambria Math" panose="02040503050406030204" pitchFamily="18" charset="0"/>
                                      </a:rPr>
                                      <m:t>Useful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AU" sz="20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AU" sz="2000" b="0" i="0" smtClean="0">
                                        <a:latin typeface="Cambria Math" panose="02040503050406030204" pitchFamily="18" charset="0"/>
                                      </a:rPr>
                                      <m:t>energy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AU" sz="20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AU" sz="2000" b="0" i="0" smtClean="0">
                                        <a:latin typeface="Cambria Math" panose="02040503050406030204" pitchFamily="18" charset="0"/>
                                      </a:rPr>
                                      <m:t>output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AU" sz="2000" b="0" i="0" smtClean="0">
                                        <a:latin typeface="Cambria Math" panose="02040503050406030204" pitchFamily="18" charset="0"/>
                                      </a:rPr>
                                      <m:t>Energy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AU" sz="20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AU" sz="2000" b="0" i="0" smtClean="0">
                                        <a:latin typeface="Cambria Math" panose="02040503050406030204" pitchFamily="18" charset="0"/>
                                      </a:rPr>
                                      <m:t>input</m:t>
                                    </m:r>
                                  </m:den>
                                </m:f>
                                <m:r>
                                  <a:rPr lang="en-AU" sz="2000" b="0" i="1" smtClean="0">
                                    <a:latin typeface="Cambria Math" panose="02040503050406030204" pitchFamily="18" charset="0"/>
                                  </a:rPr>
                                  <m:t>×100</m:t>
                                </m:r>
                              </m:oMath>
                            </m:oMathPara>
                          </a14:m>
                          <a:endParaRPr lang="en-AU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Table 1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0503042"/>
                  </p:ext>
                </p:extLst>
              </p:nvPr>
            </p:nvGraphicFramePr>
            <p:xfrm>
              <a:off x="6752492" y="148208"/>
              <a:ext cx="5275879" cy="332682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27587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AU" sz="2400" dirty="0"/>
                            <a:t>Calculating</a:t>
                          </a:r>
                          <a:r>
                            <a:rPr lang="en-AU" sz="2400" baseline="0" dirty="0"/>
                            <a:t> Energy Efficiency</a:t>
                          </a:r>
                          <a:endParaRPr lang="en-AU" sz="2000" dirty="0"/>
                        </a:p>
                      </a:txBody>
                      <a:tcPr>
                        <a:solidFill>
                          <a:srgbClr val="00009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8696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5" t="-17585" r="-461" b="-4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itle 1"/>
              <p:cNvSpPr txBox="1">
                <a:spLocks/>
              </p:cNvSpPr>
              <p:nvPr/>
            </p:nvSpPr>
            <p:spPr>
              <a:xfrm>
                <a:off x="515501" y="4432952"/>
                <a:ext cx="10280194" cy="2027861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514350" indent="-514350">
                  <a:spcAft>
                    <a:spcPts val="1200"/>
                  </a:spcAft>
                  <a:buAutoNum type="arabicPeriod"/>
                </a:pPr>
                <a:r>
                  <a:rPr lang="en-AU" sz="2800" dirty="0" smtClean="0">
                    <a:solidFill>
                      <a:srgbClr val="000099"/>
                    </a:solidFill>
                    <a:latin typeface="+mn-lt"/>
                  </a:rPr>
                  <a:t>electrical </a:t>
                </a:r>
                <a:r>
                  <a:rPr lang="en-AU" sz="2800" dirty="0">
                    <a:solidFill>
                      <a:srgbClr val="000099"/>
                    </a:solidFill>
                    <a:latin typeface="+mn-lt"/>
                  </a:rPr>
                  <a:t>energy </a:t>
                </a:r>
                <a:r>
                  <a:rPr lang="en-AU" sz="2800" dirty="0">
                    <a:solidFill>
                      <a:srgbClr val="000099"/>
                    </a:solidFill>
                    <a:latin typeface="+mn-lt"/>
                    <a:sym typeface="Wingdings" panose="05000000000000000000" pitchFamily="2" charset="2"/>
                  </a:rPr>
                  <a:t> </a:t>
                </a:r>
                <a:r>
                  <a:rPr lang="en-AU" sz="2800" dirty="0" smtClean="0">
                    <a:solidFill>
                      <a:srgbClr val="000099"/>
                    </a:solidFill>
                    <a:latin typeface="+mn-lt"/>
                    <a:sym typeface="Wingdings" panose="05000000000000000000" pitchFamily="2" charset="2"/>
                  </a:rPr>
                  <a:t>light </a:t>
                </a:r>
                <a:r>
                  <a:rPr lang="en-AU" sz="2800" dirty="0">
                    <a:solidFill>
                      <a:srgbClr val="000099"/>
                    </a:solidFill>
                    <a:latin typeface="+mn-lt"/>
                    <a:sym typeface="Wingdings" panose="05000000000000000000" pitchFamily="2" charset="2"/>
                  </a:rPr>
                  <a:t>energy</a:t>
                </a:r>
                <a:r>
                  <a:rPr lang="en-AU" sz="2800" dirty="0">
                    <a:solidFill>
                      <a:srgbClr val="000099"/>
                    </a:solidFill>
                    <a:latin typeface="+mn-lt"/>
                  </a:rPr>
                  <a:t> + heat energy</a:t>
                </a:r>
                <a:endParaRPr lang="en-AU" sz="2800" dirty="0">
                  <a:solidFill>
                    <a:srgbClr val="000099"/>
                  </a:solidFill>
                  <a:latin typeface="+mn-lt"/>
                  <a:sym typeface="Wingdings" panose="05000000000000000000" pitchFamily="2" charset="2"/>
                </a:endParaRPr>
              </a:p>
              <a:p>
                <a:pPr marL="514350" indent="-514350">
                  <a:spcAft>
                    <a:spcPts val="1200"/>
                  </a:spcAft>
                  <a:buFontTx/>
                  <a:buAutoNum type="arabicPeriod"/>
                </a:pPr>
                <a:r>
                  <a:rPr lang="en-AU" sz="2800" dirty="0" smtClean="0">
                    <a:solidFill>
                      <a:srgbClr val="000099"/>
                    </a:solidFill>
                    <a:latin typeface="+mn-lt"/>
                    <a:sym typeface="Wingdings" panose="05000000000000000000" pitchFamily="2" charset="2"/>
                  </a:rPr>
                  <a:t>Input: Electrical energy</a:t>
                </a:r>
                <a:r>
                  <a:rPr lang="en-AU" sz="2800" dirty="0">
                    <a:solidFill>
                      <a:srgbClr val="000099"/>
                    </a:solidFill>
                    <a:latin typeface="+mn-lt"/>
                    <a:sym typeface="Wingdings" panose="05000000000000000000" pitchFamily="2" charset="2"/>
                  </a:rPr>
                  <a:t>	       Useful </a:t>
                </a:r>
                <a:r>
                  <a:rPr lang="en-AU" sz="2800" dirty="0" smtClean="0">
                    <a:solidFill>
                      <a:srgbClr val="000099"/>
                    </a:solidFill>
                    <a:latin typeface="+mn-lt"/>
                    <a:sym typeface="Wingdings" panose="05000000000000000000" pitchFamily="2" charset="2"/>
                  </a:rPr>
                  <a:t>output: Light energy</a:t>
                </a:r>
                <a:endParaRPr lang="en-AU" sz="2800" b="0" i="0" dirty="0">
                  <a:solidFill>
                    <a:srgbClr val="000099"/>
                  </a:solidFill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514350" indent="-514350">
                  <a:spcAft>
                    <a:spcPts val="1200"/>
                  </a:spcAft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800" b="0" i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Efficiency</m:t>
                    </m:r>
                    <m:r>
                      <a:rPr lang="en-AU" sz="2800" b="0" i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AU" sz="280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AU" sz="2800" b="0" i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AU" sz="2800" b="0" i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Light</m:t>
                        </m:r>
                        <m:r>
                          <a:rPr lang="en-AU" sz="2800" b="0" i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AU" sz="2800" i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energy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AU" sz="2800" b="0" i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Electrical</m:t>
                        </m:r>
                        <m:r>
                          <a:rPr lang="en-AU" sz="2800" b="0" i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AU" sz="2800" b="0" i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energy</m:t>
                        </m:r>
                      </m:den>
                    </m:f>
                    <m:r>
                      <a:rPr lang="en-AU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×</m:t>
                    </m:r>
                    <m:r>
                      <a:rPr lang="en-AU" sz="2800" b="0" i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100=</m:t>
                    </m:r>
                    <m:f>
                      <m:fPr>
                        <m:ctrlPr>
                          <a:rPr lang="en-AU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AU" sz="2800" b="0" i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190</m:t>
                        </m:r>
                      </m:num>
                      <m:den>
                        <m:r>
                          <a:rPr lang="en-AU" sz="2800" b="0" i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200</m:t>
                        </m:r>
                      </m:den>
                    </m:f>
                    <m:r>
                      <a:rPr lang="en-AU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×100=95%</m:t>
                    </m:r>
                  </m:oMath>
                </a14:m>
                <a:endParaRPr lang="en-AU" sz="2800" b="0" dirty="0">
                  <a:solidFill>
                    <a:srgbClr val="000099"/>
                  </a:solidFill>
                  <a:latin typeface="+mn-lt"/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1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01" y="4432952"/>
                <a:ext cx="10280194" cy="2027861"/>
              </a:xfrm>
              <a:prstGeom prst="rect">
                <a:avLst/>
              </a:prstGeom>
              <a:blipFill rotWithShape="0">
                <a:blip r:embed="rId4"/>
                <a:stretch>
                  <a:fillRect l="-1246" t="-570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215901" y="2618118"/>
            <a:ext cx="65365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A lamp uses 200 J of electrical energy to produce 190 J of light energy and 10 J of heat energy.</a:t>
            </a:r>
          </a:p>
        </p:txBody>
      </p:sp>
    </p:spTree>
    <p:extLst>
      <p:ext uri="{BB962C8B-B14F-4D97-AF65-F5344CB8AC3E}">
        <p14:creationId xmlns:p14="http://schemas.microsoft.com/office/powerpoint/2010/main" val="811491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36" t="11307" r="18163" b="11718"/>
          <a:stretch/>
        </p:blipFill>
        <p:spPr>
          <a:xfrm rot="1443766">
            <a:off x="2780515" y="791324"/>
            <a:ext cx="1437573" cy="18320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48208"/>
            <a:ext cx="6275967" cy="584775"/>
          </a:xfrm>
          <a:prstGeom prst="homePlate">
            <a:avLst/>
          </a:prstGeom>
          <a:solidFill>
            <a:srgbClr val="000099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sp>
        <p:nvSpPr>
          <p:cNvPr id="8" name="AutoShape 6" descr="Image result for appliances pictures"/>
          <p:cNvSpPr>
            <a:spLocks noChangeAspect="1" noChangeArrowheads="1"/>
          </p:cNvSpPr>
          <p:nvPr/>
        </p:nvSpPr>
        <p:spPr bwMode="auto">
          <a:xfrm>
            <a:off x="63500" y="-136525"/>
            <a:ext cx="285750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itle 1"/>
              <p:cNvSpPr txBox="1">
                <a:spLocks/>
              </p:cNvSpPr>
              <p:nvPr/>
            </p:nvSpPr>
            <p:spPr>
              <a:xfrm>
                <a:off x="515500" y="4432952"/>
                <a:ext cx="11512869" cy="2052254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514350" indent="-514350">
                  <a:spcAft>
                    <a:spcPts val="1200"/>
                  </a:spcAft>
                  <a:buAutoNum type="arabicPeriod"/>
                </a:pPr>
                <a:r>
                  <a:rPr lang="en-AU" sz="2800" dirty="0">
                    <a:solidFill>
                      <a:srgbClr val="000099"/>
                    </a:solidFill>
                    <a:latin typeface="+mn-lt"/>
                  </a:rPr>
                  <a:t>e</a:t>
                </a:r>
                <a:r>
                  <a:rPr lang="en-AU" sz="2800" dirty="0" smtClean="0">
                    <a:solidFill>
                      <a:srgbClr val="000099"/>
                    </a:solidFill>
                    <a:latin typeface="+mn-lt"/>
                  </a:rPr>
                  <a:t>lectrical </a:t>
                </a:r>
                <a:r>
                  <a:rPr lang="en-AU" sz="2800" dirty="0">
                    <a:solidFill>
                      <a:srgbClr val="000099"/>
                    </a:solidFill>
                    <a:latin typeface="+mn-lt"/>
                  </a:rPr>
                  <a:t>energy </a:t>
                </a:r>
                <a:r>
                  <a:rPr lang="en-AU" sz="2800" dirty="0">
                    <a:solidFill>
                      <a:srgbClr val="000099"/>
                    </a:solidFill>
                    <a:latin typeface="+mn-lt"/>
                    <a:sym typeface="Wingdings" panose="05000000000000000000" pitchFamily="2" charset="2"/>
                  </a:rPr>
                  <a:t> kinetic energy</a:t>
                </a:r>
                <a:r>
                  <a:rPr lang="en-AU" sz="2800" dirty="0">
                    <a:solidFill>
                      <a:srgbClr val="000099"/>
                    </a:solidFill>
                    <a:latin typeface="+mn-lt"/>
                  </a:rPr>
                  <a:t> + sound energy + heat energy</a:t>
                </a:r>
                <a:endParaRPr lang="en-AU" sz="2800" dirty="0">
                  <a:solidFill>
                    <a:srgbClr val="000099"/>
                  </a:solidFill>
                  <a:latin typeface="+mn-lt"/>
                  <a:sym typeface="Wingdings" panose="05000000000000000000" pitchFamily="2" charset="2"/>
                </a:endParaRPr>
              </a:p>
              <a:p>
                <a:pPr marL="514350" indent="-514350">
                  <a:spcAft>
                    <a:spcPts val="1200"/>
                  </a:spcAft>
                  <a:buFontTx/>
                  <a:buAutoNum type="arabicPeriod"/>
                </a:pPr>
                <a:r>
                  <a:rPr lang="en-AU" sz="2800" dirty="0" smtClean="0">
                    <a:solidFill>
                      <a:srgbClr val="000099"/>
                    </a:solidFill>
                    <a:latin typeface="+mn-lt"/>
                    <a:sym typeface="Wingdings" panose="05000000000000000000" pitchFamily="2" charset="2"/>
                  </a:rPr>
                  <a:t>Input: Electrical energy </a:t>
                </a:r>
                <a:r>
                  <a:rPr lang="en-AU" sz="2800" dirty="0">
                    <a:solidFill>
                      <a:srgbClr val="000099"/>
                    </a:solidFill>
                    <a:latin typeface="+mn-lt"/>
                    <a:sym typeface="Wingdings" panose="05000000000000000000" pitchFamily="2" charset="2"/>
                  </a:rPr>
                  <a:t>	        Useful </a:t>
                </a:r>
                <a:r>
                  <a:rPr lang="en-AU" sz="2800" dirty="0" smtClean="0">
                    <a:solidFill>
                      <a:srgbClr val="000099"/>
                    </a:solidFill>
                    <a:latin typeface="+mn-lt"/>
                    <a:sym typeface="Wingdings" panose="05000000000000000000" pitchFamily="2" charset="2"/>
                  </a:rPr>
                  <a:t>output: Kinetic energy</a:t>
                </a:r>
                <a:endParaRPr lang="en-AU" sz="2800" b="0" i="0" dirty="0">
                  <a:solidFill>
                    <a:srgbClr val="000099"/>
                  </a:solidFill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514350" indent="-514350">
                  <a:spcAft>
                    <a:spcPts val="1200"/>
                  </a:spcAft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800" b="0" i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Efficiency</m:t>
                    </m:r>
                    <m:r>
                      <a:rPr lang="en-AU" sz="2800" b="0" i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AU" sz="280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AU" sz="2800" b="0" i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AU" sz="2800" b="0" i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Kinetic</m:t>
                        </m:r>
                        <m:r>
                          <a:rPr lang="en-AU" sz="2800" b="0" i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AU" sz="2800" i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energy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AU" sz="2800" b="0" i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Electrical</m:t>
                        </m:r>
                        <m:r>
                          <a:rPr lang="en-AU" sz="2800" b="0" i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AU" sz="2800" b="0" i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energy</m:t>
                        </m:r>
                      </m:den>
                    </m:f>
                    <m:r>
                      <a:rPr lang="en-AU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×</m:t>
                    </m:r>
                    <m:r>
                      <a:rPr lang="en-AU" sz="2800" b="0" i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100=</m:t>
                    </m:r>
                    <m:f>
                      <m:fPr>
                        <m:ctrlPr>
                          <a:rPr lang="en-AU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AU" sz="2800" b="0" i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50</m:t>
                        </m:r>
                      </m:num>
                      <m:den>
                        <m:r>
                          <a:rPr lang="en-AU" sz="2800" b="0" i="0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100</m:t>
                        </m:r>
                      </m:den>
                    </m:f>
                    <m:r>
                      <a:rPr lang="en-AU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×100=50%</m:t>
                    </m:r>
                  </m:oMath>
                </a14:m>
                <a:endParaRPr lang="en-AU" sz="2800" b="0" dirty="0">
                  <a:solidFill>
                    <a:srgbClr val="000099"/>
                  </a:solidFill>
                  <a:latin typeface="+mn-lt"/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1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00" y="4432952"/>
                <a:ext cx="11512869" cy="2052254"/>
              </a:xfrm>
              <a:prstGeom prst="rect">
                <a:avLst/>
              </a:prstGeom>
              <a:blipFill rotWithShape="0">
                <a:blip r:embed="rId3"/>
                <a:stretch>
                  <a:fillRect l="-1112" t="-563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246185" y="2457767"/>
            <a:ext cx="65063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An electric mixer uses 100 J of electrical energy. It produces 50 J of kinetic energy, 25 J of sound and 25 J of heat.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xmlns="" id="{27A5A141-46C7-45F4-909B-8744745D56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4925988"/>
                  </p:ext>
                </p:extLst>
              </p:nvPr>
            </p:nvGraphicFramePr>
            <p:xfrm>
              <a:off x="6752492" y="148208"/>
              <a:ext cx="5275879" cy="332682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275879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</a:tblGrid>
                  <a:tr h="306447">
                    <a:tc>
                      <a:txBody>
                        <a:bodyPr/>
                        <a:lstStyle/>
                        <a:p>
                          <a:r>
                            <a:rPr lang="en-AU" sz="2400" dirty="0"/>
                            <a:t>Calculating</a:t>
                          </a:r>
                          <a:r>
                            <a:rPr lang="en-AU" sz="2400" baseline="0" dirty="0"/>
                            <a:t> Energy Efficiency</a:t>
                          </a:r>
                          <a:endParaRPr lang="en-AU" sz="2000" dirty="0"/>
                        </a:p>
                      </a:txBody>
                      <a:tcPr>
                        <a:solidFill>
                          <a:srgbClr val="00009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1775074">
                    <a:tc>
                      <a:txBody>
                        <a:bodyPr/>
                        <a:lstStyle/>
                        <a:p>
                          <a:pPr marL="457200" indent="-457200">
                            <a:buAutoNum type="arabicPeriod"/>
                          </a:pPr>
                          <a:r>
                            <a:rPr lang="en-AU" sz="2000" baseline="0" dirty="0"/>
                            <a:t>Draw an energy flow diagram.</a:t>
                          </a:r>
                        </a:p>
                        <a:p>
                          <a:pPr marL="457200" indent="-457200">
                            <a:buAutoNum type="arabicPeriod"/>
                          </a:pPr>
                          <a:endParaRPr lang="en-AU" sz="2000" b="0" baseline="0" dirty="0"/>
                        </a:p>
                        <a:p>
                          <a:pPr marL="457200" indent="-457200">
                            <a:buAutoNum type="arabicPeriod" startAt="2"/>
                          </a:pPr>
                          <a:r>
                            <a:rPr lang="en-AU" sz="2000" b="0" baseline="0" dirty="0"/>
                            <a:t>I</a:t>
                          </a:r>
                          <a:r>
                            <a:rPr lang="en-AU" sz="2000" baseline="0" dirty="0"/>
                            <a:t>dentify i</a:t>
                          </a:r>
                          <a:r>
                            <a:rPr lang="en-AU" sz="2000" b="0" baseline="0" dirty="0"/>
                            <a:t>nput energy and </a:t>
                          </a:r>
                          <a:r>
                            <a:rPr lang="en-AU" sz="2000" b="1" baseline="0" dirty="0"/>
                            <a:t>useful</a:t>
                          </a:r>
                          <a:r>
                            <a:rPr lang="en-AU" sz="2000" b="0" baseline="0" dirty="0"/>
                            <a:t> output energy / energies</a:t>
                          </a:r>
                        </a:p>
                        <a:p>
                          <a:pPr marL="457200" indent="-457200">
                            <a:buAutoNum type="arabicPeriod" startAt="2"/>
                          </a:pPr>
                          <a:endParaRPr lang="en-AU" sz="2000" b="0" baseline="0" dirty="0"/>
                        </a:p>
                        <a:p>
                          <a:pPr marL="457200" indent="-457200">
                            <a:buAutoNum type="arabicPeriod" startAt="2"/>
                          </a:pPr>
                          <a:r>
                            <a:rPr lang="en-AU" sz="2000" b="0" baseline="0" dirty="0"/>
                            <a:t>Calculate the energy efficiency: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AU" sz="2000" b="0" i="0" smtClean="0">
                                    <a:latin typeface="Cambria Math" panose="02040503050406030204" pitchFamily="18" charset="0"/>
                                  </a:rPr>
                                  <m:t>Efficiency</m:t>
                                </m:r>
                                <m:r>
                                  <m:rPr>
                                    <m:nor/>
                                  </m:rPr>
                                  <a:rPr lang="en-AU" sz="2000" b="0" i="0" smtClean="0">
                                    <a:latin typeface="Cambria Math" panose="02040503050406030204" pitchFamily="18" charset="0"/>
                                  </a:rPr>
                                  <m:t> (%)</m:t>
                                </m:r>
                                <m:r>
                                  <a:rPr lang="en-AU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AU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AU" sz="2000" b="0" i="0" smtClean="0">
                                        <a:latin typeface="Cambria Math" panose="02040503050406030204" pitchFamily="18" charset="0"/>
                                      </a:rPr>
                                      <m:t>Useful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AU" sz="20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AU" sz="2000" b="0" i="0" smtClean="0">
                                        <a:latin typeface="Cambria Math" panose="02040503050406030204" pitchFamily="18" charset="0"/>
                                      </a:rPr>
                                      <m:t>energy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AU" sz="20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AU" sz="2000" b="0" i="0" smtClean="0">
                                        <a:latin typeface="Cambria Math" panose="02040503050406030204" pitchFamily="18" charset="0"/>
                                      </a:rPr>
                                      <m:t>output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AU" sz="2000" b="0" i="0" smtClean="0">
                                        <a:latin typeface="Cambria Math" panose="02040503050406030204" pitchFamily="18" charset="0"/>
                                      </a:rPr>
                                      <m:t>Energy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AU" sz="20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AU" sz="2000" b="0" i="0" smtClean="0">
                                        <a:latin typeface="Cambria Math" panose="02040503050406030204" pitchFamily="18" charset="0"/>
                                      </a:rPr>
                                      <m:t>input</m:t>
                                    </m:r>
                                  </m:den>
                                </m:f>
                                <m:r>
                                  <a:rPr lang="en-AU" sz="2000" b="0" i="1" smtClean="0">
                                    <a:latin typeface="Cambria Math" panose="02040503050406030204" pitchFamily="18" charset="0"/>
                                  </a:rPr>
                                  <m:t>×100</m:t>
                                </m:r>
                              </m:oMath>
                            </m:oMathPara>
                          </a14:m>
                          <a:endParaRPr lang="en-AU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le 18">
                <a:extLst>
                  <a:ext uri="{FF2B5EF4-FFF2-40B4-BE49-F238E27FC236}">
                    <a16:creationId xmlns:a16="http://schemas.microsoft.com/office/drawing/2014/main" id="{27A5A141-46C7-45F4-909B-8744745D56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4925988"/>
                  </p:ext>
                </p:extLst>
              </p:nvPr>
            </p:nvGraphicFramePr>
            <p:xfrm>
              <a:off x="6752492" y="148208"/>
              <a:ext cx="5275879" cy="3326829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527587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AU" sz="2400" dirty="0"/>
                            <a:t>Calculating</a:t>
                          </a:r>
                          <a:r>
                            <a:rPr lang="en-AU" sz="2400" baseline="0" dirty="0"/>
                            <a:t> Energy Efficiency</a:t>
                          </a:r>
                          <a:endParaRPr lang="en-AU" sz="2000" dirty="0"/>
                        </a:p>
                      </a:txBody>
                      <a:tcPr>
                        <a:solidFill>
                          <a:srgbClr val="00009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8696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5" t="-17585" r="-461" b="-4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3811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25860</TotalTime>
  <Words>1184</Words>
  <Application>Microsoft Office PowerPoint</Application>
  <PresentationFormat>Widescreen</PresentationFormat>
  <Paragraphs>187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Energy Conservation and Efficiency Year 8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Science</dc:title>
  <dc:creator>Microsoft account</dc:creator>
  <cp:lastModifiedBy>teacher</cp:lastModifiedBy>
  <cp:revision>508</cp:revision>
  <dcterms:created xsi:type="dcterms:W3CDTF">2017-01-28T08:32:28Z</dcterms:created>
  <dcterms:modified xsi:type="dcterms:W3CDTF">2020-10-09T03:32:38Z</dcterms:modified>
</cp:coreProperties>
</file>