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6EBA840-2C55-4514-AB98-D867132A193F}"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313490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6EBA840-2C55-4514-AB98-D867132A193F}"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357415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6EBA840-2C55-4514-AB98-D867132A193F}"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37619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6EBA840-2C55-4514-AB98-D867132A193F}"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224282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EBA840-2C55-4514-AB98-D867132A193F}" type="datetimeFigureOut">
              <a:rPr lang="en-AU" smtClean="0"/>
              <a:t>31/05/2020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290481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6EBA840-2C55-4514-AB98-D867132A193F}"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336790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6EBA840-2C55-4514-AB98-D867132A193F}" type="datetimeFigureOut">
              <a:rPr lang="en-AU" smtClean="0"/>
              <a:t>31/05/2020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284379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6EBA840-2C55-4514-AB98-D867132A193F}" type="datetimeFigureOut">
              <a:rPr lang="en-AU" smtClean="0"/>
              <a:t>31/05/2020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131886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A840-2C55-4514-AB98-D867132A193F}" type="datetimeFigureOut">
              <a:rPr lang="en-AU" smtClean="0"/>
              <a:t>31/05/2020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98093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EBA840-2C55-4514-AB98-D867132A193F}"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128406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EBA840-2C55-4514-AB98-D867132A193F}" type="datetimeFigureOut">
              <a:rPr lang="en-AU" smtClean="0"/>
              <a:t>31/05/2020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FACFA8C-9558-4C75-80FD-6F618B33C3BF}" type="slidenum">
              <a:rPr lang="en-AU" smtClean="0"/>
              <a:t>‹#›</a:t>
            </a:fld>
            <a:endParaRPr lang="en-AU"/>
          </a:p>
        </p:txBody>
      </p:sp>
    </p:spTree>
    <p:extLst>
      <p:ext uri="{BB962C8B-B14F-4D97-AF65-F5344CB8AC3E}">
        <p14:creationId xmlns:p14="http://schemas.microsoft.com/office/powerpoint/2010/main" val="402023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A840-2C55-4514-AB98-D867132A193F}" type="datetimeFigureOut">
              <a:rPr lang="en-AU" smtClean="0"/>
              <a:t>31/05/2020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CFA8C-9558-4C75-80FD-6F618B33C3BF}" type="slidenum">
              <a:rPr lang="en-AU" smtClean="0"/>
              <a:t>‹#›</a:t>
            </a:fld>
            <a:endParaRPr lang="en-AU"/>
          </a:p>
        </p:txBody>
      </p:sp>
    </p:spTree>
    <p:extLst>
      <p:ext uri="{BB962C8B-B14F-4D97-AF65-F5344CB8AC3E}">
        <p14:creationId xmlns:p14="http://schemas.microsoft.com/office/powerpoint/2010/main" val="257793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wNe6RuK0FfA"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ideo" Target="https://www.youtube.com/embed/cj8dDTHGJB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Animal Cells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81026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700" y="718235"/>
            <a:ext cx="6096000" cy="830997"/>
          </a:xfrm>
          <a:prstGeom prst="rect">
            <a:avLst/>
          </a:prstGeom>
        </p:spPr>
        <p:txBody>
          <a:bodyPr>
            <a:spAutoFit/>
          </a:bodyPr>
          <a:lstStyle/>
          <a:p>
            <a:r>
              <a:rPr lang="en-AU" sz="2400" b="0" i="0" dirty="0" smtClean="0">
                <a:solidFill>
                  <a:srgbClr val="444444"/>
                </a:solidFill>
                <a:effectLst/>
                <a:latin typeface="Arial" panose="020B0604020202020204" pitchFamily="34" charset="0"/>
              </a:rPr>
              <a:t>Inside the cell we find a </a:t>
            </a:r>
            <a:r>
              <a:rPr lang="en-AU" sz="2400" b="1" i="0" dirty="0" smtClean="0">
                <a:solidFill>
                  <a:srgbClr val="0000FF"/>
                </a:solidFill>
                <a:effectLst/>
                <a:latin typeface="Arial" panose="020B0604020202020204" pitchFamily="34" charset="0"/>
              </a:rPr>
              <a:t>jelly-like substance</a:t>
            </a:r>
            <a:r>
              <a:rPr lang="en-AU" sz="2400" b="0" i="0" dirty="0" smtClean="0">
                <a:solidFill>
                  <a:srgbClr val="444444"/>
                </a:solidFill>
                <a:effectLst/>
                <a:latin typeface="Arial" panose="020B0604020202020204" pitchFamily="34" charset="0"/>
              </a:rPr>
              <a:t> called </a:t>
            </a:r>
            <a:r>
              <a:rPr lang="en-AU" sz="2400" b="1" i="0" dirty="0" smtClean="0">
                <a:solidFill>
                  <a:srgbClr val="FF0000"/>
                </a:solidFill>
                <a:effectLst/>
                <a:latin typeface="Arial" panose="020B0604020202020204" pitchFamily="34" charset="0"/>
              </a:rPr>
              <a:t>cytoplasm.</a:t>
            </a:r>
            <a:endParaRPr lang="en-AU" sz="2400" dirty="0"/>
          </a:p>
        </p:txBody>
      </p:sp>
      <p:pic>
        <p:nvPicPr>
          <p:cNvPr id="7170" name="Picture 2" descr="https://www.educationperfect.com/media/content/French/1420671645.039771g/1420671633455-762721244-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050" y="119063"/>
            <a:ext cx="1895475" cy="1771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7050" y="2737535"/>
            <a:ext cx="11195050" cy="830997"/>
          </a:xfrm>
          <a:prstGeom prst="rect">
            <a:avLst/>
          </a:prstGeom>
        </p:spPr>
        <p:txBody>
          <a:bodyPr wrap="square">
            <a:spAutoFit/>
          </a:bodyPr>
          <a:lstStyle/>
          <a:p>
            <a:r>
              <a:rPr lang="en-AU" sz="2400" b="0" i="0" dirty="0" smtClean="0">
                <a:solidFill>
                  <a:srgbClr val="444444"/>
                </a:solidFill>
                <a:effectLst/>
                <a:latin typeface="Arial" panose="020B0604020202020204" pitchFamily="34" charset="0"/>
              </a:rPr>
              <a:t>Cytoplasm helps the cell </a:t>
            </a:r>
            <a:r>
              <a:rPr lang="en-AU" sz="2400" b="1" i="0" dirty="0" smtClean="0">
                <a:solidFill>
                  <a:srgbClr val="444444"/>
                </a:solidFill>
                <a:effectLst/>
                <a:latin typeface="Arial" panose="020B0604020202020204" pitchFamily="34" charset="0"/>
              </a:rPr>
              <a:t>hold its shape,</a:t>
            </a:r>
            <a:r>
              <a:rPr lang="en-AU" sz="2400" b="0" i="0" dirty="0" smtClean="0">
                <a:solidFill>
                  <a:srgbClr val="444444"/>
                </a:solidFill>
                <a:effectLst/>
                <a:latin typeface="Arial" panose="020B0604020202020204" pitchFamily="34" charset="0"/>
              </a:rPr>
              <a:t> and also allows nutrients and organelles to </a:t>
            </a:r>
            <a:r>
              <a:rPr lang="en-AU" sz="2400" b="1" i="0" dirty="0" smtClean="0">
                <a:solidFill>
                  <a:srgbClr val="009900"/>
                </a:solidFill>
                <a:effectLst/>
                <a:latin typeface="Arial" panose="020B0604020202020204" pitchFamily="34" charset="0"/>
              </a:rPr>
              <a:t>move around</a:t>
            </a:r>
            <a:r>
              <a:rPr lang="en-AU" sz="2400" b="0" i="0" dirty="0" smtClean="0">
                <a:solidFill>
                  <a:srgbClr val="444444"/>
                </a:solidFill>
                <a:effectLst/>
                <a:latin typeface="Arial" panose="020B0604020202020204" pitchFamily="34" charset="0"/>
              </a:rPr>
              <a:t> in it.</a:t>
            </a:r>
            <a:endParaRPr lang="en-AU" sz="2400" dirty="0"/>
          </a:p>
        </p:txBody>
      </p:sp>
      <p:sp>
        <p:nvSpPr>
          <p:cNvPr id="5" name="Rectangle 4"/>
          <p:cNvSpPr/>
          <p:nvPr/>
        </p:nvSpPr>
        <p:spPr>
          <a:xfrm>
            <a:off x="1714500" y="4433669"/>
            <a:ext cx="6096000" cy="646331"/>
          </a:xfrm>
          <a:prstGeom prst="rect">
            <a:avLst/>
          </a:prstGeom>
        </p:spPr>
        <p:txBody>
          <a:bodyPr>
            <a:spAutoFit/>
          </a:bodyPr>
          <a:lstStyle/>
          <a:p>
            <a:r>
              <a:rPr lang="en-AU" b="0" i="1" dirty="0" smtClean="0">
                <a:solidFill>
                  <a:srgbClr val="444444"/>
                </a:solidFill>
                <a:effectLst/>
                <a:latin typeface="Arial" panose="020B0604020202020204" pitchFamily="34" charset="0"/>
              </a:rPr>
              <a:t>Here is where the cytoplasm is located in a generalised animal cell:</a:t>
            </a:r>
            <a:endParaRPr lang="en-AU" dirty="0"/>
          </a:p>
        </p:txBody>
      </p:sp>
      <p:pic>
        <p:nvPicPr>
          <p:cNvPr id="7172" name="Picture 4" descr="https://www.educationperfect.com/media/content/Science/1458262339.300451g/1458262339209-3718192812095906-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0787" y="3570287"/>
            <a:ext cx="38004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3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746036"/>
            <a:ext cx="11557000" cy="1200329"/>
          </a:xfrm>
          <a:prstGeom prst="rect">
            <a:avLst/>
          </a:prstGeom>
        </p:spPr>
        <p:txBody>
          <a:bodyPr wrap="square">
            <a:spAutoFit/>
          </a:bodyPr>
          <a:lstStyle/>
          <a:p>
            <a:r>
              <a:rPr lang="en-AU" sz="2400" b="0" i="0" dirty="0" smtClean="0">
                <a:solidFill>
                  <a:srgbClr val="444444"/>
                </a:solidFill>
                <a:effectLst/>
                <a:latin typeface="Arial" panose="020B0604020202020204" pitchFamily="34" charset="0"/>
              </a:rPr>
              <a:t>The </a:t>
            </a:r>
            <a:r>
              <a:rPr lang="en-AU" sz="2400" b="1" i="0" dirty="0" smtClean="0">
                <a:solidFill>
                  <a:srgbClr val="FF0000"/>
                </a:solidFill>
                <a:effectLst/>
                <a:latin typeface="Arial" panose="020B0604020202020204" pitchFamily="34" charset="0"/>
              </a:rPr>
              <a:t>nucleus</a:t>
            </a:r>
            <a:r>
              <a:rPr lang="en-AU" sz="2400" b="0" i="0" dirty="0" smtClean="0">
                <a:solidFill>
                  <a:srgbClr val="444444"/>
                </a:solidFill>
                <a:effectLst/>
                <a:latin typeface="Arial" panose="020B0604020202020204" pitchFamily="34" charset="0"/>
              </a:rPr>
              <a:t> is the </a:t>
            </a:r>
            <a:r>
              <a:rPr lang="en-AU" sz="2400" b="1" i="0" dirty="0" smtClean="0">
                <a:solidFill>
                  <a:srgbClr val="0000FF"/>
                </a:solidFill>
                <a:effectLst/>
                <a:latin typeface="Arial" panose="020B0604020202020204" pitchFamily="34" charset="0"/>
              </a:rPr>
              <a:t>control centre</a:t>
            </a:r>
            <a:r>
              <a:rPr lang="en-AU" sz="2400" b="0" i="0" dirty="0" smtClean="0">
                <a:solidFill>
                  <a:srgbClr val="444444"/>
                </a:solidFill>
                <a:effectLst/>
                <a:latin typeface="Arial" panose="020B0604020202020204" pitchFamily="34" charset="0"/>
              </a:rPr>
              <a:t> of the cell. The </a:t>
            </a:r>
            <a:r>
              <a:rPr lang="en-AU" sz="2400" b="1" i="0" dirty="0" smtClean="0">
                <a:solidFill>
                  <a:srgbClr val="009900"/>
                </a:solidFill>
                <a:effectLst/>
                <a:latin typeface="Arial" panose="020B0604020202020204" pitchFamily="34" charset="0"/>
              </a:rPr>
              <a:t>genetic material</a:t>
            </a:r>
            <a:r>
              <a:rPr lang="en-AU" sz="2400" b="0" i="0" dirty="0" smtClean="0">
                <a:solidFill>
                  <a:srgbClr val="444444"/>
                </a:solidFill>
                <a:effectLst/>
                <a:latin typeface="Arial" panose="020B0604020202020204" pitchFamily="34" charset="0"/>
              </a:rPr>
              <a:t> (DNA) that contains the instructions for all the other parts of the cell is located inside the nucleus.</a:t>
            </a:r>
            <a:endParaRPr lang="en-AU" sz="2400" dirty="0"/>
          </a:p>
        </p:txBody>
      </p:sp>
      <p:graphicFrame>
        <p:nvGraphicFramePr>
          <p:cNvPr id="3" name="Table 2"/>
          <p:cNvGraphicFramePr>
            <a:graphicFrameLocks noGrp="1"/>
          </p:cNvGraphicFramePr>
          <p:nvPr>
            <p:extLst>
              <p:ext uri="{D42A27DB-BD31-4B8C-83A1-F6EECF244321}">
                <p14:modId xmlns:p14="http://schemas.microsoft.com/office/powerpoint/2010/main" val="729305313"/>
              </p:ext>
            </p:extLst>
          </p:nvPr>
        </p:nvGraphicFramePr>
        <p:xfrm>
          <a:off x="1146175" y="2844324"/>
          <a:ext cx="3524250" cy="662940"/>
        </p:xfrm>
        <a:graphic>
          <a:graphicData uri="http://schemas.openxmlformats.org/drawingml/2006/table">
            <a:tbl>
              <a:tblPr/>
              <a:tblGrid>
                <a:gridCol w="3524250">
                  <a:extLst>
                    <a:ext uri="{9D8B030D-6E8A-4147-A177-3AD203B41FA5}">
                      <a16:colId xmlns:a16="http://schemas.microsoft.com/office/drawing/2014/main" val="196735878"/>
                    </a:ext>
                  </a:extLst>
                </a:gridCol>
              </a:tblGrid>
              <a:tr h="0">
                <a:tc>
                  <a:txBody>
                    <a:bodyPr/>
                    <a:lstStyle/>
                    <a:p>
                      <a:pPr algn="l" fontAlgn="ctr"/>
                      <a:r>
                        <a:rPr lang="en-AU" i="1" dirty="0">
                          <a:effectLst/>
                        </a:rPr>
                        <a:t>Here is where the nucleus is located in a generalised animal cell:</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56632990"/>
                  </a:ext>
                </a:extLst>
              </a:tr>
            </a:tbl>
          </a:graphicData>
        </a:graphic>
      </p:graphicFrame>
      <p:pic>
        <p:nvPicPr>
          <p:cNvPr id="8194" name="Picture 2" descr="https://www.educationperfect.com/media/content/Science/1458262465.594671g/1458262465559-371819281209590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2" y="3670618"/>
            <a:ext cx="3800475" cy="30194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educationperfect.com/media/content/Science/1458247225.692061g/1458247229640-2726978260393189-optimis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250" y="3507264"/>
            <a:ext cx="3810000" cy="27241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92800" y="2822546"/>
            <a:ext cx="6096000" cy="646331"/>
          </a:xfrm>
          <a:prstGeom prst="rect">
            <a:avLst/>
          </a:prstGeom>
        </p:spPr>
        <p:txBody>
          <a:bodyPr>
            <a:spAutoFit/>
          </a:bodyPr>
          <a:lstStyle/>
          <a:p>
            <a:r>
              <a:rPr lang="en-AU" b="0" i="1" dirty="0" smtClean="0">
                <a:solidFill>
                  <a:srgbClr val="444444"/>
                </a:solidFill>
                <a:effectLst/>
                <a:latin typeface="Arial" panose="020B0604020202020204" pitchFamily="34" charset="0"/>
              </a:rPr>
              <a:t>And here is where the nucleus is located in frog red blood cells:</a:t>
            </a:r>
            <a:endParaRPr lang="en-AU" dirty="0"/>
          </a:p>
        </p:txBody>
      </p:sp>
    </p:spTree>
    <p:extLst>
      <p:ext uri="{BB962C8B-B14F-4D97-AF65-F5344CB8AC3E}">
        <p14:creationId xmlns:p14="http://schemas.microsoft.com/office/powerpoint/2010/main" val="3943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9500" y="530136"/>
            <a:ext cx="10960100" cy="1200329"/>
          </a:xfrm>
          <a:prstGeom prst="rect">
            <a:avLst/>
          </a:prstGeom>
        </p:spPr>
        <p:txBody>
          <a:bodyPr wrap="square">
            <a:spAutoFit/>
          </a:bodyPr>
          <a:lstStyle/>
          <a:p>
            <a:r>
              <a:rPr lang="en-AU" sz="2400" b="1" i="0" dirty="0" smtClean="0">
                <a:solidFill>
                  <a:srgbClr val="FF0000"/>
                </a:solidFill>
                <a:effectLst/>
                <a:latin typeface="Arial" panose="020B0604020202020204" pitchFamily="34" charset="0"/>
              </a:rPr>
              <a:t>Ribosomes</a:t>
            </a:r>
            <a:r>
              <a:rPr lang="en-AU" sz="2400" b="0" i="0" dirty="0" smtClean="0">
                <a:solidFill>
                  <a:srgbClr val="444444"/>
                </a:solidFill>
                <a:effectLst/>
                <a:latin typeface="Arial" panose="020B0604020202020204" pitchFamily="34" charset="0"/>
              </a:rPr>
              <a:t> are the organelles responsible for </a:t>
            </a:r>
            <a:r>
              <a:rPr lang="en-AU" sz="2400" b="1" i="0" dirty="0" smtClean="0">
                <a:solidFill>
                  <a:srgbClr val="0000FF"/>
                </a:solidFill>
                <a:effectLst/>
                <a:latin typeface="Arial" panose="020B0604020202020204" pitchFamily="34" charset="0"/>
              </a:rPr>
              <a:t>building proteins</a:t>
            </a:r>
            <a:r>
              <a:rPr lang="en-AU" sz="2400" b="0" i="0" dirty="0" smtClean="0">
                <a:solidFill>
                  <a:srgbClr val="444444"/>
                </a:solidFill>
                <a:effectLst/>
                <a:latin typeface="Arial" panose="020B0604020202020204" pitchFamily="34" charset="0"/>
              </a:rPr>
              <a:t> that the cell can use, so they can be thought of as small </a:t>
            </a:r>
            <a:r>
              <a:rPr lang="en-AU" sz="2400" b="1" i="0" dirty="0" smtClean="0">
                <a:solidFill>
                  <a:srgbClr val="009900"/>
                </a:solidFill>
                <a:effectLst/>
                <a:latin typeface="Arial" panose="020B0604020202020204" pitchFamily="34" charset="0"/>
              </a:rPr>
              <a:t>factories</a:t>
            </a:r>
            <a:r>
              <a:rPr lang="en-AU" sz="2400" b="0" i="0" dirty="0" smtClean="0">
                <a:solidFill>
                  <a:srgbClr val="444444"/>
                </a:solidFill>
                <a:effectLst/>
                <a:latin typeface="Arial" panose="020B0604020202020204" pitchFamily="34" charset="0"/>
              </a:rPr>
              <a:t> within the </a:t>
            </a:r>
            <a:r>
              <a:rPr lang="en-AU" sz="2400" b="1" i="0" dirty="0" smtClean="0">
                <a:solidFill>
                  <a:srgbClr val="444444"/>
                </a:solidFill>
                <a:effectLst/>
                <a:latin typeface="Arial" panose="020B0604020202020204" pitchFamily="34" charset="0"/>
              </a:rPr>
              <a:t>cell city.</a:t>
            </a:r>
            <a:r>
              <a:rPr lang="en-AU" sz="2400" b="0" i="0" dirty="0" smtClean="0">
                <a:solidFill>
                  <a:srgbClr val="444444"/>
                </a:solidFill>
                <a:effectLst/>
                <a:latin typeface="Arial" panose="020B0604020202020204" pitchFamily="34" charset="0"/>
              </a:rPr>
              <a:t> Sometimes an individual cell can hold up to </a:t>
            </a:r>
            <a:r>
              <a:rPr lang="en-AU" sz="2400" b="1" i="0" u="sng" dirty="0" smtClean="0">
                <a:solidFill>
                  <a:srgbClr val="444444"/>
                </a:solidFill>
                <a:effectLst/>
                <a:latin typeface="Arial" panose="020B0604020202020204" pitchFamily="34" charset="0"/>
              </a:rPr>
              <a:t>ten million</a:t>
            </a:r>
            <a:r>
              <a:rPr lang="en-AU" sz="2400" b="1" i="0" dirty="0" smtClean="0">
                <a:solidFill>
                  <a:srgbClr val="444444"/>
                </a:solidFill>
                <a:effectLst/>
                <a:latin typeface="Arial" panose="020B0604020202020204" pitchFamily="34" charset="0"/>
              </a:rPr>
              <a:t> ribosomes!</a:t>
            </a:r>
            <a:endParaRPr lang="en-AU" sz="2400" dirty="0"/>
          </a:p>
        </p:txBody>
      </p:sp>
      <p:sp>
        <p:nvSpPr>
          <p:cNvPr id="3" name="Rectangle 2"/>
          <p:cNvSpPr/>
          <p:nvPr/>
        </p:nvSpPr>
        <p:spPr>
          <a:xfrm>
            <a:off x="1320800" y="2280335"/>
            <a:ext cx="6096000" cy="646331"/>
          </a:xfrm>
          <a:prstGeom prst="rect">
            <a:avLst/>
          </a:prstGeom>
        </p:spPr>
        <p:txBody>
          <a:bodyPr>
            <a:spAutoFit/>
          </a:bodyPr>
          <a:lstStyle/>
          <a:p>
            <a:r>
              <a:rPr lang="en-AU" b="0" i="1" dirty="0" smtClean="0">
                <a:solidFill>
                  <a:srgbClr val="444444"/>
                </a:solidFill>
                <a:effectLst/>
                <a:latin typeface="Arial" panose="020B0604020202020204" pitchFamily="34" charset="0"/>
              </a:rPr>
              <a:t>Here is where the ribosomes are located in a generalised animal cell:</a:t>
            </a:r>
            <a:endParaRPr lang="en-AU" dirty="0"/>
          </a:p>
        </p:txBody>
      </p:sp>
      <p:pic>
        <p:nvPicPr>
          <p:cNvPr id="9218" name="Picture 2" descr="https://www.educationperfect.com/media/content/Science/1458262544.041281g/1458262544727-371819281209590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975" y="3476536"/>
            <a:ext cx="380047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4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55554384"/>
              </p:ext>
            </p:extLst>
          </p:nvPr>
        </p:nvGraphicFramePr>
        <p:xfrm>
          <a:off x="1466850" y="893604"/>
          <a:ext cx="9861550" cy="845820"/>
        </p:xfrm>
        <a:graphic>
          <a:graphicData uri="http://schemas.openxmlformats.org/drawingml/2006/table">
            <a:tbl>
              <a:tblPr/>
              <a:tblGrid>
                <a:gridCol w="9861550">
                  <a:extLst>
                    <a:ext uri="{9D8B030D-6E8A-4147-A177-3AD203B41FA5}">
                      <a16:colId xmlns:a16="http://schemas.microsoft.com/office/drawing/2014/main" val="2775045313"/>
                    </a:ext>
                  </a:extLst>
                </a:gridCol>
              </a:tblGrid>
              <a:tr h="0">
                <a:tc>
                  <a:txBody>
                    <a:bodyPr/>
                    <a:lstStyle/>
                    <a:p>
                      <a:pPr algn="l" fontAlgn="ctr"/>
                      <a:r>
                        <a:rPr lang="en-AU" sz="2400" dirty="0">
                          <a:effectLst/>
                        </a:rPr>
                        <a:t>Just outside of the nucleus, we will drive into the cell city's </a:t>
                      </a:r>
                      <a:r>
                        <a:rPr lang="en-AU" sz="2400" b="1" dirty="0">
                          <a:effectLst/>
                        </a:rPr>
                        <a:t>highway system,</a:t>
                      </a:r>
                      <a:r>
                        <a:rPr lang="en-AU" sz="2400" dirty="0">
                          <a:effectLst/>
                        </a:rPr>
                        <a:t> an organelle called the </a:t>
                      </a:r>
                      <a:r>
                        <a:rPr lang="en-AU" sz="2400" b="1" dirty="0">
                          <a:solidFill>
                            <a:srgbClr val="FF0000"/>
                          </a:solidFill>
                          <a:effectLst/>
                        </a:rPr>
                        <a:t>endoplasmic reticulum (ER).</a:t>
                      </a:r>
                      <a:endParaRPr lang="en-AU" sz="24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439200461"/>
                  </a:ext>
                </a:extLst>
              </a:tr>
            </a:tbl>
          </a:graphicData>
        </a:graphic>
      </p:graphicFrame>
      <p:sp>
        <p:nvSpPr>
          <p:cNvPr id="3" name="Rectangle 2"/>
          <p:cNvSpPr/>
          <p:nvPr/>
        </p:nvSpPr>
        <p:spPr>
          <a:xfrm>
            <a:off x="1244600" y="1878737"/>
            <a:ext cx="10680700" cy="1569660"/>
          </a:xfrm>
          <a:prstGeom prst="rect">
            <a:avLst/>
          </a:prstGeom>
        </p:spPr>
        <p:txBody>
          <a:bodyPr wrap="square">
            <a:spAutoFit/>
          </a:bodyPr>
          <a:lstStyle/>
          <a:p>
            <a:r>
              <a:rPr lang="en-AU" sz="2400" b="0" i="0" dirty="0" smtClean="0">
                <a:solidFill>
                  <a:srgbClr val="444444"/>
                </a:solidFill>
                <a:effectLst/>
                <a:latin typeface="Arial" panose="020B0604020202020204" pitchFamily="34" charset="0"/>
              </a:rPr>
              <a:t>This may sound like a complicated name, but if we break it down we see it means exactly what it does. </a:t>
            </a:r>
            <a:r>
              <a:rPr lang="en-AU" sz="2400" b="0" i="1" dirty="0" smtClean="0">
                <a:solidFill>
                  <a:srgbClr val="444444"/>
                </a:solidFill>
                <a:effectLst/>
                <a:latin typeface="Arial" panose="020B0604020202020204" pitchFamily="34" charset="0"/>
              </a:rPr>
              <a:t>Endo</a:t>
            </a:r>
            <a:r>
              <a:rPr lang="en-AU" sz="2400" b="0" i="0" dirty="0" smtClean="0">
                <a:solidFill>
                  <a:srgbClr val="444444"/>
                </a:solidFill>
                <a:effectLst/>
                <a:latin typeface="Arial" panose="020B0604020202020204" pitchFamily="34" charset="0"/>
              </a:rPr>
              <a:t> means </a:t>
            </a:r>
            <a:r>
              <a:rPr lang="en-AU" sz="2400" b="0" i="1" dirty="0" smtClean="0">
                <a:solidFill>
                  <a:srgbClr val="444444"/>
                </a:solidFill>
                <a:effectLst/>
                <a:latin typeface="Arial" panose="020B0604020202020204" pitchFamily="34" charset="0"/>
              </a:rPr>
              <a:t>internal</a:t>
            </a:r>
            <a:r>
              <a:rPr lang="en-AU" sz="2400" b="0" i="0" dirty="0" smtClean="0">
                <a:solidFill>
                  <a:srgbClr val="444444"/>
                </a:solidFill>
                <a:effectLst/>
                <a:latin typeface="Arial" panose="020B0604020202020204" pitchFamily="34" charset="0"/>
              </a:rPr>
              <a:t>; </a:t>
            </a:r>
            <a:r>
              <a:rPr lang="en-AU" sz="2400" b="0" i="1" dirty="0" smtClean="0">
                <a:solidFill>
                  <a:srgbClr val="444444"/>
                </a:solidFill>
                <a:effectLst/>
                <a:latin typeface="Arial" panose="020B0604020202020204" pitchFamily="34" charset="0"/>
              </a:rPr>
              <a:t>plasm</a:t>
            </a:r>
            <a:r>
              <a:rPr lang="en-AU" sz="2400" b="0" i="0" dirty="0" smtClean="0">
                <a:solidFill>
                  <a:srgbClr val="444444"/>
                </a:solidFill>
                <a:effectLst/>
                <a:latin typeface="Arial" panose="020B0604020202020204" pitchFamily="34" charset="0"/>
              </a:rPr>
              <a:t> is from </a:t>
            </a:r>
            <a:r>
              <a:rPr lang="en-AU" sz="2400" b="0" i="1" dirty="0" smtClean="0">
                <a:solidFill>
                  <a:srgbClr val="444444"/>
                </a:solidFill>
                <a:effectLst/>
                <a:latin typeface="Arial" panose="020B0604020202020204" pitchFamily="34" charset="0"/>
              </a:rPr>
              <a:t>cytoplasm</a:t>
            </a:r>
            <a:r>
              <a:rPr lang="en-AU" sz="2400" b="0" i="0" dirty="0" smtClean="0">
                <a:solidFill>
                  <a:srgbClr val="444444"/>
                </a:solidFill>
                <a:effectLst/>
                <a:latin typeface="Arial" panose="020B0604020202020204" pitchFamily="34" charset="0"/>
              </a:rPr>
              <a:t>; and </a:t>
            </a:r>
            <a:r>
              <a:rPr lang="en-AU" sz="2400" b="0" i="1" dirty="0" smtClean="0">
                <a:solidFill>
                  <a:srgbClr val="444444"/>
                </a:solidFill>
                <a:effectLst/>
                <a:latin typeface="Arial" panose="020B0604020202020204" pitchFamily="34" charset="0"/>
              </a:rPr>
              <a:t>reticulum</a:t>
            </a:r>
            <a:r>
              <a:rPr lang="en-AU" sz="2400" b="0" i="0" dirty="0" smtClean="0">
                <a:solidFill>
                  <a:srgbClr val="444444"/>
                </a:solidFill>
                <a:effectLst/>
                <a:latin typeface="Arial" panose="020B0604020202020204" pitchFamily="34" charset="0"/>
              </a:rPr>
              <a:t> means </a:t>
            </a:r>
            <a:r>
              <a:rPr lang="en-AU" sz="2400" b="0" i="1" dirty="0" smtClean="0">
                <a:solidFill>
                  <a:srgbClr val="444444"/>
                </a:solidFill>
                <a:effectLst/>
                <a:latin typeface="Arial" panose="020B0604020202020204" pitchFamily="34" charset="0"/>
              </a:rPr>
              <a:t>network.</a:t>
            </a:r>
            <a:r>
              <a:rPr lang="en-AU" sz="2400" b="0" i="0" dirty="0" smtClean="0">
                <a:solidFill>
                  <a:srgbClr val="444444"/>
                </a:solidFill>
                <a:effectLst/>
                <a:latin typeface="Arial" panose="020B0604020202020204" pitchFamily="34" charset="0"/>
              </a:rPr>
              <a:t> The ER is a </a:t>
            </a:r>
            <a:r>
              <a:rPr lang="en-AU" sz="2400" b="1" i="0" dirty="0" smtClean="0">
                <a:solidFill>
                  <a:srgbClr val="0000FF"/>
                </a:solidFill>
                <a:effectLst/>
                <a:latin typeface="Arial" panose="020B0604020202020204" pitchFamily="34" charset="0"/>
              </a:rPr>
              <a:t>network of tubules</a:t>
            </a:r>
            <a:r>
              <a:rPr lang="en-AU" sz="2400" b="0" i="0" dirty="0" smtClean="0">
                <a:solidFill>
                  <a:srgbClr val="444444"/>
                </a:solidFill>
                <a:effectLst/>
                <a:latin typeface="Arial" panose="020B0604020202020204" pitchFamily="34" charset="0"/>
              </a:rPr>
              <a:t> containing cytoplasm that </a:t>
            </a:r>
            <a:r>
              <a:rPr lang="en-AU" sz="2400" b="1" i="0" dirty="0" smtClean="0">
                <a:solidFill>
                  <a:srgbClr val="0000FF"/>
                </a:solidFill>
                <a:effectLst/>
                <a:latin typeface="Arial" panose="020B0604020202020204" pitchFamily="34" charset="0"/>
              </a:rPr>
              <a:t>transports proteins</a:t>
            </a:r>
            <a:r>
              <a:rPr lang="en-AU" sz="2400" b="0" i="0" dirty="0" smtClean="0">
                <a:solidFill>
                  <a:srgbClr val="444444"/>
                </a:solidFill>
                <a:effectLst/>
                <a:latin typeface="Arial" panose="020B0604020202020204" pitchFamily="34" charset="0"/>
              </a:rPr>
              <a:t> around the cell!</a:t>
            </a:r>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2549660910"/>
              </p:ext>
            </p:extLst>
          </p:nvPr>
        </p:nvGraphicFramePr>
        <p:xfrm>
          <a:off x="1879600" y="3587710"/>
          <a:ext cx="3048000" cy="937260"/>
        </p:xfrm>
        <a:graphic>
          <a:graphicData uri="http://schemas.openxmlformats.org/drawingml/2006/table">
            <a:tbl>
              <a:tblPr/>
              <a:tblGrid>
                <a:gridCol w="3048000">
                  <a:extLst>
                    <a:ext uri="{9D8B030D-6E8A-4147-A177-3AD203B41FA5}">
                      <a16:colId xmlns:a16="http://schemas.microsoft.com/office/drawing/2014/main" val="1563684164"/>
                    </a:ext>
                  </a:extLst>
                </a:gridCol>
              </a:tblGrid>
              <a:tr h="0">
                <a:tc>
                  <a:txBody>
                    <a:bodyPr/>
                    <a:lstStyle/>
                    <a:p>
                      <a:pPr algn="l" fontAlgn="ctr"/>
                      <a:r>
                        <a:rPr lang="en-AU" i="1" dirty="0">
                          <a:effectLst/>
                        </a:rPr>
                        <a:t>Here is where the endoplasmic reticulum is located in a generalised animal cell:</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004815737"/>
                  </a:ext>
                </a:extLst>
              </a:tr>
            </a:tbl>
          </a:graphicData>
        </a:graphic>
      </p:graphicFrame>
      <p:pic>
        <p:nvPicPr>
          <p:cNvPr id="10242" name="Picture 2" descr="https://www.educationperfect.com/media/content/Science/1458262660.882561g/1458262661593-3718192812095906-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5" y="3587710"/>
            <a:ext cx="38100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1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1869639"/>
            <a:ext cx="6096000" cy="3785652"/>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If we follow a protein as it leaves the endoplasmic reticulum, we will be taken to the </a:t>
            </a:r>
            <a:r>
              <a:rPr lang="en-AU" sz="2400" b="1" i="0" dirty="0" smtClean="0">
                <a:solidFill>
                  <a:srgbClr val="F30277"/>
                </a:solidFill>
                <a:effectLst/>
                <a:latin typeface="Arial" panose="020B0604020202020204" pitchFamily="34" charset="0"/>
              </a:rPr>
              <a:t>Golgi apparatus</a:t>
            </a:r>
            <a:r>
              <a:rPr lang="en-AU" sz="2400" b="1" i="0" dirty="0" smtClean="0">
                <a:solidFill>
                  <a:srgbClr val="444444"/>
                </a:solidFill>
                <a:effectLst/>
                <a:latin typeface="Arial" panose="020B0604020202020204" pitchFamily="34" charset="0"/>
              </a:rPr>
              <a:t> (Golgi body).</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Golgi apparatus </a:t>
            </a:r>
            <a:r>
              <a:rPr lang="en-AU" sz="2400" b="1" i="0" dirty="0" smtClean="0">
                <a:solidFill>
                  <a:srgbClr val="0066CC"/>
                </a:solidFill>
                <a:effectLst/>
                <a:latin typeface="Arial" panose="020B0604020202020204" pitchFamily="34" charset="0"/>
              </a:rPr>
              <a:t>folds proteins</a:t>
            </a:r>
            <a:r>
              <a:rPr lang="en-AU" sz="2400" b="0" i="0" dirty="0" smtClean="0">
                <a:solidFill>
                  <a:srgbClr val="444444"/>
                </a:solidFill>
                <a:effectLst/>
                <a:latin typeface="Arial" panose="020B0604020202020204" pitchFamily="34" charset="0"/>
              </a:rPr>
              <a:t> into their correct shape, </a:t>
            </a:r>
            <a:r>
              <a:rPr lang="en-AU" sz="2400" b="1" i="0" dirty="0" smtClean="0">
                <a:solidFill>
                  <a:srgbClr val="0066CC"/>
                </a:solidFill>
                <a:effectLst/>
                <a:latin typeface="Arial" panose="020B0604020202020204" pitchFamily="34" charset="0"/>
              </a:rPr>
              <a:t>modifies</a:t>
            </a:r>
            <a:r>
              <a:rPr lang="en-AU" sz="2400" b="0" i="0" dirty="0" smtClean="0">
                <a:solidFill>
                  <a:srgbClr val="444444"/>
                </a:solidFill>
                <a:effectLst/>
                <a:latin typeface="Arial" panose="020B0604020202020204" pitchFamily="34" charset="0"/>
              </a:rPr>
              <a:t> them if needed (such as adding a sugar group), </a:t>
            </a:r>
            <a:r>
              <a:rPr lang="en-AU" sz="2400" b="1" i="0" dirty="0" smtClean="0">
                <a:solidFill>
                  <a:srgbClr val="0066CC"/>
                </a:solidFill>
                <a:effectLst/>
                <a:latin typeface="Arial" panose="020B0604020202020204" pitchFamily="34" charset="0"/>
              </a:rPr>
              <a:t>packages</a:t>
            </a:r>
            <a:r>
              <a:rPr lang="en-AU" sz="2400" b="0" i="0" dirty="0" smtClean="0">
                <a:solidFill>
                  <a:srgbClr val="444444"/>
                </a:solidFill>
                <a:effectLst/>
                <a:latin typeface="Arial" panose="020B0604020202020204" pitchFamily="34" charset="0"/>
              </a:rPr>
              <a:t> them and </a:t>
            </a:r>
            <a:r>
              <a:rPr lang="en-AU" sz="2400" b="1" i="0" dirty="0" smtClean="0">
                <a:solidFill>
                  <a:srgbClr val="0066CC"/>
                </a:solidFill>
                <a:effectLst/>
                <a:latin typeface="Arial" panose="020B0604020202020204" pitchFamily="34" charset="0"/>
              </a:rPr>
              <a:t>sends</a:t>
            </a:r>
            <a:r>
              <a:rPr lang="en-AU" sz="2400" b="0" i="0" dirty="0" smtClean="0">
                <a:solidFill>
                  <a:srgbClr val="444444"/>
                </a:solidFill>
                <a:effectLst/>
                <a:latin typeface="Arial" panose="020B0604020202020204" pitchFamily="34" charset="0"/>
              </a:rPr>
              <a:t> them on to where they are needed in the cell. It is like the </a:t>
            </a:r>
            <a:r>
              <a:rPr lang="en-AU" sz="2400" b="1" i="0" dirty="0" smtClean="0">
                <a:solidFill>
                  <a:srgbClr val="00868B"/>
                </a:solidFill>
                <a:effectLst/>
                <a:latin typeface="Arial" panose="020B0604020202020204" pitchFamily="34" charset="0"/>
              </a:rPr>
              <a:t>post office</a:t>
            </a:r>
            <a:r>
              <a:rPr lang="en-AU" sz="2400" b="0" i="0" dirty="0" smtClean="0">
                <a:solidFill>
                  <a:srgbClr val="444444"/>
                </a:solidFill>
                <a:effectLst/>
                <a:latin typeface="Arial" panose="020B0604020202020204" pitchFamily="34" charset="0"/>
              </a:rPr>
              <a:t> of the cell city.</a:t>
            </a:r>
            <a:endParaRPr lang="en-AU" sz="2400" b="0" i="0" dirty="0">
              <a:solidFill>
                <a:srgbClr val="444444"/>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36421556"/>
              </p:ext>
            </p:extLst>
          </p:nvPr>
        </p:nvGraphicFramePr>
        <p:xfrm>
          <a:off x="7969250" y="1869639"/>
          <a:ext cx="3619500" cy="662940"/>
        </p:xfrm>
        <a:graphic>
          <a:graphicData uri="http://schemas.openxmlformats.org/drawingml/2006/table">
            <a:tbl>
              <a:tblPr/>
              <a:tblGrid>
                <a:gridCol w="3619500">
                  <a:extLst>
                    <a:ext uri="{9D8B030D-6E8A-4147-A177-3AD203B41FA5}">
                      <a16:colId xmlns:a16="http://schemas.microsoft.com/office/drawing/2014/main" val="1861560192"/>
                    </a:ext>
                  </a:extLst>
                </a:gridCol>
              </a:tblGrid>
              <a:tr h="0">
                <a:tc>
                  <a:txBody>
                    <a:bodyPr/>
                    <a:lstStyle/>
                    <a:p>
                      <a:pPr algn="l" fontAlgn="ctr"/>
                      <a:r>
                        <a:rPr lang="en-AU" i="1" dirty="0">
                          <a:effectLst/>
                        </a:rPr>
                        <a:t>Here is where the Golgi apparatus is located in a generalised animal cell:</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825630342"/>
                  </a:ext>
                </a:extLst>
              </a:tr>
            </a:tbl>
          </a:graphicData>
        </a:graphic>
      </p:graphicFrame>
      <p:pic>
        <p:nvPicPr>
          <p:cNvPr id="11266" name="Picture 2" descr="https://www.educationperfect.com/media/content/Science/1458263653.278821g/1458263660159-371819281209590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3725" y="2823051"/>
            <a:ext cx="38004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43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96035"/>
            <a:ext cx="10934700" cy="830997"/>
          </a:xfrm>
          <a:prstGeom prst="rect">
            <a:avLst/>
          </a:prstGeom>
        </p:spPr>
        <p:txBody>
          <a:bodyPr wrap="square">
            <a:spAutoFit/>
          </a:bodyPr>
          <a:lstStyle/>
          <a:p>
            <a:r>
              <a:rPr lang="en-AU" sz="2400" b="0" i="0" dirty="0" smtClean="0">
                <a:solidFill>
                  <a:srgbClr val="444444"/>
                </a:solidFill>
                <a:effectLst/>
                <a:latin typeface="Arial" panose="020B0604020202020204" pitchFamily="34" charset="0"/>
              </a:rPr>
              <a:t>Mitochondria produce the </a:t>
            </a:r>
            <a:r>
              <a:rPr lang="en-AU" sz="2400" b="1" i="0" dirty="0" smtClean="0">
                <a:solidFill>
                  <a:srgbClr val="0000FF"/>
                </a:solidFill>
                <a:effectLst/>
                <a:latin typeface="Arial" panose="020B0604020202020204" pitchFamily="34" charset="0"/>
              </a:rPr>
              <a:t>energy</a:t>
            </a:r>
            <a:r>
              <a:rPr lang="en-AU" sz="2400" b="0" i="0" dirty="0" smtClean="0">
                <a:solidFill>
                  <a:srgbClr val="444444"/>
                </a:solidFill>
                <a:effectLst/>
                <a:latin typeface="Arial" panose="020B0604020202020204" pitchFamily="34" charset="0"/>
              </a:rPr>
              <a:t> that is required for all of the other processes that go on in the cell!</a:t>
            </a:r>
            <a:endParaRPr lang="en-AU" sz="2400" dirty="0"/>
          </a:p>
        </p:txBody>
      </p:sp>
      <p:graphicFrame>
        <p:nvGraphicFramePr>
          <p:cNvPr id="3" name="Table 2"/>
          <p:cNvGraphicFramePr>
            <a:graphicFrameLocks noGrp="1"/>
          </p:cNvGraphicFramePr>
          <p:nvPr>
            <p:extLst>
              <p:ext uri="{D42A27DB-BD31-4B8C-83A1-F6EECF244321}">
                <p14:modId xmlns:p14="http://schemas.microsoft.com/office/powerpoint/2010/main" val="2300935766"/>
              </p:ext>
            </p:extLst>
          </p:nvPr>
        </p:nvGraphicFramePr>
        <p:xfrm>
          <a:off x="1692275" y="2615724"/>
          <a:ext cx="3524250" cy="662940"/>
        </p:xfrm>
        <a:graphic>
          <a:graphicData uri="http://schemas.openxmlformats.org/drawingml/2006/table">
            <a:tbl>
              <a:tblPr/>
              <a:tblGrid>
                <a:gridCol w="3524250">
                  <a:extLst>
                    <a:ext uri="{9D8B030D-6E8A-4147-A177-3AD203B41FA5}">
                      <a16:colId xmlns:a16="http://schemas.microsoft.com/office/drawing/2014/main" val="3510203234"/>
                    </a:ext>
                  </a:extLst>
                </a:gridCol>
              </a:tblGrid>
              <a:tr h="0">
                <a:tc>
                  <a:txBody>
                    <a:bodyPr/>
                    <a:lstStyle/>
                    <a:p>
                      <a:pPr algn="l" fontAlgn="ctr"/>
                      <a:r>
                        <a:rPr lang="en-AU" i="1" dirty="0">
                          <a:effectLst/>
                        </a:rPr>
                        <a:t>Here is where a mitochondrion is located in a generalised animal cell:</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288562123"/>
                  </a:ext>
                </a:extLst>
              </a:tr>
            </a:tbl>
          </a:graphicData>
        </a:graphic>
      </p:graphicFrame>
      <p:pic>
        <p:nvPicPr>
          <p:cNvPr id="12290" name="Picture 2" descr="https://www.educationperfect.com/media/content/Science/1458263965.721931g/1458263972726-371819281209590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975" y="2615724"/>
            <a:ext cx="38004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29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76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42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62" y="691634"/>
            <a:ext cx="7459093" cy="461665"/>
          </a:xfrm>
          <a:prstGeom prst="rect">
            <a:avLst/>
          </a:prstGeom>
        </p:spPr>
        <p:txBody>
          <a:bodyPr wrap="none">
            <a:spAutoFit/>
          </a:bodyPr>
          <a:lstStyle/>
          <a:p>
            <a:r>
              <a:rPr lang="en-AU" sz="2400" b="0" i="0" dirty="0" smtClean="0">
                <a:solidFill>
                  <a:srgbClr val="444444"/>
                </a:solidFill>
                <a:effectLst/>
                <a:latin typeface="Arial" panose="020B0604020202020204" pitchFamily="34" charset="0"/>
              </a:rPr>
              <a:t>In this </a:t>
            </a:r>
            <a:r>
              <a:rPr lang="en-AU" sz="2400" b="1" i="0" dirty="0" smtClean="0">
                <a:solidFill>
                  <a:srgbClr val="444444"/>
                </a:solidFill>
                <a:effectLst/>
                <a:latin typeface="Arial" panose="020B0604020202020204" pitchFamily="34" charset="0"/>
              </a:rPr>
              <a:t>Smart Lesson</a:t>
            </a:r>
            <a:r>
              <a:rPr lang="en-AU" sz="2400" b="0" i="0" dirty="0" smtClean="0">
                <a:solidFill>
                  <a:srgbClr val="444444"/>
                </a:solidFill>
                <a:effectLst/>
                <a:latin typeface="Arial" panose="020B0604020202020204" pitchFamily="34" charset="0"/>
              </a:rPr>
              <a:t>, you will be doing the following:</a:t>
            </a:r>
            <a:endParaRPr lang="en-AU" sz="2400" dirty="0"/>
          </a:p>
        </p:txBody>
      </p:sp>
      <p:graphicFrame>
        <p:nvGraphicFramePr>
          <p:cNvPr id="3" name="Table 2"/>
          <p:cNvGraphicFramePr>
            <a:graphicFrameLocks noGrp="1"/>
          </p:cNvGraphicFramePr>
          <p:nvPr>
            <p:extLst>
              <p:ext uri="{D42A27DB-BD31-4B8C-83A1-F6EECF244321}">
                <p14:modId xmlns:p14="http://schemas.microsoft.com/office/powerpoint/2010/main" val="610447063"/>
              </p:ext>
            </p:extLst>
          </p:nvPr>
        </p:nvGraphicFramePr>
        <p:xfrm>
          <a:off x="571500" y="1153299"/>
          <a:ext cx="10515600" cy="1623060"/>
        </p:xfrm>
        <a:graphic>
          <a:graphicData uri="http://schemas.openxmlformats.org/drawingml/2006/table">
            <a:tbl>
              <a:tblPr/>
              <a:tblGrid>
                <a:gridCol w="850900">
                  <a:extLst>
                    <a:ext uri="{9D8B030D-6E8A-4147-A177-3AD203B41FA5}">
                      <a16:colId xmlns:a16="http://schemas.microsoft.com/office/drawing/2014/main" val="1627147249"/>
                    </a:ext>
                  </a:extLst>
                </a:gridCol>
                <a:gridCol w="9664700">
                  <a:extLst>
                    <a:ext uri="{9D8B030D-6E8A-4147-A177-3AD203B41FA5}">
                      <a16:colId xmlns:a16="http://schemas.microsoft.com/office/drawing/2014/main" val="510485607"/>
                    </a:ext>
                  </a:extLst>
                </a:gridCol>
              </a:tblGrid>
              <a:tr h="0">
                <a:tc>
                  <a:txBody>
                    <a:bodyPr/>
                    <a:lstStyle/>
                    <a:p>
                      <a:pPr algn="l" fontAlgn="ctr"/>
                      <a:r>
                        <a:rPr lang="en-AU" sz="2800">
                          <a:effectLst/>
                          <a:latin typeface="KaTeX_Main"/>
                        </a:rPr>
                        <a:t>1.</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a:solidFill>
                            <a:srgbClr val="009900"/>
                          </a:solidFill>
                          <a:effectLst/>
                        </a:rPr>
                        <a:t>Recalling</a:t>
                      </a:r>
                      <a:r>
                        <a:rPr lang="en-AU" sz="2800" b="1">
                          <a:effectLst/>
                        </a:rPr>
                        <a:t> that animal cells are eukaryotic.</a:t>
                      </a:r>
                      <a:endParaRPr lang="en-AU" sz="28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428665313"/>
                  </a:ext>
                </a:extLst>
              </a:tr>
              <a:tr h="0">
                <a:tc>
                  <a:txBody>
                    <a:bodyPr/>
                    <a:lstStyle/>
                    <a:p>
                      <a:pPr algn="l" fontAlgn="ctr"/>
                      <a:r>
                        <a:rPr lang="en-AU" sz="2800">
                          <a:effectLst/>
                          <a:latin typeface="KaTeX_Main"/>
                        </a:rPr>
                        <a:t>2.</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a:solidFill>
                            <a:srgbClr val="00B6EE"/>
                          </a:solidFill>
                          <a:effectLst/>
                        </a:rPr>
                        <a:t>Identifying</a:t>
                      </a:r>
                      <a:r>
                        <a:rPr lang="en-AU" sz="2800" b="1">
                          <a:effectLst/>
                        </a:rPr>
                        <a:t> the organelles in </a:t>
                      </a:r>
                      <a:r>
                        <a:rPr lang="en-AU" sz="2800" b="1">
                          <a:solidFill>
                            <a:srgbClr val="FF0000"/>
                          </a:solidFill>
                          <a:effectLst/>
                        </a:rPr>
                        <a:t>animal cells.</a:t>
                      </a:r>
                      <a:endParaRPr lang="en-AU" sz="28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71836772"/>
                  </a:ext>
                </a:extLst>
              </a:tr>
              <a:tr h="0">
                <a:tc>
                  <a:txBody>
                    <a:bodyPr/>
                    <a:lstStyle/>
                    <a:p>
                      <a:pPr algn="l" fontAlgn="ctr"/>
                      <a:r>
                        <a:rPr lang="en-AU" sz="2800">
                          <a:effectLst/>
                          <a:latin typeface="KaTeX_Main"/>
                        </a:rPr>
                        <a:t>3.</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dirty="0">
                          <a:solidFill>
                            <a:srgbClr val="009900"/>
                          </a:solidFill>
                          <a:effectLst/>
                        </a:rPr>
                        <a:t>Describing</a:t>
                      </a:r>
                      <a:r>
                        <a:rPr lang="en-AU" sz="2800" b="1" dirty="0">
                          <a:effectLst/>
                        </a:rPr>
                        <a:t> the functions of </a:t>
                      </a:r>
                      <a:r>
                        <a:rPr lang="en-AU" sz="2800" b="1" dirty="0">
                          <a:solidFill>
                            <a:srgbClr val="B81AE0"/>
                          </a:solidFill>
                          <a:effectLst/>
                        </a:rPr>
                        <a:t>animal cell organelles.</a:t>
                      </a:r>
                      <a:endParaRPr lang="en-AU" sz="28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657771072"/>
                  </a:ext>
                </a:extLst>
              </a:tr>
            </a:tbl>
          </a:graphicData>
        </a:graphic>
      </p:graphicFrame>
      <p:pic>
        <p:nvPicPr>
          <p:cNvPr id="1026" name="Picture 2" descr="https://www.educationperfect.com/media/content/Science/1457471669.01531g/1457471666537-3648832632248331-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3062726"/>
            <a:ext cx="4505325" cy="331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8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75038"/>
            <a:ext cx="6096000" cy="3416320"/>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Humans are classified as animals, which means we are made up of </a:t>
            </a:r>
            <a:r>
              <a:rPr lang="en-AU" sz="2400" b="1" i="0" dirty="0" smtClean="0">
                <a:solidFill>
                  <a:srgbClr val="F30277"/>
                </a:solidFill>
                <a:effectLst/>
                <a:latin typeface="Arial" panose="020B0604020202020204" pitchFamily="34" charset="0"/>
              </a:rPr>
              <a:t>animal cells.</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All animals are </a:t>
            </a:r>
            <a:r>
              <a:rPr lang="en-AU" sz="2400" b="1" i="0" dirty="0" smtClean="0">
                <a:solidFill>
                  <a:srgbClr val="0066CC"/>
                </a:solidFill>
                <a:effectLst/>
                <a:latin typeface="Arial" panose="020B0604020202020204" pitchFamily="34" charset="0"/>
              </a:rPr>
              <a:t>multicellular,</a:t>
            </a:r>
            <a:r>
              <a:rPr lang="en-AU" sz="2400" b="0" i="0" dirty="0" smtClean="0">
                <a:solidFill>
                  <a:srgbClr val="444444"/>
                </a:solidFill>
                <a:effectLst/>
                <a:latin typeface="Arial" panose="020B0604020202020204" pitchFamily="34" charset="0"/>
              </a:rPr>
              <a:t> made up of </a:t>
            </a:r>
            <a:r>
              <a:rPr lang="en-AU" sz="2400" b="1" i="0" dirty="0" smtClean="0">
                <a:solidFill>
                  <a:srgbClr val="0066CC"/>
                </a:solidFill>
                <a:effectLst/>
                <a:latin typeface="Arial" panose="020B0604020202020204" pitchFamily="34" charset="0"/>
              </a:rPr>
              <a:t>many</a:t>
            </a:r>
            <a:r>
              <a:rPr lang="en-AU" sz="2400" b="0" i="0" dirty="0" smtClean="0">
                <a:solidFill>
                  <a:srgbClr val="444444"/>
                </a:solidFill>
                <a:effectLst/>
                <a:latin typeface="Arial" panose="020B0604020202020204" pitchFamily="34" charset="0"/>
              </a:rPr>
              <a:t> different types of cells. For example, your </a:t>
            </a:r>
            <a:r>
              <a:rPr lang="en-AU" sz="2400" b="1" i="0" dirty="0" smtClean="0">
                <a:solidFill>
                  <a:srgbClr val="444444"/>
                </a:solidFill>
                <a:effectLst/>
                <a:latin typeface="Arial" panose="020B0604020202020204" pitchFamily="34" charset="0"/>
              </a:rPr>
              <a:t>bones</a:t>
            </a:r>
            <a:r>
              <a:rPr lang="en-AU" sz="2400" b="0" i="0" dirty="0" smtClean="0">
                <a:solidFill>
                  <a:srgbClr val="444444"/>
                </a:solidFill>
                <a:effectLst/>
                <a:latin typeface="Arial" panose="020B0604020202020204" pitchFamily="34" charset="0"/>
              </a:rPr>
              <a:t> are made up of </a:t>
            </a:r>
            <a:r>
              <a:rPr lang="en-AU" sz="2400" b="1" i="0" dirty="0" smtClean="0">
                <a:solidFill>
                  <a:srgbClr val="444444"/>
                </a:solidFill>
                <a:effectLst/>
                <a:latin typeface="Arial" panose="020B0604020202020204" pitchFamily="34" charset="0"/>
              </a:rPr>
              <a:t>bone cells,</a:t>
            </a:r>
            <a:r>
              <a:rPr lang="en-AU" sz="2400" b="0" i="0" dirty="0" smtClean="0">
                <a:solidFill>
                  <a:srgbClr val="444444"/>
                </a:solidFill>
                <a:effectLst/>
                <a:latin typeface="Arial" panose="020B0604020202020204" pitchFamily="34" charset="0"/>
              </a:rPr>
              <a:t> your </a:t>
            </a:r>
            <a:r>
              <a:rPr lang="en-AU" sz="2400" b="1" i="0" dirty="0" smtClean="0">
                <a:solidFill>
                  <a:srgbClr val="444444"/>
                </a:solidFill>
                <a:effectLst/>
                <a:latin typeface="Arial" panose="020B0604020202020204" pitchFamily="34" charset="0"/>
              </a:rPr>
              <a:t>skin</a:t>
            </a:r>
            <a:r>
              <a:rPr lang="en-AU" sz="2400" b="0" i="0" dirty="0" smtClean="0">
                <a:solidFill>
                  <a:srgbClr val="444444"/>
                </a:solidFill>
                <a:effectLst/>
                <a:latin typeface="Arial" panose="020B0604020202020204" pitchFamily="34" charset="0"/>
              </a:rPr>
              <a:t> is made up of </a:t>
            </a:r>
            <a:r>
              <a:rPr lang="en-AU" sz="2400" b="1" i="0" dirty="0" smtClean="0">
                <a:solidFill>
                  <a:srgbClr val="444444"/>
                </a:solidFill>
                <a:effectLst/>
                <a:latin typeface="Arial" panose="020B0604020202020204" pitchFamily="34" charset="0"/>
              </a:rPr>
              <a:t>skin cells,</a:t>
            </a:r>
            <a:r>
              <a:rPr lang="en-AU" sz="2400" b="0" i="0" dirty="0" smtClean="0">
                <a:solidFill>
                  <a:srgbClr val="444444"/>
                </a:solidFill>
                <a:effectLst/>
                <a:latin typeface="Arial" panose="020B0604020202020204" pitchFamily="34" charset="0"/>
              </a:rPr>
              <a:t> and your </a:t>
            </a:r>
            <a:r>
              <a:rPr lang="en-AU" sz="2400" b="1" i="0" dirty="0" smtClean="0">
                <a:solidFill>
                  <a:srgbClr val="444444"/>
                </a:solidFill>
                <a:effectLst/>
                <a:latin typeface="Arial" panose="020B0604020202020204" pitchFamily="34" charset="0"/>
              </a:rPr>
              <a:t>brain</a:t>
            </a:r>
            <a:r>
              <a:rPr lang="en-AU" sz="2400" b="0" i="0" dirty="0" smtClean="0">
                <a:solidFill>
                  <a:srgbClr val="444444"/>
                </a:solidFill>
                <a:effectLst/>
                <a:latin typeface="Arial" panose="020B0604020202020204" pitchFamily="34" charset="0"/>
              </a:rPr>
              <a:t> is made up of </a:t>
            </a:r>
            <a:r>
              <a:rPr lang="en-AU" sz="2400" b="1" i="0" dirty="0" smtClean="0">
                <a:solidFill>
                  <a:srgbClr val="444444"/>
                </a:solidFill>
                <a:effectLst/>
                <a:latin typeface="Arial" panose="020B0604020202020204" pitchFamily="34" charset="0"/>
              </a:rPr>
              <a:t>brain cells.</a:t>
            </a:r>
            <a:endParaRPr lang="en-AU" sz="2400" b="0" i="0" dirty="0">
              <a:solidFill>
                <a:srgbClr val="444444"/>
              </a:solidFill>
              <a:effectLst/>
              <a:latin typeface="Arial" panose="020B0604020202020204" pitchFamily="34" charset="0"/>
            </a:endParaRPr>
          </a:p>
        </p:txBody>
      </p:sp>
      <p:pic>
        <p:nvPicPr>
          <p:cNvPr id="2050" name="Picture 2" descr="https://www.educationperfect.com/media/content/Science/1504136099.618191g/1504136111227-4024427986693250-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276" y="2603500"/>
            <a:ext cx="5913974" cy="296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2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600" y="161141"/>
            <a:ext cx="11252200" cy="4154984"/>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Why are all the cells in your body not </a:t>
            </a:r>
            <a:r>
              <a:rPr lang="en-AU" sz="2400" b="1" i="0" dirty="0" smtClean="0">
                <a:solidFill>
                  <a:srgbClr val="571A98"/>
                </a:solidFill>
                <a:effectLst/>
                <a:latin typeface="Arial" panose="020B0604020202020204" pitchFamily="34" charset="0"/>
              </a:rPr>
              <a:t>the same?</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Well, your body wouldn't function very well if you were only made up of eye cells!</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Since humans are much </a:t>
            </a:r>
            <a:r>
              <a:rPr lang="en-AU" sz="2400" b="1" i="0" dirty="0" smtClean="0">
                <a:solidFill>
                  <a:srgbClr val="F30277"/>
                </a:solidFill>
                <a:effectLst/>
                <a:latin typeface="Arial" panose="020B0604020202020204" pitchFamily="34" charset="0"/>
              </a:rPr>
              <a:t>larger</a:t>
            </a:r>
            <a:r>
              <a:rPr lang="en-AU" sz="2400" b="0" i="0" dirty="0" smtClean="0">
                <a:solidFill>
                  <a:srgbClr val="444444"/>
                </a:solidFill>
                <a:effectLst/>
                <a:latin typeface="Arial" panose="020B0604020202020204" pitchFamily="34" charset="0"/>
              </a:rPr>
              <a:t> than bacteria, we need different cells to carry out different functions. We are made up of </a:t>
            </a:r>
            <a:r>
              <a:rPr lang="en-AU" sz="2400" b="1" i="0" dirty="0" smtClean="0">
                <a:solidFill>
                  <a:srgbClr val="0066CC"/>
                </a:solidFill>
                <a:effectLst/>
                <a:latin typeface="Arial" panose="020B0604020202020204" pitchFamily="34" charset="0"/>
              </a:rPr>
              <a:t>specialised cells</a:t>
            </a:r>
            <a:r>
              <a:rPr lang="en-AU" sz="2400" b="0" i="0" dirty="0" smtClean="0">
                <a:solidFill>
                  <a:srgbClr val="444444"/>
                </a:solidFill>
                <a:effectLst/>
                <a:latin typeface="Arial" panose="020B0604020202020204" pitchFamily="34" charset="0"/>
              </a:rPr>
              <a:t> that are programmed to have a certain structure because they undergo a certain function.</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For example, some of your </a:t>
            </a:r>
            <a:r>
              <a:rPr lang="en-AU" sz="2400" b="1" i="0" dirty="0" smtClean="0">
                <a:solidFill>
                  <a:srgbClr val="00868B"/>
                </a:solidFill>
                <a:effectLst/>
                <a:latin typeface="Arial" panose="020B0604020202020204" pitchFamily="34" charset="0"/>
              </a:rPr>
              <a:t>eye cells</a:t>
            </a:r>
            <a:r>
              <a:rPr lang="en-AU" sz="2400" b="0" i="0" dirty="0" smtClean="0">
                <a:solidFill>
                  <a:srgbClr val="444444"/>
                </a:solidFill>
                <a:effectLst/>
                <a:latin typeface="Arial" panose="020B0604020202020204" pitchFamily="34" charset="0"/>
              </a:rPr>
              <a:t> are built in a way that they can </a:t>
            </a:r>
            <a:r>
              <a:rPr lang="en-AU" sz="2400" b="1" i="0" dirty="0" smtClean="0">
                <a:solidFill>
                  <a:srgbClr val="00868B"/>
                </a:solidFill>
                <a:effectLst/>
                <a:latin typeface="Arial" panose="020B0604020202020204" pitchFamily="34" charset="0"/>
              </a:rPr>
              <a:t>sense patterns of light</a:t>
            </a:r>
            <a:r>
              <a:rPr lang="en-AU" sz="2400" b="0" i="0" dirty="0" smtClean="0">
                <a:solidFill>
                  <a:srgbClr val="444444"/>
                </a:solidFill>
                <a:effectLst/>
                <a:latin typeface="Arial" panose="020B0604020202020204" pitchFamily="34" charset="0"/>
              </a:rPr>
              <a:t> and send these patterns as a message for your brain to interpret. Pretty cool stuff!</a:t>
            </a:r>
            <a:endParaRPr lang="en-AU" sz="2400" b="0" i="0" dirty="0">
              <a:solidFill>
                <a:srgbClr val="444444"/>
              </a:solidFill>
              <a:effectLst/>
              <a:latin typeface="Arial" panose="020B0604020202020204" pitchFamily="34" charset="0"/>
            </a:endParaRPr>
          </a:p>
        </p:txBody>
      </p:sp>
      <p:pic>
        <p:nvPicPr>
          <p:cNvPr id="3074" name="Picture 2" descr="https://www.educationperfect.com/Images/Content/EP%20Training/1379294277809-9052684-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975" y="4406900"/>
            <a:ext cx="2726500" cy="260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26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Ne6RuK0FfA"/>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23193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443637"/>
            <a:ext cx="10858500" cy="2308324"/>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All animal cells have the same </a:t>
            </a:r>
            <a:r>
              <a:rPr lang="en-AU" sz="2400" b="1" i="0" dirty="0" smtClean="0">
                <a:solidFill>
                  <a:srgbClr val="444444"/>
                </a:solidFill>
                <a:effectLst/>
                <a:latin typeface="Arial" panose="020B0604020202020204" pitchFamily="34" charset="0"/>
              </a:rPr>
              <a:t>basic structure.</a:t>
            </a:r>
            <a:r>
              <a:rPr lang="en-AU" sz="2400" b="0" i="0" dirty="0" smtClean="0">
                <a:solidFill>
                  <a:srgbClr val="444444"/>
                </a:solidFill>
                <a:effectLst/>
                <a:latin typeface="Arial" panose="020B0604020202020204" pitchFamily="34" charset="0"/>
              </a:rPr>
              <a:t> They all have the </a:t>
            </a:r>
            <a:r>
              <a:rPr lang="en-AU" sz="2400" b="1" i="0" dirty="0" smtClean="0">
                <a:solidFill>
                  <a:srgbClr val="FF0000"/>
                </a:solidFill>
                <a:effectLst/>
                <a:latin typeface="Arial" panose="020B0604020202020204" pitchFamily="34" charset="0"/>
              </a:rPr>
              <a:t>same organelles</a:t>
            </a:r>
            <a:r>
              <a:rPr lang="en-AU" sz="2400" b="0" i="0" dirty="0" smtClean="0">
                <a:solidFill>
                  <a:srgbClr val="444444"/>
                </a:solidFill>
                <a:effectLst/>
                <a:latin typeface="Arial" panose="020B0604020202020204" pitchFamily="34" charset="0"/>
              </a:rPr>
              <a:t> inside them.</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Remember that organelles are the </a:t>
            </a:r>
            <a:r>
              <a:rPr lang="en-AU" sz="2400" b="1" i="0" dirty="0" smtClean="0">
                <a:solidFill>
                  <a:srgbClr val="444444"/>
                </a:solidFill>
                <a:effectLst/>
                <a:latin typeface="Arial" panose="020B0604020202020204" pitchFamily="34" charset="0"/>
              </a:rPr>
              <a:t>smaller</a:t>
            </a:r>
            <a:r>
              <a:rPr lang="en-AU" sz="2400" b="0" i="0" dirty="0" smtClean="0">
                <a:solidFill>
                  <a:srgbClr val="444444"/>
                </a:solidFill>
                <a:effectLst/>
                <a:latin typeface="Arial" panose="020B0604020202020204" pitchFamily="34" charset="0"/>
              </a:rPr>
              <a:t> parts of cells that each have a </a:t>
            </a:r>
            <a:r>
              <a:rPr lang="en-AU" sz="2400" b="1" i="0" dirty="0" smtClean="0">
                <a:solidFill>
                  <a:srgbClr val="0000FF"/>
                </a:solidFill>
                <a:effectLst/>
                <a:latin typeface="Arial" panose="020B0604020202020204" pitchFamily="34" charset="0"/>
              </a:rPr>
              <a:t>special function,</a:t>
            </a:r>
            <a:r>
              <a:rPr lang="en-AU" sz="2400" b="0" i="0" dirty="0" smtClean="0">
                <a:solidFill>
                  <a:srgbClr val="444444"/>
                </a:solidFill>
                <a:effectLst/>
                <a:latin typeface="Arial" panose="020B0604020202020204" pitchFamily="34" charset="0"/>
              </a:rPr>
              <a:t> just like the organs that make up our bodies! Organelle means </a:t>
            </a:r>
            <a:r>
              <a:rPr lang="en-AU" sz="2400" b="1" i="0" dirty="0" smtClean="0">
                <a:solidFill>
                  <a:srgbClr val="009900"/>
                </a:solidFill>
                <a:effectLst/>
                <a:latin typeface="Arial" panose="020B0604020202020204" pitchFamily="34" charset="0"/>
              </a:rPr>
              <a:t>"little organ".</a:t>
            </a:r>
            <a:endParaRPr lang="en-AU" sz="2400" b="0" i="0" dirty="0">
              <a:solidFill>
                <a:srgbClr val="444444"/>
              </a:solidFill>
              <a:effectLst/>
              <a:latin typeface="Arial" panose="020B0604020202020204" pitchFamily="34" charset="0"/>
            </a:endParaRPr>
          </a:p>
        </p:txBody>
      </p:sp>
      <p:pic>
        <p:nvPicPr>
          <p:cNvPr id="4098" name="Picture 2" descr="https://www.educationperfect.com/media/content/Science/1454978428.775481g/1454978431887-3076977184578778-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050" y="32639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79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j8dDTHGJBY"/>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5869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900" y="629335"/>
            <a:ext cx="10947400" cy="461665"/>
          </a:xfrm>
          <a:prstGeom prst="rect">
            <a:avLst/>
          </a:prstGeom>
        </p:spPr>
        <p:txBody>
          <a:bodyPr wrap="square">
            <a:spAutoFit/>
          </a:bodyPr>
          <a:lstStyle/>
          <a:p>
            <a:r>
              <a:rPr lang="en-AU" sz="2400" b="1" i="0" dirty="0" smtClean="0">
                <a:solidFill>
                  <a:srgbClr val="444444"/>
                </a:solidFill>
                <a:effectLst/>
                <a:latin typeface="Arial" panose="020B0604020202020204" pitchFamily="34" charset="0"/>
              </a:rPr>
              <a:t>Generally,</a:t>
            </a:r>
            <a:r>
              <a:rPr lang="en-AU" sz="2400" b="0" i="0" dirty="0" smtClean="0">
                <a:solidFill>
                  <a:srgbClr val="444444"/>
                </a:solidFill>
                <a:effectLst/>
                <a:latin typeface="Arial" panose="020B0604020202020204" pitchFamily="34" charset="0"/>
              </a:rPr>
              <a:t> most </a:t>
            </a:r>
            <a:r>
              <a:rPr lang="en-AU" sz="2400" b="1" i="0" dirty="0" smtClean="0">
                <a:solidFill>
                  <a:srgbClr val="0000FF"/>
                </a:solidFill>
                <a:effectLst/>
                <a:latin typeface="Arial" panose="020B0604020202020204" pitchFamily="34" charset="0"/>
              </a:rPr>
              <a:t>animal cells</a:t>
            </a:r>
            <a:r>
              <a:rPr lang="en-AU" sz="2400" b="0" i="0" dirty="0" smtClean="0">
                <a:solidFill>
                  <a:srgbClr val="444444"/>
                </a:solidFill>
                <a:effectLst/>
                <a:latin typeface="Arial" panose="020B0604020202020204" pitchFamily="34" charset="0"/>
              </a:rPr>
              <a:t> will contain the following organelles.</a:t>
            </a:r>
            <a:endParaRPr lang="en-AU" sz="2400" dirty="0"/>
          </a:p>
        </p:txBody>
      </p:sp>
      <p:pic>
        <p:nvPicPr>
          <p:cNvPr id="5122" name="Picture 2" descr="https://www.educationperfect.com/media/content/Science/1458261982.490711g/1458261983110-3718192812095906-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850" y="1681162"/>
            <a:ext cx="6667500"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92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52353" y="234434"/>
            <a:ext cx="8040984" cy="461665"/>
          </a:xfrm>
          <a:prstGeom prst="rect">
            <a:avLst/>
          </a:prstGeom>
        </p:spPr>
        <p:txBody>
          <a:bodyPr wrap="none">
            <a:spAutoFit/>
          </a:bodyPr>
          <a:lstStyle/>
          <a:p>
            <a:r>
              <a:rPr lang="en-AU" sz="2400" b="0" i="0" dirty="0" smtClean="0">
                <a:solidFill>
                  <a:srgbClr val="444444"/>
                </a:solidFill>
                <a:effectLst/>
                <a:latin typeface="Arial" panose="020B0604020202020204" pitchFamily="34" charset="0"/>
              </a:rPr>
              <a:t>The first organelle we will examine is the </a:t>
            </a:r>
            <a:r>
              <a:rPr lang="en-AU" sz="2400" b="1" i="0" dirty="0" smtClean="0">
                <a:solidFill>
                  <a:srgbClr val="FF0000"/>
                </a:solidFill>
                <a:effectLst/>
                <a:latin typeface="Arial" panose="020B0604020202020204" pitchFamily="34" charset="0"/>
              </a:rPr>
              <a:t>cell membrane.</a:t>
            </a:r>
            <a:endParaRPr lang="en-AU" sz="2400" dirty="0"/>
          </a:p>
        </p:txBody>
      </p:sp>
      <p:graphicFrame>
        <p:nvGraphicFramePr>
          <p:cNvPr id="4" name="Table 3"/>
          <p:cNvGraphicFramePr>
            <a:graphicFrameLocks noGrp="1"/>
          </p:cNvGraphicFramePr>
          <p:nvPr>
            <p:extLst>
              <p:ext uri="{D42A27DB-BD31-4B8C-83A1-F6EECF244321}">
                <p14:modId xmlns:p14="http://schemas.microsoft.com/office/powerpoint/2010/main" val="14459388"/>
              </p:ext>
            </p:extLst>
          </p:nvPr>
        </p:nvGraphicFramePr>
        <p:xfrm>
          <a:off x="723900" y="1127284"/>
          <a:ext cx="10337800" cy="2247900"/>
        </p:xfrm>
        <a:graphic>
          <a:graphicData uri="http://schemas.openxmlformats.org/drawingml/2006/table">
            <a:tbl>
              <a:tblPr/>
              <a:tblGrid>
                <a:gridCol w="10337800">
                  <a:extLst>
                    <a:ext uri="{9D8B030D-6E8A-4147-A177-3AD203B41FA5}">
                      <a16:colId xmlns:a16="http://schemas.microsoft.com/office/drawing/2014/main" val="219276146"/>
                    </a:ext>
                  </a:extLst>
                </a:gridCol>
              </a:tblGrid>
              <a:tr h="0">
                <a:tc>
                  <a:txBody>
                    <a:bodyPr/>
                    <a:lstStyle/>
                    <a:p>
                      <a:pPr algn="l" fontAlgn="ctr"/>
                      <a:r>
                        <a:rPr lang="en-AU" sz="2800" dirty="0">
                          <a:effectLst/>
                        </a:rPr>
                        <a:t>This is like the gate-keeper of the cell, because it determines which substances can </a:t>
                      </a:r>
                      <a:r>
                        <a:rPr lang="en-AU" sz="2800" b="1" dirty="0">
                          <a:solidFill>
                            <a:srgbClr val="0000FF"/>
                          </a:solidFill>
                          <a:effectLst/>
                        </a:rPr>
                        <a:t>enter and exit</a:t>
                      </a:r>
                      <a:r>
                        <a:rPr lang="en-AU" sz="2800" dirty="0">
                          <a:effectLst/>
                        </a:rPr>
                        <a:t> the cell. Things like oxygen and food are essential to the cell's functioning, so they easily get past the cell membrane. Toxins and drugs are often blocked because they could harm the cell.</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215655580"/>
                  </a:ext>
                </a:extLst>
              </a:tr>
            </a:tbl>
          </a:graphicData>
        </a:graphic>
      </p:graphicFrame>
      <p:pic>
        <p:nvPicPr>
          <p:cNvPr id="6147" name="Picture 3" descr="https://www.educationperfect.com/media/content/Science/1458262193.08481g/1458262193076-371819281209590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562" y="3133725"/>
            <a:ext cx="3800475" cy="3019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953243612"/>
              </p:ext>
            </p:extLst>
          </p:nvPr>
        </p:nvGraphicFramePr>
        <p:xfrm>
          <a:off x="1531940" y="5821680"/>
          <a:ext cx="3524250" cy="662940"/>
        </p:xfrm>
        <a:graphic>
          <a:graphicData uri="http://schemas.openxmlformats.org/drawingml/2006/table">
            <a:tbl>
              <a:tblPr/>
              <a:tblGrid>
                <a:gridCol w="3524250">
                  <a:extLst>
                    <a:ext uri="{9D8B030D-6E8A-4147-A177-3AD203B41FA5}">
                      <a16:colId xmlns:a16="http://schemas.microsoft.com/office/drawing/2014/main" val="2647453478"/>
                    </a:ext>
                  </a:extLst>
                </a:gridCol>
              </a:tblGrid>
              <a:tr h="0">
                <a:tc>
                  <a:txBody>
                    <a:bodyPr/>
                    <a:lstStyle/>
                    <a:p>
                      <a:pPr algn="l" fontAlgn="ctr"/>
                      <a:r>
                        <a:rPr lang="en-AU" i="1" dirty="0">
                          <a:effectLst/>
                        </a:rPr>
                        <a:t>Here is where the cell membrane is located in a generalised animal cell:</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334908089"/>
                  </a:ext>
                </a:extLst>
              </a:tr>
            </a:tbl>
          </a:graphicData>
        </a:graphic>
      </p:graphicFrame>
    </p:spTree>
    <p:extLst>
      <p:ext uri="{BB962C8B-B14F-4D97-AF65-F5344CB8AC3E}">
        <p14:creationId xmlns:p14="http://schemas.microsoft.com/office/powerpoint/2010/main" val="1629178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Widescreen</PresentationFormat>
  <Paragraphs>42</Paragraphs>
  <Slides>17</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KaTeX_Main</vt:lpstr>
      <vt:lpstr>Office Theme</vt:lpstr>
      <vt:lpstr>Animal Cells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Cells</dc:title>
  <dc:creator>Joseph D'cruz</dc:creator>
  <cp:lastModifiedBy>Joseph D'cruz</cp:lastModifiedBy>
  <cp:revision>1</cp:revision>
  <dcterms:created xsi:type="dcterms:W3CDTF">2020-05-31T13:23:19Z</dcterms:created>
  <dcterms:modified xsi:type="dcterms:W3CDTF">2020-05-31T13:23:28Z</dcterms:modified>
</cp:coreProperties>
</file>