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83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59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9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967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30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09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20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80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30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9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0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7078-F596-44E9-B71E-BA0332DF37E2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3A15-97BE-4B53-92DC-6C103FBBCF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4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Cell Division in Bacteria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67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67262" y="894834"/>
            <a:ext cx="5634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Smart Lesson,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be doing the following: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727"/>
              </p:ext>
            </p:extLst>
          </p:nvPr>
        </p:nvGraphicFramePr>
        <p:xfrm>
          <a:off x="1244600" y="1693704"/>
          <a:ext cx="10515600" cy="116586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787951418"/>
                    </a:ext>
                  </a:extLst>
                </a:gridCol>
                <a:gridCol w="8991600">
                  <a:extLst>
                    <a:ext uri="{9D8B030D-6E8A-4147-A177-3AD203B41FA5}">
                      <a16:colId xmlns:a16="http://schemas.microsoft.com/office/drawing/2014/main" val="2627614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9900"/>
                          </a:solidFill>
                          <a:effectLst/>
                        </a:rPr>
                        <a:t>Naming</a:t>
                      </a:r>
                      <a:r>
                        <a:rPr lang="en-AU" b="1">
                          <a:effectLst/>
                        </a:rPr>
                        <a:t> the </a:t>
                      </a:r>
                      <a:r>
                        <a:rPr lang="en-AU" b="1">
                          <a:solidFill>
                            <a:srgbClr val="FF0000"/>
                          </a:solidFill>
                          <a:effectLst/>
                        </a:rPr>
                        <a:t>process</a:t>
                      </a:r>
                      <a:r>
                        <a:rPr lang="en-AU" b="1">
                          <a:effectLst/>
                        </a:rPr>
                        <a:t> that bacteria use to </a:t>
                      </a:r>
                      <a:r>
                        <a:rPr lang="en-AU" b="1">
                          <a:solidFill>
                            <a:srgbClr val="FF0000"/>
                          </a:solidFill>
                          <a:effectLst/>
                        </a:rPr>
                        <a:t>reproduce.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31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009900"/>
                          </a:solidFill>
                          <a:effectLst/>
                        </a:rPr>
                        <a:t>Describing</a:t>
                      </a:r>
                      <a:r>
                        <a:rPr lang="en-AU" b="1">
                          <a:effectLst/>
                        </a:rPr>
                        <a:t> the process of </a:t>
                      </a:r>
                      <a:r>
                        <a:rPr lang="en-AU" b="1">
                          <a:solidFill>
                            <a:srgbClr val="0000FF"/>
                          </a:solidFill>
                          <a:effectLst/>
                        </a:rPr>
                        <a:t>binary fission.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82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3.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9900"/>
                          </a:solidFill>
                          <a:effectLst/>
                        </a:rPr>
                        <a:t>Explaining</a:t>
                      </a:r>
                      <a:r>
                        <a:rPr lang="en-AU" b="1" dirty="0">
                          <a:effectLst/>
                        </a:rPr>
                        <a:t> why cell division is needed in order for bacteria to survive.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70102"/>
                  </a:ext>
                </a:extLst>
              </a:tr>
            </a:tbl>
          </a:graphicData>
        </a:graphic>
      </p:graphicFrame>
      <p:pic>
        <p:nvPicPr>
          <p:cNvPr id="1027" name="Picture 3" descr="https://www.educationperfect.com/media/content/English/1515448411.489521g/1515448418662-144600047327232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364966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www.educationperfect.com/Images/Content/Geography/1386539978292-10249816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3897312"/>
            <a:ext cx="14287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573038"/>
            <a:ext cx="1087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Unicellular organisms,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bacteria or other organisms found in pond water, remain as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one single cell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entire lives.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don't need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 division for things like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growth and repair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their whole "body" is just one cell! The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only reason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bacteria use cell division is for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reproduction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(producing offspring).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7654217.203461g/1457654214150-59729922658341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3136900"/>
            <a:ext cx="3810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41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7536"/>
            <a:ext cx="1196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splitting themselves in half!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two new cells that are produced from one bacterial cell are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 and to the original cell. They are called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clones.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English%20&amp;%20Literature/1405291448919-87719370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3288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2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354737"/>
            <a:ext cx="1098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bacteria can reproduce every 30 minutes.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put this into perspective, if you started with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one bacterial cell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table, after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24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there would be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(281, 474, 976, 710, 656)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bacterial cells!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cells would all be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15969499.476491g/1515969501602-22313225465381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25" y="2874963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87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61938"/>
            <a:ext cx="11087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Bacterial cells reproduce through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binary fission.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Binary fission is the process by which one bacterial cell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splits into two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identical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process of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eukaryotic cells, but is much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less complicated.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fewer steps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involved in binary fission compared to mitosis.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9891159.069921g/1459891169486-19740400745385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3624263"/>
            <a:ext cx="57150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62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98438"/>
            <a:ext cx="11049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that bacteria and other prokaryotic cells have only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circular chromosome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DNA, and it is not contained in a nucleus.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cell division is </a:t>
            </a:r>
            <a:r>
              <a:rPr lang="en-AU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simpler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bacteria than in eukaryotic cells. The first step of binary fission is to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copy the DNA,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that each new cell gets a </a:t>
            </a:r>
            <a:r>
              <a:rPr lang="en-AU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full copy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genetic material.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9891170.147871g/1459891180570-19740400745385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349" y="3370262"/>
            <a:ext cx="4156301" cy="212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6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" y="839738"/>
            <a:ext cx="11772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copying the DNA, the bacterial cell grows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larger,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two copies of the DNA move to opposite ends of the cell.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cytoplasm, cell membrane and cell wall </a:t>
            </a:r>
            <a:r>
              <a:rPr lang="en-AU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divide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down the middle, splitting the original cell into two new cells. The new cells are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identical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original cell. They are called </a:t>
            </a:r>
            <a:r>
              <a:rPr lang="en-AU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clones.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9891126.349691g/1459891120873-19740400745385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2989263"/>
            <a:ext cx="47815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77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3118" y="564634"/>
            <a:ext cx="610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main steps in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binary fission: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71538"/>
              </p:ext>
            </p:extLst>
          </p:nvPr>
        </p:nvGraphicFramePr>
        <p:xfrm>
          <a:off x="1435467" y="1508125"/>
          <a:ext cx="8699133" cy="4554784"/>
        </p:xfrm>
        <a:graphic>
          <a:graphicData uri="http://schemas.openxmlformats.org/drawingml/2006/table">
            <a:tbl>
              <a:tblPr/>
              <a:tblGrid>
                <a:gridCol w="1447965">
                  <a:extLst>
                    <a:ext uri="{9D8B030D-6E8A-4147-A177-3AD203B41FA5}">
                      <a16:colId xmlns:a16="http://schemas.microsoft.com/office/drawing/2014/main" val="1292708254"/>
                    </a:ext>
                  </a:extLst>
                </a:gridCol>
                <a:gridCol w="7251168">
                  <a:extLst>
                    <a:ext uri="{9D8B030D-6E8A-4147-A177-3AD203B41FA5}">
                      <a16:colId xmlns:a16="http://schemas.microsoft.com/office/drawing/2014/main" val="2671660729"/>
                    </a:ext>
                  </a:extLst>
                </a:gridCol>
              </a:tblGrid>
              <a:tr h="1173597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 b="1" dirty="0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 dirty="0">
                          <a:effectLst/>
                        </a:rPr>
                        <a:t>.</a:t>
                      </a:r>
                    </a:p>
                  </a:txBody>
                  <a:tcPr marL="45138" marR="45138" marT="45138" marB="45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Bacteria DNA is organised into </a:t>
                      </a:r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one circular chromosome</a:t>
                      </a:r>
                      <a:r>
                        <a:rPr lang="en-AU" sz="2800" dirty="0">
                          <a:effectLst/>
                        </a:rPr>
                        <a:t> and</a:t>
                      </a:r>
                      <a:r>
                        <a:rPr lang="en-AU" sz="2800" b="1" dirty="0">
                          <a:effectLst/>
                        </a:rPr>
                        <a:t> is not contained</a:t>
                      </a:r>
                      <a:r>
                        <a:rPr lang="en-AU" sz="2800" dirty="0">
                          <a:effectLst/>
                        </a:rPr>
                        <a:t> in a </a:t>
                      </a:r>
                      <a:r>
                        <a:rPr lang="en-AU" sz="2800" b="1" dirty="0">
                          <a:effectLst/>
                        </a:rPr>
                        <a:t>nucleus</a:t>
                      </a:r>
                      <a:r>
                        <a:rPr lang="en-AU" sz="2800" dirty="0">
                          <a:effectLst/>
                        </a:rPr>
                        <a:t>.</a:t>
                      </a:r>
                    </a:p>
                  </a:txBody>
                  <a:tcPr marL="45138" marR="45138" marT="45138" marB="45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414408"/>
                  </a:ext>
                </a:extLst>
              </a:tr>
              <a:tr h="740269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45138" marR="45138" marT="45138" marB="45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The </a:t>
                      </a:r>
                      <a:r>
                        <a:rPr lang="en-AU" sz="2800" b="1" dirty="0">
                          <a:solidFill>
                            <a:srgbClr val="FF0000"/>
                          </a:solidFill>
                          <a:effectLst/>
                        </a:rPr>
                        <a:t>DNA is copied,</a:t>
                      </a:r>
                      <a:r>
                        <a:rPr lang="en-AU" sz="2800" dirty="0">
                          <a:effectLst/>
                        </a:rPr>
                        <a:t> so the cell now has two full copies of DNA.</a:t>
                      </a:r>
                    </a:p>
                  </a:txBody>
                  <a:tcPr marL="45138" marR="45138" marT="45138" marB="45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956026"/>
                  </a:ext>
                </a:extLst>
              </a:tr>
              <a:tr h="956933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45138" marR="45138" marT="45138" marB="45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The cell grows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larger,</a:t>
                      </a:r>
                      <a:r>
                        <a:rPr lang="en-AU" sz="2800" dirty="0">
                          <a:effectLst/>
                        </a:rPr>
                        <a:t> and one copy of the DNA moves to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each side</a:t>
                      </a:r>
                      <a:r>
                        <a:rPr lang="en-AU" sz="2800" dirty="0">
                          <a:effectLst/>
                        </a:rPr>
                        <a:t> of the cell.</a:t>
                      </a:r>
                    </a:p>
                  </a:txBody>
                  <a:tcPr marL="45138" marR="45138" marT="45138" marB="45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62325"/>
                  </a:ext>
                </a:extLst>
              </a:tr>
              <a:tr h="523605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 b="1">
                          <a:effectLst/>
                          <a:latin typeface="KaTeX_Main"/>
                        </a:rPr>
                        <a:t>4</a:t>
                      </a:r>
                      <a:r>
                        <a:rPr lang="en-AU" sz="2800">
                          <a:effectLst/>
                        </a:rPr>
                        <a:t>.</a:t>
                      </a:r>
                    </a:p>
                  </a:txBody>
                  <a:tcPr marL="45138" marR="45138" marT="45138" marB="45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The </a:t>
                      </a:r>
                      <a:r>
                        <a:rPr lang="en-AU" sz="2800" b="1">
                          <a:solidFill>
                            <a:srgbClr val="0000FF"/>
                          </a:solidFill>
                          <a:effectLst/>
                        </a:rPr>
                        <a:t>cell divides</a:t>
                      </a:r>
                      <a:r>
                        <a:rPr lang="en-AU" sz="2800">
                          <a:effectLst/>
                        </a:rPr>
                        <a:t> into two.</a:t>
                      </a:r>
                    </a:p>
                  </a:txBody>
                  <a:tcPr marL="45138" marR="45138" marT="45138" marB="45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315661"/>
                  </a:ext>
                </a:extLst>
              </a:tr>
              <a:tr h="956933">
                <a:tc>
                  <a:txBody>
                    <a:bodyPr/>
                    <a:lstStyle/>
                    <a:p>
                      <a:pPr algn="l" fontAlgn="t"/>
                      <a:r>
                        <a:rPr lang="en-AU" sz="2800" b="1" dirty="0">
                          <a:effectLst/>
                          <a:latin typeface="KaTeX_Main"/>
                        </a:rPr>
                        <a:t>5</a:t>
                      </a:r>
                      <a:r>
                        <a:rPr lang="en-AU" sz="2800" dirty="0">
                          <a:effectLst/>
                        </a:rPr>
                        <a:t>.</a:t>
                      </a:r>
                    </a:p>
                  </a:txBody>
                  <a:tcPr marL="45138" marR="45138" marT="45138" marB="4513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The two new cells are </a:t>
                      </a:r>
                      <a:r>
                        <a:rPr lang="en-AU" sz="2800" b="1" dirty="0">
                          <a:solidFill>
                            <a:srgbClr val="FF0000"/>
                          </a:solidFill>
                          <a:effectLst/>
                        </a:rPr>
                        <a:t>genetically identical</a:t>
                      </a:r>
                      <a:r>
                        <a:rPr lang="en-AU" sz="2800" dirty="0">
                          <a:effectLst/>
                        </a:rPr>
                        <a:t> to the original cell.</a:t>
                      </a:r>
                    </a:p>
                  </a:txBody>
                  <a:tcPr marL="45138" marR="45138" marT="45138" marB="451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6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Cell Division in Bacteria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Division in Bacteria</dc:title>
  <dc:creator>Joseph D'cruz</dc:creator>
  <cp:lastModifiedBy>Joseph D'cruz</cp:lastModifiedBy>
  <cp:revision>1</cp:revision>
  <dcterms:created xsi:type="dcterms:W3CDTF">2020-09-05T11:09:56Z</dcterms:created>
  <dcterms:modified xsi:type="dcterms:W3CDTF">2020-09-05T11:10:04Z</dcterms:modified>
</cp:coreProperties>
</file>