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7F44-EC8A-4ED7-83B2-9B7D9E55272A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9F16-B949-46BF-B541-3BF41C7E0D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485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7F44-EC8A-4ED7-83B2-9B7D9E55272A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9F16-B949-46BF-B541-3BF41C7E0D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743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7F44-EC8A-4ED7-83B2-9B7D9E55272A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9F16-B949-46BF-B541-3BF41C7E0D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326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7F44-EC8A-4ED7-83B2-9B7D9E55272A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9F16-B949-46BF-B541-3BF41C7E0D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157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7F44-EC8A-4ED7-83B2-9B7D9E55272A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9F16-B949-46BF-B541-3BF41C7E0D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39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7F44-EC8A-4ED7-83B2-9B7D9E55272A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9F16-B949-46BF-B541-3BF41C7E0D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097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7F44-EC8A-4ED7-83B2-9B7D9E55272A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9F16-B949-46BF-B541-3BF41C7E0D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45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7F44-EC8A-4ED7-83B2-9B7D9E55272A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9F16-B949-46BF-B541-3BF41C7E0D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125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7F44-EC8A-4ED7-83B2-9B7D9E55272A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9F16-B949-46BF-B541-3BF41C7E0D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76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7F44-EC8A-4ED7-83B2-9B7D9E55272A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9F16-B949-46BF-B541-3BF41C7E0D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88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B7F44-EC8A-4ED7-83B2-9B7D9E55272A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9F16-B949-46BF-B541-3BF41C7E0D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9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B7F44-EC8A-4ED7-83B2-9B7D9E55272A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69F16-B949-46BF-B541-3BF41C7E0D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17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ZRFykdf4kDc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Levels of Organisation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3495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ZRFykdf4kDc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87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7100" y="413435"/>
            <a:ext cx="10934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Here's a summary of the levels of organisation in multicellular organisms (like you):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891784"/>
              </p:ext>
            </p:extLst>
          </p:nvPr>
        </p:nvGraphicFramePr>
        <p:xfrm>
          <a:off x="673100" y="1467644"/>
          <a:ext cx="10515600" cy="24003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176924185"/>
                    </a:ext>
                  </a:extLst>
                </a:gridCol>
                <a:gridCol w="9677400">
                  <a:extLst>
                    <a:ext uri="{9D8B030D-6E8A-4147-A177-3AD203B41FA5}">
                      <a16:colId xmlns:a16="http://schemas.microsoft.com/office/drawing/2014/main" val="32707705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All multicellular organisms are made up of </a:t>
                      </a:r>
                      <a:r>
                        <a:rPr lang="en-AU" sz="2400" b="1">
                          <a:solidFill>
                            <a:srgbClr val="0000FF"/>
                          </a:solidFill>
                          <a:effectLst/>
                        </a:rPr>
                        <a:t>cells.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96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Similar </a:t>
                      </a:r>
                      <a:r>
                        <a:rPr lang="en-AU" sz="2400" b="1">
                          <a:solidFill>
                            <a:srgbClr val="0000FF"/>
                          </a:solidFill>
                          <a:effectLst/>
                        </a:rPr>
                        <a:t>cells</a:t>
                      </a:r>
                      <a:r>
                        <a:rPr lang="en-AU" sz="2400">
                          <a:effectLst/>
                        </a:rPr>
                        <a:t> group together to form </a:t>
                      </a:r>
                      <a:r>
                        <a:rPr lang="en-AU" sz="2400" b="1">
                          <a:solidFill>
                            <a:srgbClr val="FF0000"/>
                          </a:solidFill>
                          <a:effectLst/>
                        </a:rPr>
                        <a:t>tissues.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816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FF0000"/>
                          </a:solidFill>
                          <a:effectLst/>
                        </a:rPr>
                        <a:t>Tissues</a:t>
                      </a:r>
                      <a:r>
                        <a:rPr lang="en-AU" sz="2400" dirty="0">
                          <a:solidFill>
                            <a:srgbClr val="FF0000"/>
                          </a:solidFill>
                          <a:effectLst/>
                        </a:rPr>
                        <a:t> group together to form </a:t>
                      </a:r>
                      <a:r>
                        <a:rPr lang="en-AU" sz="2400" b="1" dirty="0">
                          <a:solidFill>
                            <a:srgbClr val="009900"/>
                          </a:solidFill>
                          <a:effectLst/>
                        </a:rPr>
                        <a:t>organs.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631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009900"/>
                          </a:solidFill>
                          <a:effectLst/>
                        </a:rPr>
                        <a:t>Organs</a:t>
                      </a:r>
                      <a:r>
                        <a:rPr lang="en-AU" sz="2400">
                          <a:solidFill>
                            <a:srgbClr val="009900"/>
                          </a:solidFill>
                          <a:effectLst/>
                        </a:rPr>
                        <a:t> group together to form </a:t>
                      </a:r>
                      <a:r>
                        <a:rPr lang="en-AU" sz="2400" b="1">
                          <a:solidFill>
                            <a:srgbClr val="B81AE0"/>
                          </a:solidFill>
                          <a:effectLst/>
                        </a:rPr>
                        <a:t>organ systems.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911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All the </a:t>
                      </a:r>
                      <a:r>
                        <a:rPr lang="en-AU" sz="2400" b="1" dirty="0">
                          <a:solidFill>
                            <a:srgbClr val="B81AE0"/>
                          </a:solidFill>
                          <a:effectLst/>
                        </a:rPr>
                        <a:t>organ systems</a:t>
                      </a:r>
                      <a:r>
                        <a:rPr lang="en-AU" sz="2400" dirty="0">
                          <a:effectLst/>
                        </a:rPr>
                        <a:t> together form the </a:t>
                      </a:r>
                      <a:r>
                        <a:rPr lang="en-AU" sz="2400" b="1" dirty="0">
                          <a:solidFill>
                            <a:srgbClr val="00B6EE"/>
                          </a:solidFill>
                          <a:effectLst/>
                        </a:rPr>
                        <a:t>organism.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714740"/>
                  </a:ext>
                </a:extLst>
              </a:tr>
            </a:tbl>
          </a:graphicData>
        </a:graphic>
      </p:graphicFrame>
      <p:pic>
        <p:nvPicPr>
          <p:cNvPr id="8194" name="Picture 2" descr="https://www.educationperfect.com/media/content/Science/1454978729.911811g/1454978747711-3076977184578778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4838700"/>
            <a:ext cx="11192329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841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1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6274" y="780534"/>
            <a:ext cx="9145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 Smart lesson, you will be doing the following: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024908"/>
              </p:ext>
            </p:extLst>
          </p:nvPr>
        </p:nvGraphicFramePr>
        <p:xfrm>
          <a:off x="863600" y="1874044"/>
          <a:ext cx="10515600" cy="2476500"/>
        </p:xfrm>
        <a:graphic>
          <a:graphicData uri="http://schemas.openxmlformats.org/drawingml/2006/table">
            <a:tbl>
              <a:tblPr/>
              <a:tblGrid>
                <a:gridCol w="1422400">
                  <a:extLst>
                    <a:ext uri="{9D8B030D-6E8A-4147-A177-3AD203B41FA5}">
                      <a16:colId xmlns:a16="http://schemas.microsoft.com/office/drawing/2014/main" val="3124518640"/>
                    </a:ext>
                  </a:extLst>
                </a:gridCol>
                <a:gridCol w="9093200">
                  <a:extLst>
                    <a:ext uri="{9D8B030D-6E8A-4147-A177-3AD203B41FA5}">
                      <a16:colId xmlns:a16="http://schemas.microsoft.com/office/drawing/2014/main" val="4112571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1.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solidFill>
                            <a:srgbClr val="009900"/>
                          </a:solidFill>
                          <a:effectLst/>
                        </a:rPr>
                        <a:t>Recalling</a:t>
                      </a:r>
                      <a:r>
                        <a:rPr lang="en-AU" sz="2800" b="1">
                          <a:effectLst/>
                        </a:rPr>
                        <a:t> the </a:t>
                      </a:r>
                      <a:r>
                        <a:rPr lang="en-AU" sz="2800" b="1">
                          <a:solidFill>
                            <a:srgbClr val="FF0000"/>
                          </a:solidFill>
                          <a:effectLst/>
                        </a:rPr>
                        <a:t>levels of organisation</a:t>
                      </a:r>
                      <a:r>
                        <a:rPr lang="en-AU" sz="2800" b="1">
                          <a:effectLst/>
                        </a:rPr>
                        <a:t> in the body.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720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2.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solidFill>
                            <a:srgbClr val="009900"/>
                          </a:solidFill>
                          <a:effectLst/>
                        </a:rPr>
                        <a:t>Describing</a:t>
                      </a:r>
                      <a:r>
                        <a:rPr lang="en-AU" sz="2800" b="1">
                          <a:effectLst/>
                        </a:rPr>
                        <a:t> how the levels of organisation work together to form an organism.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207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3.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0000FF"/>
                          </a:solidFill>
                          <a:effectLst/>
                        </a:rPr>
                        <a:t>Classifying</a:t>
                      </a:r>
                      <a:r>
                        <a:rPr lang="en-AU" sz="2800" b="1" dirty="0">
                          <a:effectLst/>
                        </a:rPr>
                        <a:t> components of living things as </a:t>
                      </a:r>
                      <a:r>
                        <a:rPr lang="en-AU" sz="2800" b="1" dirty="0">
                          <a:solidFill>
                            <a:srgbClr val="B81AE0"/>
                          </a:solidFill>
                          <a:effectLst/>
                        </a:rPr>
                        <a:t>cells, tissue, organs</a:t>
                      </a:r>
                      <a:r>
                        <a:rPr lang="en-AU" sz="2800" b="1" dirty="0">
                          <a:effectLst/>
                        </a:rPr>
                        <a:t> or </a:t>
                      </a:r>
                      <a:r>
                        <a:rPr lang="en-AU" sz="2800" b="1" dirty="0">
                          <a:solidFill>
                            <a:srgbClr val="B81AE0"/>
                          </a:solidFill>
                          <a:effectLst/>
                        </a:rPr>
                        <a:t>organ systems.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838554"/>
                  </a:ext>
                </a:extLst>
              </a:tr>
            </a:tbl>
          </a:graphicData>
        </a:graphic>
      </p:graphicFrame>
      <p:pic>
        <p:nvPicPr>
          <p:cNvPr id="1026" name="Picture 2" descr="https://www.educationperfect.com/media/content/Science/1454978729.911811g/1454978747711-3076977184578778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4920834"/>
            <a:ext cx="10229548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55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5905" y="742434"/>
            <a:ext cx="46281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levels of organisation are: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54978729.911811g/1454978747711-3076977184578778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4" y="1695450"/>
            <a:ext cx="10991749" cy="86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77874" y="3670638"/>
            <a:ext cx="107918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smallest level of organisation is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cell.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Many cells combine to form a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tissue.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cells within a tissue are always of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same type.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instance,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muscle cells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group together to form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muscle tissue.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Humans have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four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types of tissue: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muscle, nervous, connective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epithelial tissue.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81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00" y="362635"/>
            <a:ext cx="10248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 is a summary of the four main types of tissue found in humans: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25" y="824300"/>
            <a:ext cx="71437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83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900" y="1145739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Levels of organisation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allow for complex processes to be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controlled and coordinated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every cell of an organism.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many levels of organisation in your body, and they are all important for your body to function properly. Your body is organised so that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different parts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do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different functions,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 movement, digestion, and excreting waste.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58517949.349231g/1458517960057-1190457434593226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5" y="368300"/>
            <a:ext cx="5511800" cy="551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501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2800" y="311835"/>
            <a:ext cx="1069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have just learnt that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similar cells are grouped together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form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tissues.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60337921.305421g/1460337932744-213617760487504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75" y="1713058"/>
            <a:ext cx="5788025" cy="474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47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99100" y="843340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Several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different types of tissues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grouped together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 specific way that allows them to perform a certain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function.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structure that contains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more than one type of tissue working together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called an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organ.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the heart is an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organ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contains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cardiac muscle tissue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contract and relax, as well as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nerve tissue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control the rate of contraction, and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connective tissue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make up the valves for blood to flow through.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Images/Content/Science/1367986541230-612108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75" y="1447800"/>
            <a:ext cx="29718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7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-32960"/>
            <a:ext cx="11557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organ system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even higher level of organisation.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Organ systems consist of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functionally related organs.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different organs are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grouped together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perform a specific function.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your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stomach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grouped together with your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mouth, oesophagus, small intestines and large intestines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digest food and release nutrients. Together these organs make up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digestive system.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German/1460330415.075751g/1460330431914-1659652580920653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175" y="3014028"/>
            <a:ext cx="66675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54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00" y="1099235"/>
            <a:ext cx="1193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 finally, your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organ systems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grouped together to make up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you - an organism!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Images/Content/Maths/1385332568447-1010498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37" y="2395537"/>
            <a:ext cx="2524125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436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78</Words>
  <Application>Microsoft Office PowerPoint</Application>
  <PresentationFormat>Widescreen</PresentationFormat>
  <Paragraphs>39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KaTeX_Main</vt:lpstr>
      <vt:lpstr>Office Theme</vt:lpstr>
      <vt:lpstr>Levels of Organisation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Levels of Organisation</dc:title>
  <dc:creator>Joseph D'cruz</dc:creator>
  <cp:lastModifiedBy>Joseph D'cruz</cp:lastModifiedBy>
  <cp:revision>2</cp:revision>
  <dcterms:created xsi:type="dcterms:W3CDTF">2020-05-31T13:00:42Z</dcterms:created>
  <dcterms:modified xsi:type="dcterms:W3CDTF">2020-05-31T13:07:59Z</dcterms:modified>
</cp:coreProperties>
</file>