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15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3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852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49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6122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0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87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15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1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42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8FB3-C8A5-45E4-BA07-EF4ED2E2440F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B7593-1897-4EF6-A01B-F0C930F79C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805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faSyfDBQz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P9HtcAvGD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Using a Microscope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19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85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9222" y="551934"/>
            <a:ext cx="857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be doing the following:</a:t>
            </a:r>
            <a:endParaRPr lang="en-AU" sz="28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70740"/>
              </p:ext>
            </p:extLst>
          </p:nvPr>
        </p:nvGraphicFramePr>
        <p:xfrm>
          <a:off x="431800" y="1595914"/>
          <a:ext cx="10515600" cy="96012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279525815"/>
                    </a:ext>
                  </a:extLst>
                </a:gridCol>
                <a:gridCol w="9499600">
                  <a:extLst>
                    <a:ext uri="{9D8B030D-6E8A-4147-A177-3AD203B41FA5}">
                      <a16:colId xmlns:a16="http://schemas.microsoft.com/office/drawing/2014/main" val="3819367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Outlining</a:t>
                      </a:r>
                      <a:r>
                        <a:rPr lang="en-AU" sz="2400" b="1">
                          <a:effectLst/>
                        </a:rPr>
                        <a:t> how to set up a slide for a microscope.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68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Outlining</a:t>
                      </a:r>
                      <a:r>
                        <a:rPr lang="en-AU" sz="2400" b="1" dirty="0">
                          <a:effectLst/>
                        </a:rPr>
                        <a:t> how to view the specimen under a microscope.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79399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16327794.276591g/1516327794703-174315919267783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3609975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0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faSyfDBQz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4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7521" y="386834"/>
            <a:ext cx="3568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to prepare a slide: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20198"/>
              </p:ext>
            </p:extLst>
          </p:nvPr>
        </p:nvGraphicFramePr>
        <p:xfrm>
          <a:off x="984118" y="993329"/>
          <a:ext cx="10018845" cy="1691640"/>
        </p:xfrm>
        <a:graphic>
          <a:graphicData uri="http://schemas.openxmlformats.org/drawingml/2006/table">
            <a:tbl>
              <a:tblPr/>
              <a:tblGrid>
                <a:gridCol w="671645">
                  <a:extLst>
                    <a:ext uri="{9D8B030D-6E8A-4147-A177-3AD203B41FA5}">
                      <a16:colId xmlns:a16="http://schemas.microsoft.com/office/drawing/2014/main" val="1160592304"/>
                    </a:ext>
                  </a:extLst>
                </a:gridCol>
                <a:gridCol w="9347200">
                  <a:extLst>
                    <a:ext uri="{9D8B030D-6E8A-4147-A177-3AD203B41FA5}">
                      <a16:colId xmlns:a16="http://schemas.microsoft.com/office/drawing/2014/main" val="412609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Using an </a:t>
                      </a:r>
                      <a:r>
                        <a:rPr lang="en-AU" sz="2400" b="1" dirty="0">
                          <a:effectLst/>
                        </a:rPr>
                        <a:t>eyedropper,</a:t>
                      </a:r>
                      <a:r>
                        <a:rPr lang="en-AU" sz="2400" dirty="0">
                          <a:effectLst/>
                        </a:rPr>
                        <a:t> place a drop of water onto a </a:t>
                      </a:r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clean microscope slide.</a:t>
                      </a:r>
                      <a:r>
                        <a:rPr lang="en-AU" sz="2400" dirty="0">
                          <a:effectLst/>
                        </a:rPr>
                        <a:t> If a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stain</a:t>
                      </a:r>
                      <a:r>
                        <a:rPr lang="en-AU" sz="2400" dirty="0">
                          <a:effectLst/>
                        </a:rPr>
                        <a:t> is being used, then it can be added to the drop of water at this stage.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967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</a:rPr>
                        <a:t>Gently</a:t>
                      </a:r>
                      <a:r>
                        <a:rPr lang="en-AU" sz="2400" dirty="0">
                          <a:effectLst/>
                        </a:rPr>
                        <a:t> place the specimen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into the middle</a:t>
                      </a:r>
                      <a:r>
                        <a:rPr lang="en-AU" sz="2400" dirty="0">
                          <a:effectLst/>
                        </a:rPr>
                        <a:t> of the drop of water.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213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84118" y="2979524"/>
            <a:ext cx="10945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Note: If it is easier, the specimen can be placed on the slide </a:t>
            </a:r>
            <a:r>
              <a:rPr lang="en-AU" sz="2000" b="1" i="1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AU" sz="20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drop of water is added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000" dirty="0"/>
          </a:p>
        </p:txBody>
      </p:sp>
      <p:pic>
        <p:nvPicPr>
          <p:cNvPr id="2052" name="Picture 4" descr="https://www.educationperfect.com/media/content/Science/1443660922.373021g/1443660947042-31117997608584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563" y="3674190"/>
            <a:ext cx="31051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8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286563"/>
              </p:ext>
            </p:extLst>
          </p:nvPr>
        </p:nvGraphicFramePr>
        <p:xfrm>
          <a:off x="673100" y="849154"/>
          <a:ext cx="10515600" cy="1935480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val="291870070"/>
                    </a:ext>
                  </a:extLst>
                </a:gridCol>
                <a:gridCol w="9969500">
                  <a:extLst>
                    <a:ext uri="{9D8B030D-6E8A-4147-A177-3AD203B41FA5}">
                      <a16:colId xmlns:a16="http://schemas.microsoft.com/office/drawing/2014/main" val="2957420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effectLst/>
                        </a:rPr>
                        <a:t>Gently lower</a:t>
                      </a:r>
                      <a:r>
                        <a:rPr lang="en-AU" sz="2800" dirty="0">
                          <a:effectLst/>
                        </a:rPr>
                        <a:t> the thin glass coverslip onto the slide at a </a:t>
                      </a:r>
                      <a:r>
                        <a:rPr lang="en-AU" sz="2800" dirty="0">
                          <a:effectLst/>
                          <a:latin typeface="KaTeX_Main"/>
                        </a:rPr>
                        <a:t>45</a:t>
                      </a:r>
                      <a:r>
                        <a:rPr lang="en-AU" sz="2800" dirty="0">
                          <a:effectLst/>
                        </a:rPr>
                        <a:t> degree angle, starting at the </a:t>
                      </a:r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edge of the drop.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837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4</a:t>
                      </a:r>
                      <a:r>
                        <a:rPr lang="en-AU" sz="2800">
                          <a:effectLst/>
                          <a:latin typeface="KaTeX_Main"/>
                        </a:rPr>
                        <a:t>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Soak up any </a:t>
                      </a:r>
                      <a:r>
                        <a:rPr lang="en-AU" sz="2800" b="1" dirty="0">
                          <a:effectLst/>
                        </a:rPr>
                        <a:t>excess</a:t>
                      </a:r>
                      <a:r>
                        <a:rPr lang="en-AU" sz="2800" dirty="0">
                          <a:effectLst/>
                        </a:rPr>
                        <a:t> water or stain around the coverslip, with a piece of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filter paper</a:t>
                      </a:r>
                      <a:r>
                        <a:rPr lang="en-AU" sz="2800" dirty="0">
                          <a:effectLst/>
                        </a:rPr>
                        <a:t> or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tissue.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88601"/>
                  </a:ext>
                </a:extLst>
              </a:tr>
            </a:tbl>
          </a:graphicData>
        </a:graphic>
      </p:graphicFrame>
      <p:pic>
        <p:nvPicPr>
          <p:cNvPr id="3074" name="Picture 2" descr="https://www.educationperfect.com/media/content/Science/1443660922.373021g/1443660947042-31117997608584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3084513"/>
            <a:ext cx="31051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4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P9HtcAvGDk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9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75764"/>
              </p:ext>
            </p:extLst>
          </p:nvPr>
        </p:nvGraphicFramePr>
        <p:xfrm>
          <a:off x="736600" y="788194"/>
          <a:ext cx="10515600" cy="132588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1064285011"/>
                    </a:ext>
                  </a:extLst>
                </a:gridCol>
                <a:gridCol w="9423400">
                  <a:extLst>
                    <a:ext uri="{9D8B030D-6E8A-4147-A177-3AD203B41FA5}">
                      <a16:colId xmlns:a16="http://schemas.microsoft.com/office/drawing/2014/main" val="4051787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/>
                      </a:r>
                      <a:br>
                        <a:rPr lang="en-AU" sz="2400" b="1">
                          <a:effectLst/>
                          <a:latin typeface="KaTeX_Main"/>
                        </a:rPr>
                      </a:br>
                      <a:r>
                        <a:rPr lang="en-AU" sz="2400" b="1">
                          <a:effectLst/>
                          <a:latin typeface="KaTeX_Main"/>
                        </a:rPr>
                        <a:t>1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00FF"/>
                          </a:solidFill>
                          <a:effectLst/>
                        </a:rPr>
                        <a:t>Set the microscope</a:t>
                      </a:r>
                      <a:r>
                        <a:rPr lang="en-AU" sz="2400">
                          <a:solidFill>
                            <a:srgbClr val="0000FF"/>
                          </a:solidFill>
                          <a:effectLst/>
                        </a:rPr>
                        <a:t> with the </a:t>
                      </a:r>
                      <a:r>
                        <a:rPr lang="en-AU" sz="2400" b="1" u="sng">
                          <a:solidFill>
                            <a:srgbClr val="0000FF"/>
                          </a:solidFill>
                          <a:effectLst/>
                        </a:rPr>
                        <a:t>lowest</a:t>
                      </a:r>
                      <a:r>
                        <a:rPr lang="en-AU" sz="2400">
                          <a:solidFill>
                            <a:srgbClr val="0000FF"/>
                          </a:solidFill>
                          <a:effectLst/>
                        </a:rPr>
                        <a:t> powered objective lens. This will most often be the lens with a magnification power of </a:t>
                      </a:r>
                      <a:r>
                        <a:rPr lang="en-AU" sz="2400" b="1">
                          <a:effectLst/>
                          <a:latin typeface="KaTeX_Main"/>
                        </a:rPr>
                        <a:t>4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×.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430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>2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Take the </a:t>
                      </a:r>
                      <a:r>
                        <a:rPr lang="en-AU" sz="2400" b="1" dirty="0">
                          <a:effectLst/>
                        </a:rPr>
                        <a:t>prepared slide</a:t>
                      </a:r>
                      <a:r>
                        <a:rPr lang="en-AU" sz="2400" dirty="0">
                          <a:effectLst/>
                        </a:rPr>
                        <a:t> and clamp it in place on the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microscope stage.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196150"/>
                  </a:ext>
                </a:extLst>
              </a:tr>
            </a:tbl>
          </a:graphicData>
        </a:graphic>
      </p:graphicFrame>
      <p:pic>
        <p:nvPicPr>
          <p:cNvPr id="4098" name="Picture 2" descr="https://www.educationperfect.com/media/content/Science/1455252027.664161g/1455252038410-153518819039842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692" y="2451100"/>
            <a:ext cx="4980358" cy="44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62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562738"/>
              </p:ext>
            </p:extLst>
          </p:nvPr>
        </p:nvGraphicFramePr>
        <p:xfrm>
          <a:off x="698500" y="559594"/>
          <a:ext cx="10515600" cy="169164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64351513"/>
                    </a:ext>
                  </a:extLst>
                </a:gridCol>
                <a:gridCol w="9258300">
                  <a:extLst>
                    <a:ext uri="{9D8B030D-6E8A-4147-A177-3AD203B41FA5}">
                      <a16:colId xmlns:a16="http://schemas.microsoft.com/office/drawing/2014/main" val="690778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00FF"/>
                          </a:solidFill>
                          <a:effectLst/>
                        </a:rPr>
                        <a:t>Turn on the microscope</a:t>
                      </a:r>
                      <a:r>
                        <a:rPr lang="en-AU" sz="2400">
                          <a:solidFill>
                            <a:srgbClr val="0000FF"/>
                          </a:solidFill>
                          <a:effectLst/>
                        </a:rPr>
                        <a:t> and take a look through the eyepiece. Adjust the image using the </a:t>
                      </a:r>
                      <a:r>
                        <a:rPr lang="en-AU" sz="2400" b="1" u="sng">
                          <a:solidFill>
                            <a:srgbClr val="0000FF"/>
                          </a:solidFill>
                          <a:effectLst/>
                        </a:rPr>
                        <a:t>coarse focus knob.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37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>4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To view a higher magnification, select the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medium lens power </a:t>
                      </a:r>
                      <a:r>
                        <a:rPr lang="en-AU" sz="2400" dirty="0">
                          <a:effectLst/>
                        </a:rPr>
                        <a:t>and readjust using the </a:t>
                      </a:r>
                      <a:r>
                        <a:rPr lang="en-AU" sz="2400" b="1" dirty="0">
                          <a:effectLst/>
                        </a:rPr>
                        <a:t>coarse focus knob.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30905"/>
                  </a:ext>
                </a:extLst>
              </a:tr>
            </a:tbl>
          </a:graphicData>
        </a:graphic>
      </p:graphicFrame>
      <p:pic>
        <p:nvPicPr>
          <p:cNvPr id="5122" name="Picture 2" descr="https://www.educationperfect.com/media/content/Science/1455252097.225311g/1455252107961-153518819039842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725" y="2844800"/>
            <a:ext cx="437505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236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614935"/>
              </p:ext>
            </p:extLst>
          </p:nvPr>
        </p:nvGraphicFramePr>
        <p:xfrm>
          <a:off x="1041400" y="521494"/>
          <a:ext cx="10515600" cy="169164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1380732931"/>
                    </a:ext>
                  </a:extLst>
                </a:gridCol>
                <a:gridCol w="9321800">
                  <a:extLst>
                    <a:ext uri="{9D8B030D-6E8A-4147-A177-3AD203B41FA5}">
                      <a16:colId xmlns:a16="http://schemas.microsoft.com/office/drawing/2014/main" val="526377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>3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00FF"/>
                          </a:solidFill>
                          <a:effectLst/>
                        </a:rPr>
                        <a:t>Turn on the microscope</a:t>
                      </a:r>
                      <a:r>
                        <a:rPr lang="en-AU" sz="2400" dirty="0">
                          <a:solidFill>
                            <a:srgbClr val="0000FF"/>
                          </a:solidFill>
                          <a:effectLst/>
                        </a:rPr>
                        <a:t> and take a look through the eyepiece. Adjust the image using the </a:t>
                      </a:r>
                      <a:r>
                        <a:rPr lang="en-AU" sz="2400" b="1" u="sng" dirty="0">
                          <a:solidFill>
                            <a:srgbClr val="0000FF"/>
                          </a:solidFill>
                          <a:effectLst/>
                        </a:rPr>
                        <a:t>coarse focus knob.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63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effectLst/>
                          <a:latin typeface="KaTeX_Main"/>
                        </a:rPr>
                        <a:t>4</a:t>
                      </a:r>
                      <a:r>
                        <a:rPr lang="en-AU" sz="2400">
                          <a:effectLst/>
                          <a:latin typeface="KaTeX_Main"/>
                        </a:rPr>
                        <a:t>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To view a higher magnification, select the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medium lens power </a:t>
                      </a:r>
                      <a:r>
                        <a:rPr lang="en-AU" sz="2400" dirty="0">
                          <a:effectLst/>
                        </a:rPr>
                        <a:t>and readjust using the </a:t>
                      </a:r>
                      <a:r>
                        <a:rPr lang="en-AU" sz="2400" b="1" dirty="0">
                          <a:effectLst/>
                        </a:rPr>
                        <a:t>coarse focus knob.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51410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55252170.169821g/1455252175854-153518819039842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62" y="2794000"/>
            <a:ext cx="4406788" cy="407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0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Widescreen</PresentationFormat>
  <Paragraphs>28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Using a Microscope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Microscope</dc:title>
  <dc:creator>Joseph D'cruz</dc:creator>
  <cp:lastModifiedBy>Joseph D'cruz</cp:lastModifiedBy>
  <cp:revision>1</cp:revision>
  <dcterms:created xsi:type="dcterms:W3CDTF">2020-05-31T12:48:22Z</dcterms:created>
  <dcterms:modified xsi:type="dcterms:W3CDTF">2020-05-31T12:50:52Z</dcterms:modified>
</cp:coreProperties>
</file>