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504B0C3-D877-420B-996E-CFD10E344CC5}"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9BBF673-9A5B-4A86-8FFA-3728A8B87A94}" type="slidenum">
              <a:rPr lang="en-AU" smtClean="0"/>
              <a:t>‹#›</a:t>
            </a:fld>
            <a:endParaRPr lang="en-AU"/>
          </a:p>
        </p:txBody>
      </p:sp>
    </p:spTree>
    <p:extLst>
      <p:ext uri="{BB962C8B-B14F-4D97-AF65-F5344CB8AC3E}">
        <p14:creationId xmlns:p14="http://schemas.microsoft.com/office/powerpoint/2010/main" val="264185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504B0C3-D877-420B-996E-CFD10E344CC5}"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9BBF673-9A5B-4A86-8FFA-3728A8B87A94}" type="slidenum">
              <a:rPr lang="en-AU" smtClean="0"/>
              <a:t>‹#›</a:t>
            </a:fld>
            <a:endParaRPr lang="en-AU"/>
          </a:p>
        </p:txBody>
      </p:sp>
    </p:spTree>
    <p:extLst>
      <p:ext uri="{BB962C8B-B14F-4D97-AF65-F5344CB8AC3E}">
        <p14:creationId xmlns:p14="http://schemas.microsoft.com/office/powerpoint/2010/main" val="269374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504B0C3-D877-420B-996E-CFD10E344CC5}"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9BBF673-9A5B-4A86-8FFA-3728A8B87A94}" type="slidenum">
              <a:rPr lang="en-AU" smtClean="0"/>
              <a:t>‹#›</a:t>
            </a:fld>
            <a:endParaRPr lang="en-AU"/>
          </a:p>
        </p:txBody>
      </p:sp>
    </p:spTree>
    <p:extLst>
      <p:ext uri="{BB962C8B-B14F-4D97-AF65-F5344CB8AC3E}">
        <p14:creationId xmlns:p14="http://schemas.microsoft.com/office/powerpoint/2010/main" val="5811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504B0C3-D877-420B-996E-CFD10E344CC5}"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9BBF673-9A5B-4A86-8FFA-3728A8B87A94}" type="slidenum">
              <a:rPr lang="en-AU" smtClean="0"/>
              <a:t>‹#›</a:t>
            </a:fld>
            <a:endParaRPr lang="en-AU"/>
          </a:p>
        </p:txBody>
      </p:sp>
    </p:spTree>
    <p:extLst>
      <p:ext uri="{BB962C8B-B14F-4D97-AF65-F5344CB8AC3E}">
        <p14:creationId xmlns:p14="http://schemas.microsoft.com/office/powerpoint/2010/main" val="297646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04B0C3-D877-420B-996E-CFD10E344CC5}"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9BBF673-9A5B-4A86-8FFA-3728A8B87A94}" type="slidenum">
              <a:rPr lang="en-AU" smtClean="0"/>
              <a:t>‹#›</a:t>
            </a:fld>
            <a:endParaRPr lang="en-AU"/>
          </a:p>
        </p:txBody>
      </p:sp>
    </p:spTree>
    <p:extLst>
      <p:ext uri="{BB962C8B-B14F-4D97-AF65-F5344CB8AC3E}">
        <p14:creationId xmlns:p14="http://schemas.microsoft.com/office/powerpoint/2010/main" val="36180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3504B0C3-D877-420B-996E-CFD10E344CC5}" type="datetimeFigureOut">
              <a:rPr lang="en-AU" smtClean="0"/>
              <a:t>31/05/2020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9BBF673-9A5B-4A86-8FFA-3728A8B87A94}" type="slidenum">
              <a:rPr lang="en-AU" smtClean="0"/>
              <a:t>‹#›</a:t>
            </a:fld>
            <a:endParaRPr lang="en-AU"/>
          </a:p>
        </p:txBody>
      </p:sp>
    </p:spTree>
    <p:extLst>
      <p:ext uri="{BB962C8B-B14F-4D97-AF65-F5344CB8AC3E}">
        <p14:creationId xmlns:p14="http://schemas.microsoft.com/office/powerpoint/2010/main" val="378237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3504B0C3-D877-420B-996E-CFD10E344CC5}" type="datetimeFigureOut">
              <a:rPr lang="en-AU" smtClean="0"/>
              <a:t>31/05/2020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9BBF673-9A5B-4A86-8FFA-3728A8B87A94}" type="slidenum">
              <a:rPr lang="en-AU" smtClean="0"/>
              <a:t>‹#›</a:t>
            </a:fld>
            <a:endParaRPr lang="en-AU"/>
          </a:p>
        </p:txBody>
      </p:sp>
    </p:spTree>
    <p:extLst>
      <p:ext uri="{BB962C8B-B14F-4D97-AF65-F5344CB8AC3E}">
        <p14:creationId xmlns:p14="http://schemas.microsoft.com/office/powerpoint/2010/main" val="48958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3504B0C3-D877-420B-996E-CFD10E344CC5}" type="datetimeFigureOut">
              <a:rPr lang="en-AU" smtClean="0"/>
              <a:t>31/05/2020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9BBF673-9A5B-4A86-8FFA-3728A8B87A94}" type="slidenum">
              <a:rPr lang="en-AU" smtClean="0"/>
              <a:t>‹#›</a:t>
            </a:fld>
            <a:endParaRPr lang="en-AU"/>
          </a:p>
        </p:txBody>
      </p:sp>
    </p:spTree>
    <p:extLst>
      <p:ext uri="{BB962C8B-B14F-4D97-AF65-F5344CB8AC3E}">
        <p14:creationId xmlns:p14="http://schemas.microsoft.com/office/powerpoint/2010/main" val="341411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4B0C3-D877-420B-996E-CFD10E344CC5}" type="datetimeFigureOut">
              <a:rPr lang="en-AU" smtClean="0"/>
              <a:t>31/05/2020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9BBF673-9A5B-4A86-8FFA-3728A8B87A94}" type="slidenum">
              <a:rPr lang="en-AU" smtClean="0"/>
              <a:t>‹#›</a:t>
            </a:fld>
            <a:endParaRPr lang="en-AU"/>
          </a:p>
        </p:txBody>
      </p:sp>
    </p:spTree>
    <p:extLst>
      <p:ext uri="{BB962C8B-B14F-4D97-AF65-F5344CB8AC3E}">
        <p14:creationId xmlns:p14="http://schemas.microsoft.com/office/powerpoint/2010/main" val="293053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04B0C3-D877-420B-996E-CFD10E344CC5}" type="datetimeFigureOut">
              <a:rPr lang="en-AU" smtClean="0"/>
              <a:t>31/05/2020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9BBF673-9A5B-4A86-8FFA-3728A8B87A94}" type="slidenum">
              <a:rPr lang="en-AU" smtClean="0"/>
              <a:t>‹#›</a:t>
            </a:fld>
            <a:endParaRPr lang="en-AU"/>
          </a:p>
        </p:txBody>
      </p:sp>
    </p:spTree>
    <p:extLst>
      <p:ext uri="{BB962C8B-B14F-4D97-AF65-F5344CB8AC3E}">
        <p14:creationId xmlns:p14="http://schemas.microsoft.com/office/powerpoint/2010/main" val="114730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04B0C3-D877-420B-996E-CFD10E344CC5}" type="datetimeFigureOut">
              <a:rPr lang="en-AU" smtClean="0"/>
              <a:t>31/05/2020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9BBF673-9A5B-4A86-8FFA-3728A8B87A94}" type="slidenum">
              <a:rPr lang="en-AU" smtClean="0"/>
              <a:t>‹#›</a:t>
            </a:fld>
            <a:endParaRPr lang="en-AU"/>
          </a:p>
        </p:txBody>
      </p:sp>
    </p:spTree>
    <p:extLst>
      <p:ext uri="{BB962C8B-B14F-4D97-AF65-F5344CB8AC3E}">
        <p14:creationId xmlns:p14="http://schemas.microsoft.com/office/powerpoint/2010/main" val="312003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4B0C3-D877-420B-996E-CFD10E344CC5}" type="datetimeFigureOut">
              <a:rPr lang="en-AU" smtClean="0"/>
              <a:t>31/05/2020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BF673-9A5B-4A86-8FFA-3728A8B87A94}" type="slidenum">
              <a:rPr lang="en-AU" smtClean="0"/>
              <a:t>‹#›</a:t>
            </a:fld>
            <a:endParaRPr lang="en-AU"/>
          </a:p>
        </p:txBody>
      </p:sp>
    </p:spTree>
    <p:extLst>
      <p:ext uri="{BB962C8B-B14F-4D97-AF65-F5344CB8AC3E}">
        <p14:creationId xmlns:p14="http://schemas.microsoft.com/office/powerpoint/2010/main" val="48492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ideo" Target="https://www.youtube.com/embed/AJpur6XUiq4"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Gas Exchange</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159370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6900" y="1183839"/>
            <a:ext cx="6464300" cy="4524315"/>
          </a:xfrm>
          <a:prstGeom prst="rect">
            <a:avLst/>
          </a:prstGeom>
        </p:spPr>
        <p:txBody>
          <a:bodyPr wrap="square">
            <a:spAutoFit/>
          </a:bodyPr>
          <a:lstStyle/>
          <a:p>
            <a:pPr algn="ctr"/>
            <a:r>
              <a:rPr lang="en-AU" sz="2400" b="1" dirty="0">
                <a:solidFill>
                  <a:srgbClr val="444444"/>
                </a:solidFill>
                <a:latin typeface="Arial" panose="020B0604020202020204" pitchFamily="34" charset="0"/>
              </a:rPr>
              <a:t>This simply means, if there is no fresh source of air.</a:t>
            </a:r>
          </a:p>
          <a:p>
            <a:pPr algn="ctr"/>
            <a:r>
              <a:rPr lang="en-AU" sz="2400" dirty="0">
                <a:solidFill>
                  <a:srgbClr val="444444"/>
                </a:solidFill>
                <a:latin typeface="Arial" panose="020B0604020202020204" pitchFamily="34" charset="0"/>
              </a:rPr>
              <a:t> </a:t>
            </a:r>
          </a:p>
          <a:p>
            <a:pPr algn="ctr"/>
            <a:r>
              <a:rPr lang="en-AU" sz="2400" dirty="0">
                <a:solidFill>
                  <a:srgbClr val="444444"/>
                </a:solidFill>
                <a:latin typeface="Arial" panose="020B0604020202020204" pitchFamily="34" charset="0"/>
              </a:rPr>
              <a:t>We gradually </a:t>
            </a:r>
            <a:r>
              <a:rPr lang="en-AU" sz="2400" b="1" dirty="0">
                <a:solidFill>
                  <a:srgbClr val="3883F5"/>
                </a:solidFill>
                <a:latin typeface="Arial" panose="020B0604020202020204" pitchFamily="34" charset="0"/>
              </a:rPr>
              <a:t>use up all oxygen</a:t>
            </a:r>
            <a:r>
              <a:rPr lang="en-AU" sz="2400" dirty="0">
                <a:solidFill>
                  <a:srgbClr val="444444"/>
                </a:solidFill>
                <a:latin typeface="Arial" panose="020B0604020202020204" pitchFamily="34" charset="0"/>
              </a:rPr>
              <a:t> in the air, causing the </a:t>
            </a:r>
            <a:r>
              <a:rPr lang="en-AU" sz="2400" b="1" dirty="0">
                <a:solidFill>
                  <a:srgbClr val="64B131"/>
                </a:solidFill>
                <a:latin typeface="Arial" panose="020B0604020202020204" pitchFamily="34" charset="0"/>
              </a:rPr>
              <a:t>carbon dioxide</a:t>
            </a:r>
            <a:r>
              <a:rPr lang="en-AU" sz="2400" b="1" dirty="0">
                <a:solidFill>
                  <a:srgbClr val="444444"/>
                </a:solidFill>
                <a:latin typeface="Arial" panose="020B0604020202020204" pitchFamily="34" charset="0"/>
              </a:rPr>
              <a:t> </a:t>
            </a:r>
            <a:r>
              <a:rPr lang="en-AU" sz="2400" dirty="0">
                <a:solidFill>
                  <a:srgbClr val="444444"/>
                </a:solidFill>
                <a:latin typeface="Arial" panose="020B0604020202020204" pitchFamily="34" charset="0"/>
              </a:rPr>
              <a:t>content of the air to </a:t>
            </a:r>
            <a:r>
              <a:rPr lang="en-AU" sz="2400" b="1" dirty="0">
                <a:solidFill>
                  <a:srgbClr val="FB6611"/>
                </a:solidFill>
                <a:latin typeface="Arial" panose="020B0604020202020204" pitchFamily="34" charset="0"/>
              </a:rPr>
              <a:t>increase.</a:t>
            </a:r>
            <a:endParaRPr lang="en-AU" sz="2400" dirty="0">
              <a:solidFill>
                <a:srgbClr val="444444"/>
              </a:solidFill>
              <a:latin typeface="Arial" panose="020B0604020202020204" pitchFamily="34" charset="0"/>
            </a:endParaRPr>
          </a:p>
          <a:p>
            <a:pPr algn="ctr"/>
            <a:r>
              <a:rPr lang="en-AU" sz="2400" dirty="0">
                <a:solidFill>
                  <a:srgbClr val="444444"/>
                </a:solidFill>
                <a:latin typeface="Arial" panose="020B0604020202020204" pitchFamily="34" charset="0"/>
              </a:rPr>
              <a:t> </a:t>
            </a:r>
          </a:p>
          <a:p>
            <a:pPr algn="ctr"/>
            <a:r>
              <a:rPr lang="en-AU" sz="2400" dirty="0">
                <a:solidFill>
                  <a:srgbClr val="444444"/>
                </a:solidFill>
                <a:latin typeface="Arial" panose="020B0604020202020204" pitchFamily="34" charset="0"/>
              </a:rPr>
              <a:t>A plastic bag over the head can </a:t>
            </a:r>
            <a:r>
              <a:rPr lang="en-AU" sz="2400" b="1" dirty="0">
                <a:solidFill>
                  <a:srgbClr val="E3316F"/>
                </a:solidFill>
                <a:latin typeface="Arial" panose="020B0604020202020204" pitchFamily="34" charset="0"/>
              </a:rPr>
              <a:t>kill you!</a:t>
            </a:r>
            <a:r>
              <a:rPr lang="en-AU" sz="2400" dirty="0">
                <a:solidFill>
                  <a:srgbClr val="444444"/>
                </a:solidFill>
                <a:latin typeface="Arial" panose="020B0604020202020204" pitchFamily="34" charset="0"/>
              </a:rPr>
              <a:t> </a:t>
            </a:r>
            <a:r>
              <a:rPr lang="en-AU" sz="2400" b="1" u="sng" dirty="0">
                <a:solidFill>
                  <a:srgbClr val="444444"/>
                </a:solidFill>
                <a:latin typeface="Arial" panose="020B0604020202020204" pitchFamily="34" charset="0"/>
              </a:rPr>
              <a:t>Why?</a:t>
            </a:r>
            <a:r>
              <a:rPr lang="en-AU" sz="2400" dirty="0">
                <a:solidFill>
                  <a:srgbClr val="444444"/>
                </a:solidFill>
                <a:latin typeface="Arial" panose="020B0604020202020204" pitchFamily="34" charset="0"/>
              </a:rPr>
              <a:t> Because the oxygen levels get so low within the bag, that the cells in our body cannot make energy to survive!</a:t>
            </a:r>
          </a:p>
          <a:p>
            <a:pPr algn="ctr"/>
            <a:r>
              <a:rPr lang="en-AU" sz="2400" dirty="0">
                <a:solidFill>
                  <a:srgbClr val="444444"/>
                </a:solidFill>
                <a:latin typeface="Arial" panose="020B0604020202020204" pitchFamily="34" charset="0"/>
              </a:rPr>
              <a:t> </a:t>
            </a:r>
            <a:endParaRPr lang="en-AU" sz="2400" dirty="0">
              <a:solidFill>
                <a:srgbClr val="444444"/>
              </a:solidFill>
              <a:latin typeface="Arial" panose="020B0604020202020204" pitchFamily="34" charset="0"/>
            </a:endParaRPr>
          </a:p>
        </p:txBody>
      </p:sp>
      <p:pic>
        <p:nvPicPr>
          <p:cNvPr id="4" name="1509322489.18373">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378700" y="1574800"/>
            <a:ext cx="3759200" cy="3759200"/>
          </a:xfrm>
          <a:prstGeom prst="rect">
            <a:avLst/>
          </a:prstGeom>
        </p:spPr>
      </p:pic>
    </p:spTree>
    <p:extLst>
      <p:ext uri="{BB962C8B-B14F-4D97-AF65-F5344CB8AC3E}">
        <p14:creationId xmlns:p14="http://schemas.microsoft.com/office/powerpoint/2010/main" val="200468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34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611138"/>
            <a:ext cx="11671300" cy="3108543"/>
          </a:xfrm>
          <a:prstGeom prst="rect">
            <a:avLst/>
          </a:prstGeom>
        </p:spPr>
        <p:txBody>
          <a:bodyPr wrap="square">
            <a:spAutoFit/>
          </a:bodyPr>
          <a:lstStyle/>
          <a:p>
            <a:pPr algn="ctr"/>
            <a:r>
              <a:rPr lang="en-AU" sz="2800" b="1" i="0" dirty="0" smtClean="0">
                <a:solidFill>
                  <a:srgbClr val="444444"/>
                </a:solidFill>
                <a:effectLst/>
                <a:latin typeface="Arial" panose="020B0604020202020204" pitchFamily="34" charset="0"/>
              </a:rPr>
              <a:t>Air Composition I</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Because of </a:t>
            </a:r>
            <a:r>
              <a:rPr lang="en-AU" sz="2800" b="1" i="0" dirty="0" smtClean="0">
                <a:solidFill>
                  <a:srgbClr val="C83771"/>
                </a:solidFill>
                <a:effectLst/>
                <a:latin typeface="Arial" panose="020B0604020202020204" pitchFamily="34" charset="0"/>
              </a:rPr>
              <a:t>gas exchange,</a:t>
            </a:r>
            <a:r>
              <a:rPr lang="en-AU" sz="2800" b="0" i="0" dirty="0" smtClean="0">
                <a:solidFill>
                  <a:srgbClr val="444444"/>
                </a:solidFill>
                <a:effectLst/>
                <a:latin typeface="Arial" panose="020B0604020202020204" pitchFamily="34" charset="0"/>
              </a:rPr>
              <a:t> </a:t>
            </a:r>
            <a:r>
              <a:rPr lang="en-AU" sz="2800" b="1" i="0" dirty="0" smtClean="0">
                <a:solidFill>
                  <a:srgbClr val="B81AE0"/>
                </a:solidFill>
                <a:effectLst/>
                <a:latin typeface="Arial" panose="020B0604020202020204" pitchFamily="34" charset="0"/>
              </a:rPr>
              <a:t>inhaled</a:t>
            </a:r>
            <a:r>
              <a:rPr lang="en-AU" sz="2800" b="0" i="0" dirty="0" smtClean="0">
                <a:solidFill>
                  <a:srgbClr val="444444"/>
                </a:solidFill>
                <a:effectLst/>
                <a:latin typeface="Arial" panose="020B0604020202020204" pitchFamily="34" charset="0"/>
              </a:rPr>
              <a:t> and </a:t>
            </a:r>
            <a:r>
              <a:rPr lang="en-AU" sz="2800" b="1" i="0" dirty="0" smtClean="0">
                <a:solidFill>
                  <a:srgbClr val="B81AE0"/>
                </a:solidFill>
                <a:effectLst/>
                <a:latin typeface="Arial" panose="020B0604020202020204" pitchFamily="34" charset="0"/>
              </a:rPr>
              <a:t>exhaled</a:t>
            </a:r>
            <a:r>
              <a:rPr lang="en-AU" sz="2800" b="0" i="0" dirty="0" smtClean="0">
                <a:solidFill>
                  <a:srgbClr val="444444"/>
                </a:solidFill>
                <a:effectLst/>
                <a:latin typeface="Arial" panose="020B0604020202020204" pitchFamily="34" charset="0"/>
              </a:rPr>
              <a:t> air is made up of different amounts of </a:t>
            </a:r>
            <a:r>
              <a:rPr lang="en-AU" sz="2800" b="1" i="0" dirty="0" smtClean="0">
                <a:solidFill>
                  <a:srgbClr val="3883F5"/>
                </a:solidFill>
                <a:effectLst/>
                <a:latin typeface="Arial" panose="020B0604020202020204" pitchFamily="34" charset="0"/>
              </a:rPr>
              <a:t>oxygen</a:t>
            </a:r>
            <a:r>
              <a:rPr lang="en-AU" sz="2800" b="0" i="0" dirty="0" smtClean="0">
                <a:solidFill>
                  <a:srgbClr val="444444"/>
                </a:solidFill>
                <a:effectLst/>
                <a:latin typeface="Arial" panose="020B0604020202020204" pitchFamily="34" charset="0"/>
              </a:rPr>
              <a:t> and </a:t>
            </a:r>
            <a:r>
              <a:rPr lang="en-AU" sz="2800" b="1" i="0" dirty="0" smtClean="0">
                <a:solidFill>
                  <a:srgbClr val="64B131"/>
                </a:solidFill>
                <a:effectLst/>
                <a:latin typeface="Arial" panose="020B0604020202020204" pitchFamily="34" charset="0"/>
              </a:rPr>
              <a:t>carbon dioxide.</a:t>
            </a:r>
            <a:endParaRPr lang="en-AU" sz="2800" b="0" i="0" dirty="0" smtClean="0">
              <a:solidFill>
                <a:srgbClr val="444444"/>
              </a:solidFill>
              <a:effectLst/>
              <a:latin typeface="Arial" panose="020B0604020202020204" pitchFamily="34" charset="0"/>
            </a:endParaRPr>
          </a:p>
          <a:p>
            <a:pPr algn="ctr"/>
            <a:r>
              <a:rPr lang="en-AU" sz="2800" b="0" i="0" dirty="0" smtClean="0">
                <a:solidFill>
                  <a:srgbClr val="444444"/>
                </a:solidFill>
                <a:effectLst/>
                <a:latin typeface="Arial" panose="020B0604020202020204" pitchFamily="34" charset="0"/>
              </a:rPr>
              <a:t> </a:t>
            </a:r>
          </a:p>
          <a:p>
            <a:pPr algn="ctr"/>
            <a:r>
              <a:rPr lang="en-AU" sz="2800" b="0" i="1" dirty="0" smtClean="0">
                <a:solidFill>
                  <a:srgbClr val="444444"/>
                </a:solidFill>
                <a:effectLst/>
                <a:latin typeface="Arial" panose="020B0604020202020204" pitchFamily="34" charset="0"/>
              </a:rPr>
              <a:t>Below is a table showing the approximate composition of inhaled and exhaled air:</a:t>
            </a:r>
            <a:endParaRPr lang="en-AU" sz="2800" b="0" i="0" dirty="0">
              <a:solidFill>
                <a:srgbClr val="444444"/>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487487" y="3611562"/>
            <a:ext cx="8609013" cy="1935123"/>
          </a:xfrm>
          <a:prstGeom prst="rect">
            <a:avLst/>
          </a:prstGeom>
        </p:spPr>
      </p:pic>
    </p:spTree>
    <p:extLst>
      <p:ext uri="{BB962C8B-B14F-4D97-AF65-F5344CB8AC3E}">
        <p14:creationId xmlns:p14="http://schemas.microsoft.com/office/powerpoint/2010/main" val="3595474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677039"/>
            <a:ext cx="10706100" cy="3416320"/>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Air Composition II</a:t>
            </a:r>
          </a:p>
          <a:p>
            <a:pPr algn="ctr"/>
            <a:r>
              <a:rPr lang="en-AU" sz="2400" b="0" i="0" dirty="0" smtClean="0">
                <a:solidFill>
                  <a:srgbClr val="444444"/>
                </a:solidFill>
                <a:effectLst/>
                <a:latin typeface="Arial" panose="020B0604020202020204" pitchFamily="34" charset="0"/>
              </a:rPr>
              <a:t> </a:t>
            </a:r>
          </a:p>
          <a:p>
            <a:pPr algn="ctr"/>
            <a:r>
              <a:rPr lang="en-AU" sz="2400" b="1" i="0" dirty="0" smtClean="0">
                <a:solidFill>
                  <a:srgbClr val="3883F5"/>
                </a:solidFill>
                <a:effectLst/>
                <a:latin typeface="Arial" panose="020B0604020202020204" pitchFamily="34" charset="0"/>
              </a:rPr>
              <a:t>Inhaled air</a:t>
            </a:r>
            <a:r>
              <a:rPr lang="en-AU" sz="2400" b="0" i="0" dirty="0" smtClean="0">
                <a:solidFill>
                  <a:srgbClr val="444444"/>
                </a:solidFill>
                <a:effectLst/>
                <a:latin typeface="Arial" panose="020B0604020202020204" pitchFamily="34" charset="0"/>
              </a:rPr>
              <a:t> has the same amounts of oxygen and carbon dioxide as the atmosphere surrounding us.</a:t>
            </a:r>
          </a:p>
          <a:p>
            <a:pPr algn="ctr"/>
            <a:r>
              <a:rPr lang="en-AU" sz="2400" b="0" i="0" dirty="0" smtClean="0">
                <a:solidFill>
                  <a:srgbClr val="444444"/>
                </a:solidFill>
                <a:effectLst/>
                <a:latin typeface="Arial" panose="020B0604020202020204" pitchFamily="34" charset="0"/>
              </a:rPr>
              <a:t> </a:t>
            </a:r>
          </a:p>
          <a:p>
            <a:pPr algn="ctr"/>
            <a:r>
              <a:rPr lang="en-AU" sz="2400" b="1" i="0" dirty="0" smtClean="0">
                <a:solidFill>
                  <a:srgbClr val="E3316F"/>
                </a:solidFill>
                <a:effectLst/>
                <a:latin typeface="Arial" panose="020B0604020202020204" pitchFamily="34" charset="0"/>
              </a:rPr>
              <a:t>Exhaled air</a:t>
            </a:r>
            <a:r>
              <a:rPr lang="en-AU" sz="2400" b="0" i="0" dirty="0" smtClean="0">
                <a:solidFill>
                  <a:srgbClr val="444444"/>
                </a:solidFill>
                <a:effectLst/>
                <a:latin typeface="Arial" panose="020B0604020202020204" pitchFamily="34" charset="0"/>
              </a:rPr>
              <a:t> has different amounts of oxygen and carbon dioxide to inhaled air because we </a:t>
            </a:r>
            <a:r>
              <a:rPr lang="en-AU" sz="2400" b="1" i="0" dirty="0" smtClean="0">
                <a:solidFill>
                  <a:srgbClr val="00B6EE"/>
                </a:solidFill>
                <a:effectLst/>
                <a:latin typeface="Arial" panose="020B0604020202020204" pitchFamily="34" charset="0"/>
              </a:rPr>
              <a:t>remove oxygen</a:t>
            </a:r>
            <a:r>
              <a:rPr lang="en-AU" sz="2400" b="0" i="0" dirty="0" smtClean="0">
                <a:solidFill>
                  <a:srgbClr val="444444"/>
                </a:solidFill>
                <a:effectLst/>
                <a:latin typeface="Arial" panose="020B0604020202020204" pitchFamily="34" charset="0"/>
              </a:rPr>
              <a:t> from the inhaled air when we do gas exchange, and </a:t>
            </a:r>
            <a:r>
              <a:rPr lang="en-AU" sz="2400" b="1" i="0" dirty="0" smtClean="0">
                <a:solidFill>
                  <a:srgbClr val="FB6611"/>
                </a:solidFill>
                <a:effectLst/>
                <a:latin typeface="Arial" panose="020B0604020202020204" pitchFamily="34" charset="0"/>
              </a:rPr>
              <a:t>add carbon dioxide</a:t>
            </a:r>
            <a:r>
              <a:rPr lang="en-AU" sz="2400" b="0" i="0" dirty="0" smtClean="0">
                <a:solidFill>
                  <a:srgbClr val="444444"/>
                </a:solidFill>
                <a:effectLst/>
                <a:latin typeface="Arial" panose="020B0604020202020204" pitchFamily="34" charset="0"/>
              </a:rPr>
              <a:t> when it diffuses into the alveoli from the capillaries. It also has a higher level of water vapour.</a:t>
            </a:r>
            <a:endParaRPr lang="en-AU" sz="2400" b="0" i="0" dirty="0">
              <a:solidFill>
                <a:srgbClr val="444444"/>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208087" y="4246562"/>
            <a:ext cx="9752013" cy="2192045"/>
          </a:xfrm>
          <a:prstGeom prst="rect">
            <a:avLst/>
          </a:prstGeom>
        </p:spPr>
      </p:pic>
    </p:spTree>
    <p:extLst>
      <p:ext uri="{BB962C8B-B14F-4D97-AF65-F5344CB8AC3E}">
        <p14:creationId xmlns:p14="http://schemas.microsoft.com/office/powerpoint/2010/main" val="88908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86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59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300" y="565835"/>
            <a:ext cx="9766300" cy="461665"/>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By the end of this </a:t>
            </a:r>
            <a:r>
              <a:rPr lang="en-AU" sz="2400" b="1" i="0" dirty="0" smtClean="0">
                <a:solidFill>
                  <a:srgbClr val="FB6611"/>
                </a:solidFill>
                <a:effectLst/>
                <a:latin typeface="Arial" panose="020B0604020202020204" pitchFamily="34" charset="0"/>
              </a:rPr>
              <a:t>Smart Lesson</a:t>
            </a:r>
            <a:r>
              <a:rPr lang="en-AU" sz="2400" b="1" i="0" dirty="0" smtClean="0">
                <a:solidFill>
                  <a:srgbClr val="444444"/>
                </a:solidFill>
                <a:effectLst/>
                <a:latin typeface="Arial" panose="020B0604020202020204" pitchFamily="34" charset="0"/>
              </a:rPr>
              <a:t> you should be able to:</a:t>
            </a:r>
            <a:endParaRPr lang="en-AU" sz="2400" b="1" i="0" dirty="0">
              <a:solidFill>
                <a:srgbClr val="444444"/>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23049484"/>
              </p:ext>
            </p:extLst>
          </p:nvPr>
        </p:nvGraphicFramePr>
        <p:xfrm>
          <a:off x="1322342" y="1151414"/>
          <a:ext cx="9574258" cy="2590800"/>
        </p:xfrm>
        <a:graphic>
          <a:graphicData uri="http://schemas.openxmlformats.org/drawingml/2006/table">
            <a:tbl>
              <a:tblPr/>
              <a:tblGrid>
                <a:gridCol w="976358">
                  <a:extLst>
                    <a:ext uri="{9D8B030D-6E8A-4147-A177-3AD203B41FA5}">
                      <a16:colId xmlns:a16="http://schemas.microsoft.com/office/drawing/2014/main" val="2609985177"/>
                    </a:ext>
                  </a:extLst>
                </a:gridCol>
                <a:gridCol w="8597900">
                  <a:extLst>
                    <a:ext uri="{9D8B030D-6E8A-4147-A177-3AD203B41FA5}">
                      <a16:colId xmlns:a16="http://schemas.microsoft.com/office/drawing/2014/main" val="2847390784"/>
                    </a:ext>
                  </a:extLst>
                </a:gridCol>
              </a:tblGrid>
              <a:tr h="0">
                <a:tc>
                  <a:txBody>
                    <a:bodyPr/>
                    <a:lstStyle/>
                    <a:p>
                      <a:pPr algn="l" fontAlgn="ctr"/>
                      <a:r>
                        <a:rPr lang="en-AU" sz="2800" b="1">
                          <a:effectLst/>
                          <a:latin typeface="KaTeX_Main"/>
                        </a:rPr>
                        <a:t>1.</a:t>
                      </a:r>
                      <a:endParaRPr lang="en-AU" sz="28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800" b="1">
                          <a:solidFill>
                            <a:srgbClr val="009900"/>
                          </a:solidFill>
                          <a:effectLst/>
                        </a:rPr>
                        <a:t>Explain</a:t>
                      </a:r>
                      <a:r>
                        <a:rPr lang="en-AU" sz="2800" b="1">
                          <a:effectLst/>
                        </a:rPr>
                        <a:t> what gas exchange is.</a:t>
                      </a:r>
                      <a:endParaRPr lang="en-AU" sz="280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6807328"/>
                  </a:ext>
                </a:extLst>
              </a:tr>
              <a:tr h="0">
                <a:tc>
                  <a:txBody>
                    <a:bodyPr/>
                    <a:lstStyle/>
                    <a:p>
                      <a:pPr algn="l" fontAlgn="ctr"/>
                      <a:r>
                        <a:rPr lang="en-AU" sz="2800" b="1" dirty="0">
                          <a:effectLst/>
                          <a:latin typeface="KaTeX_Main"/>
                        </a:rPr>
                        <a:t>2.</a:t>
                      </a:r>
                      <a:endParaRPr lang="en-AU" sz="2800" dirty="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800" b="1">
                          <a:solidFill>
                            <a:srgbClr val="009900"/>
                          </a:solidFill>
                          <a:effectLst/>
                        </a:rPr>
                        <a:t>Describe</a:t>
                      </a:r>
                      <a:r>
                        <a:rPr lang="en-AU" sz="2800" b="1">
                          <a:effectLst/>
                        </a:rPr>
                        <a:t> how alveoli speed up gas exchange.</a:t>
                      </a:r>
                      <a:endParaRPr lang="en-AU" sz="280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47341469"/>
                  </a:ext>
                </a:extLst>
              </a:tr>
              <a:tr h="0">
                <a:tc>
                  <a:txBody>
                    <a:bodyPr/>
                    <a:lstStyle/>
                    <a:p>
                      <a:pPr algn="l" fontAlgn="ctr"/>
                      <a:r>
                        <a:rPr lang="en-AU" sz="2800" b="1">
                          <a:effectLst/>
                          <a:latin typeface="KaTeX_Main"/>
                        </a:rPr>
                        <a:t>3.</a:t>
                      </a:r>
                      <a:endParaRPr lang="en-AU" sz="28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800" b="1">
                          <a:solidFill>
                            <a:srgbClr val="009900"/>
                          </a:solidFill>
                          <a:effectLst/>
                        </a:rPr>
                        <a:t>State </a:t>
                      </a:r>
                      <a:r>
                        <a:rPr lang="en-AU" sz="2800" b="1">
                          <a:effectLst/>
                        </a:rPr>
                        <a:t>the direction of gas exchange for oxygen and carbon dioxide.</a:t>
                      </a:r>
                      <a:endParaRPr lang="en-AU" sz="280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995567465"/>
                  </a:ext>
                </a:extLst>
              </a:tr>
              <a:tr h="0">
                <a:tc>
                  <a:txBody>
                    <a:bodyPr/>
                    <a:lstStyle/>
                    <a:p>
                      <a:pPr algn="l" fontAlgn="ctr"/>
                      <a:r>
                        <a:rPr lang="en-AU" sz="2800" b="1">
                          <a:effectLst/>
                          <a:latin typeface="KaTeX_Main"/>
                        </a:rPr>
                        <a:t>4.</a:t>
                      </a:r>
                      <a:endParaRPr lang="en-AU" sz="28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800" b="1" dirty="0">
                          <a:solidFill>
                            <a:srgbClr val="009900"/>
                          </a:solidFill>
                          <a:effectLst/>
                        </a:rPr>
                        <a:t>Explain</a:t>
                      </a:r>
                      <a:r>
                        <a:rPr lang="en-AU" sz="2800" b="1" dirty="0">
                          <a:effectLst/>
                        </a:rPr>
                        <a:t> how inhaled and exhaled air differs.</a:t>
                      </a:r>
                      <a:endParaRPr lang="en-AU" sz="2800"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627571626"/>
                  </a:ext>
                </a:extLst>
              </a:tr>
            </a:tbl>
          </a:graphicData>
        </a:graphic>
      </p:graphicFrame>
    </p:spTree>
    <p:extLst>
      <p:ext uri="{BB962C8B-B14F-4D97-AF65-F5344CB8AC3E}">
        <p14:creationId xmlns:p14="http://schemas.microsoft.com/office/powerpoint/2010/main" val="362282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00" y="417036"/>
            <a:ext cx="11290300" cy="1569660"/>
          </a:xfrm>
          <a:prstGeom prst="rect">
            <a:avLst/>
          </a:prstGeom>
        </p:spPr>
        <p:txBody>
          <a:bodyPr wrap="square">
            <a:spAutoFit/>
          </a:bodyPr>
          <a:lstStyle/>
          <a:p>
            <a:pPr algn="ctr"/>
            <a:r>
              <a:rPr lang="en-AU" sz="2400" b="1" i="1" u="sng" dirty="0" smtClean="0">
                <a:solidFill>
                  <a:srgbClr val="444444"/>
                </a:solidFill>
                <a:effectLst/>
                <a:latin typeface="Arial" panose="020B0604020202020204" pitchFamily="34" charset="0"/>
              </a:rPr>
              <a:t>Quick recap</a:t>
            </a:r>
            <a:r>
              <a:rPr lang="en-AU" sz="2400" b="1" i="0" dirty="0" smtClean="0">
                <a:solidFill>
                  <a:srgbClr val="444444"/>
                </a:solidFill>
                <a:effectLst/>
                <a:latin typeface="Arial" panose="020B0604020202020204" pitchFamily="34" charset="0"/>
              </a:rPr>
              <a:t>:</a:t>
            </a:r>
            <a:r>
              <a:rPr lang="en-AU" sz="2400" b="0" i="0" dirty="0" smtClean="0">
                <a:solidFill>
                  <a:srgbClr val="444444"/>
                </a:solidFill>
                <a:effectLst/>
                <a:latin typeface="Arial" panose="020B0604020202020204" pitchFamily="34" charset="0"/>
              </a:rPr>
              <a:t> At the very end of each </a:t>
            </a:r>
            <a:r>
              <a:rPr lang="en-AU" sz="2400" b="1" i="0" dirty="0" smtClean="0">
                <a:solidFill>
                  <a:srgbClr val="64B131"/>
                </a:solidFill>
                <a:effectLst/>
                <a:latin typeface="Arial" panose="020B0604020202020204" pitchFamily="34" charset="0"/>
              </a:rPr>
              <a:t>bronchiole</a:t>
            </a:r>
            <a:r>
              <a:rPr lang="en-AU" sz="2400" b="0" i="0" dirty="0" smtClean="0">
                <a:solidFill>
                  <a:srgbClr val="444444"/>
                </a:solidFill>
                <a:effectLst/>
                <a:latin typeface="Arial" panose="020B0604020202020204" pitchFamily="34" charset="0"/>
              </a:rPr>
              <a:t> are bunches of little air sacs (like bunches of grapes) called </a:t>
            </a:r>
            <a:r>
              <a:rPr lang="en-AU" sz="2400" b="1" i="0" dirty="0" smtClean="0">
                <a:solidFill>
                  <a:srgbClr val="FB6611"/>
                </a:solidFill>
                <a:effectLst/>
                <a:latin typeface="Arial" panose="020B0604020202020204" pitchFamily="34" charset="0"/>
              </a:rPr>
              <a:t>alveoli</a:t>
            </a:r>
            <a:r>
              <a:rPr lang="en-AU" sz="2400" b="0" i="0" dirty="0" smtClean="0">
                <a:solidFill>
                  <a:srgbClr val="444444"/>
                </a:solidFill>
                <a:effectLst/>
                <a:latin typeface="Arial" panose="020B0604020202020204" pitchFamily="34" charset="0"/>
              </a:rPr>
              <a:t> (singular= </a:t>
            </a:r>
            <a:r>
              <a:rPr lang="en-AU" sz="2400" b="0" i="1" dirty="0" smtClean="0">
                <a:solidFill>
                  <a:srgbClr val="444444"/>
                </a:solidFill>
                <a:effectLst/>
                <a:latin typeface="Arial" panose="020B0604020202020204" pitchFamily="34" charset="0"/>
              </a:rPr>
              <a:t>"alveolus"</a:t>
            </a:r>
            <a:r>
              <a:rPr lang="en-AU" sz="2400" b="0" i="0" dirty="0" smtClean="0">
                <a:solidFill>
                  <a:srgbClr val="444444"/>
                </a:solidFill>
                <a:effectLst/>
                <a:latin typeface="Arial" panose="020B0604020202020204" pitchFamily="34" charset="0"/>
              </a:rPr>
              <a:t>).</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alveoli are the place where </a:t>
            </a:r>
            <a:r>
              <a:rPr lang="en-AU" sz="2400" b="1" i="0" dirty="0" smtClean="0">
                <a:solidFill>
                  <a:srgbClr val="C83771"/>
                </a:solidFill>
                <a:effectLst/>
                <a:latin typeface="Arial" panose="020B0604020202020204" pitchFamily="34" charset="0"/>
              </a:rPr>
              <a:t>gas exchange</a:t>
            </a:r>
            <a:r>
              <a:rPr lang="en-AU" sz="2400" b="0" i="0" dirty="0" smtClean="0">
                <a:solidFill>
                  <a:srgbClr val="444444"/>
                </a:solidFill>
                <a:effectLst/>
                <a:latin typeface="Arial" panose="020B0604020202020204" pitchFamily="34" charset="0"/>
              </a:rPr>
              <a:t> occurs.</a:t>
            </a:r>
            <a:endParaRPr lang="en-AU" sz="2400" b="0" i="0" dirty="0">
              <a:solidFill>
                <a:srgbClr val="444444"/>
              </a:solidFill>
              <a:effectLst/>
              <a:latin typeface="Arial" panose="020B0604020202020204" pitchFamily="34" charset="0"/>
            </a:endParaRPr>
          </a:p>
        </p:txBody>
      </p:sp>
      <p:pic>
        <p:nvPicPr>
          <p:cNvPr id="2050" name="Picture 2" descr="https://www.educationperfect.com/media/content/Science/1554065769.728421g/1554065771593-3838200195777093-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563" y="3630613"/>
            <a:ext cx="40005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98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6900" y="626239"/>
            <a:ext cx="6096000" cy="5693866"/>
          </a:xfrm>
          <a:prstGeom prst="rect">
            <a:avLst/>
          </a:prstGeom>
        </p:spPr>
        <p:txBody>
          <a:bodyPr>
            <a:spAutoFit/>
          </a:bodyPr>
          <a:lstStyle/>
          <a:p>
            <a:pPr algn="ctr"/>
            <a:r>
              <a:rPr lang="en-AU" sz="2800" b="1" i="0" dirty="0" smtClean="0">
                <a:solidFill>
                  <a:srgbClr val="444444"/>
                </a:solidFill>
                <a:effectLst/>
                <a:latin typeface="Arial" panose="020B0604020202020204" pitchFamily="34" charset="0"/>
              </a:rPr>
              <a:t>Gas exchange I</a:t>
            </a:r>
          </a:p>
          <a:p>
            <a:pPr algn="ctr"/>
            <a:r>
              <a:rPr lang="en-AU" sz="2800" b="0" i="0" dirty="0" smtClean="0">
                <a:solidFill>
                  <a:srgbClr val="444444"/>
                </a:solidFill>
                <a:effectLst/>
                <a:latin typeface="Arial" panose="020B0604020202020204" pitchFamily="34" charset="0"/>
              </a:rPr>
              <a:t> </a:t>
            </a:r>
          </a:p>
          <a:p>
            <a:pPr algn="ctr"/>
            <a:r>
              <a:rPr lang="en-AU" sz="2800" b="1" i="0" dirty="0" smtClean="0">
                <a:solidFill>
                  <a:srgbClr val="C83771"/>
                </a:solidFill>
                <a:effectLst/>
                <a:latin typeface="Arial" panose="020B0604020202020204" pitchFamily="34" charset="0"/>
              </a:rPr>
              <a:t>Gas exchange</a:t>
            </a:r>
            <a:r>
              <a:rPr lang="en-AU" sz="2800" b="0" i="0" dirty="0" smtClean="0">
                <a:solidFill>
                  <a:srgbClr val="444444"/>
                </a:solidFill>
                <a:effectLst/>
                <a:latin typeface="Arial" panose="020B0604020202020204" pitchFamily="34" charset="0"/>
              </a:rPr>
              <a:t> is where </a:t>
            </a:r>
            <a:r>
              <a:rPr lang="en-AU" sz="2800" b="1" i="0" dirty="0" smtClean="0">
                <a:solidFill>
                  <a:srgbClr val="3883F5"/>
                </a:solidFill>
                <a:effectLst/>
                <a:latin typeface="Arial" panose="020B0604020202020204" pitchFamily="34" charset="0"/>
              </a:rPr>
              <a:t>oxygen</a:t>
            </a:r>
            <a:r>
              <a:rPr lang="en-AU" sz="2800" b="0" i="0" dirty="0" smtClean="0">
                <a:solidFill>
                  <a:srgbClr val="444444"/>
                </a:solidFill>
                <a:effectLst/>
                <a:latin typeface="Arial" panose="020B0604020202020204" pitchFamily="34" charset="0"/>
              </a:rPr>
              <a:t> that we breathe in is moved into the bloodstream for cells to take up and </a:t>
            </a:r>
            <a:r>
              <a:rPr lang="en-AU" sz="2800" b="1" i="0" dirty="0" smtClean="0">
                <a:solidFill>
                  <a:srgbClr val="64B131"/>
                </a:solidFill>
                <a:effectLst/>
                <a:latin typeface="Arial" panose="020B0604020202020204" pitchFamily="34" charset="0"/>
              </a:rPr>
              <a:t>carbon dioxide</a:t>
            </a:r>
            <a:r>
              <a:rPr lang="en-AU" sz="2800" b="0" i="0" dirty="0" smtClean="0">
                <a:solidFill>
                  <a:srgbClr val="444444"/>
                </a:solidFill>
                <a:effectLst/>
                <a:latin typeface="Arial" panose="020B0604020202020204" pitchFamily="34" charset="0"/>
              </a:rPr>
              <a:t> is removed from the bloodstream into the lungs, so that it can be breathed out.</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Alveoli are </a:t>
            </a:r>
            <a:r>
              <a:rPr lang="en-AU" sz="2800" b="1" i="0" dirty="0" smtClean="0">
                <a:solidFill>
                  <a:srgbClr val="AB37C8"/>
                </a:solidFill>
                <a:effectLst/>
                <a:latin typeface="Arial" panose="020B0604020202020204" pitchFamily="34" charset="0"/>
              </a:rPr>
              <a:t>very thin,</a:t>
            </a:r>
            <a:r>
              <a:rPr lang="en-AU" sz="2800" b="0" i="0" dirty="0" smtClean="0">
                <a:solidFill>
                  <a:srgbClr val="444444"/>
                </a:solidFill>
                <a:effectLst/>
                <a:latin typeface="Arial" panose="020B0604020202020204" pitchFamily="34" charset="0"/>
              </a:rPr>
              <a:t> so that oxygen and carbon dioxide can quickly and easily move through them, into or out of the blood.</a:t>
            </a:r>
            <a:endParaRPr lang="en-AU" sz="2800" b="0" i="0" dirty="0">
              <a:solidFill>
                <a:srgbClr val="444444"/>
              </a:solidFill>
              <a:effectLst/>
              <a:latin typeface="Arial" panose="020B0604020202020204" pitchFamily="34" charset="0"/>
            </a:endParaRPr>
          </a:p>
        </p:txBody>
      </p:sp>
      <p:pic>
        <p:nvPicPr>
          <p:cNvPr id="3074" name="Picture 2" descr="https://www.educationperfect.com/media/content/Science/1452117899.934741g/1452117952849-3855343751507735-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463" y="1600200"/>
            <a:ext cx="4959048"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Jpur6XUiq4"/>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5053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4200" y="323840"/>
            <a:ext cx="6096000" cy="5632311"/>
          </a:xfrm>
          <a:prstGeom prst="rect">
            <a:avLst/>
          </a:prstGeom>
        </p:spPr>
        <p:txBody>
          <a:bodyPr>
            <a:spAutoFit/>
          </a:bodyPr>
          <a:lstStyle/>
          <a:p>
            <a:pPr algn="ctr"/>
            <a:r>
              <a:rPr lang="en-AU" sz="2400" b="1" i="0" dirty="0" smtClean="0">
                <a:solidFill>
                  <a:srgbClr val="444444"/>
                </a:solidFill>
                <a:effectLst/>
                <a:latin typeface="Arial" panose="020B0604020202020204" pitchFamily="34" charset="0"/>
              </a:rPr>
              <a:t>Gas exchange with </a:t>
            </a:r>
            <a:r>
              <a:rPr lang="en-AU" sz="2400" b="1" i="0" dirty="0" smtClean="0">
                <a:solidFill>
                  <a:srgbClr val="3883F5"/>
                </a:solidFill>
                <a:effectLst/>
                <a:latin typeface="Arial" panose="020B0604020202020204" pitchFamily="34" charset="0"/>
              </a:rPr>
              <a:t>Oxygen</a:t>
            </a:r>
            <a:r>
              <a:rPr lang="en-AU" sz="2400" b="1" i="0" dirty="0" smtClean="0">
                <a:solidFill>
                  <a:srgbClr val="444444"/>
                </a:solidFill>
                <a:effectLst/>
                <a:latin typeface="Arial" panose="020B0604020202020204" pitchFamily="34" charset="0"/>
              </a:rPr>
              <a:t> I</a:t>
            </a:r>
          </a:p>
          <a:p>
            <a:pPr algn="ctr"/>
            <a:r>
              <a:rPr lang="en-AU" sz="2400" b="0" i="0" dirty="0" smtClean="0">
                <a:solidFill>
                  <a:srgbClr val="444444"/>
                </a:solidFill>
                <a:effectLst/>
                <a:latin typeface="Arial" panose="020B0604020202020204" pitchFamily="34" charset="0"/>
              </a:rPr>
              <a:t> </a:t>
            </a:r>
          </a:p>
          <a:p>
            <a:pPr algn="ctr"/>
            <a:r>
              <a:rPr lang="en-AU" sz="2400" b="1" i="0" dirty="0" smtClean="0">
                <a:solidFill>
                  <a:srgbClr val="3883F5"/>
                </a:solidFill>
                <a:effectLst/>
                <a:latin typeface="Arial" panose="020B0604020202020204" pitchFamily="34" charset="0"/>
              </a:rPr>
              <a:t>Oxygen</a:t>
            </a:r>
            <a:r>
              <a:rPr lang="en-AU" sz="2400" b="0" i="0" dirty="0" smtClean="0">
                <a:solidFill>
                  <a:srgbClr val="444444"/>
                </a:solidFill>
                <a:effectLst/>
                <a:latin typeface="Arial" panose="020B0604020202020204" pitchFamily="34" charset="0"/>
              </a:rPr>
              <a:t> that we breathe in, eventually makes it to the end respiratory system structure: the </a:t>
            </a:r>
            <a:r>
              <a:rPr lang="en-AU" sz="2400" b="1" i="0" dirty="0" smtClean="0">
                <a:solidFill>
                  <a:srgbClr val="B81AE0"/>
                </a:solidFill>
                <a:effectLst/>
                <a:latin typeface="Arial" panose="020B0604020202020204" pitchFamily="34" charset="0"/>
              </a:rPr>
              <a:t>alveoli.</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Once you have breathed in and oxygen has reached your alveoli, oxygen then diffuses into red blood cells in </a:t>
            </a:r>
            <a:r>
              <a:rPr lang="en-AU" sz="2400" b="1" i="0" dirty="0" smtClean="0">
                <a:solidFill>
                  <a:srgbClr val="E3316F"/>
                </a:solidFill>
                <a:effectLst/>
                <a:latin typeface="Arial" panose="020B0604020202020204" pitchFamily="34" charset="0"/>
              </a:rPr>
              <a:t>capillaries</a:t>
            </a:r>
            <a:r>
              <a:rPr lang="en-AU" sz="2400" b="0" i="0" dirty="0" smtClean="0">
                <a:solidFill>
                  <a:srgbClr val="444444"/>
                </a:solidFill>
                <a:effectLst/>
                <a:latin typeface="Arial" panose="020B0604020202020204" pitchFamily="34" charset="0"/>
              </a:rPr>
              <a:t> (blood vessels) that surround the alveoli. These red blood cells deliver the oxygen throughout your body. There is an </a:t>
            </a:r>
            <a:r>
              <a:rPr lang="en-AU" sz="2400" b="1" i="0" dirty="0" smtClean="0">
                <a:solidFill>
                  <a:srgbClr val="E3316F"/>
                </a:solidFill>
                <a:effectLst/>
                <a:latin typeface="Arial" panose="020B0604020202020204" pitchFamily="34" charset="0"/>
              </a:rPr>
              <a:t>extensive capillary network</a:t>
            </a:r>
            <a:r>
              <a:rPr lang="en-AU" sz="2400" b="0" i="0" dirty="0" smtClean="0">
                <a:solidFill>
                  <a:srgbClr val="444444"/>
                </a:solidFill>
                <a:effectLst/>
                <a:latin typeface="Arial" panose="020B0604020202020204" pitchFamily="34" charset="0"/>
              </a:rPr>
              <a:t> surrounding the alveoli to speed up gas exchange.</a:t>
            </a:r>
            <a:endParaRPr lang="en-AU" sz="2400" b="0" i="0" dirty="0">
              <a:solidFill>
                <a:srgbClr val="444444"/>
              </a:solidFill>
              <a:effectLst/>
              <a:latin typeface="Arial" panose="020B0604020202020204" pitchFamily="34" charset="0"/>
            </a:endParaRPr>
          </a:p>
        </p:txBody>
      </p:sp>
      <p:pic>
        <p:nvPicPr>
          <p:cNvPr id="4098" name="Picture 2" descr="https://www.educationperfect.com/media/content/Science/1452117899.934741g/1452117952849-3855343751507735-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 y="1033462"/>
            <a:ext cx="5626037" cy="360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47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0" y="0"/>
            <a:ext cx="5994400" cy="6740307"/>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How is gas exchange so efficient?</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To speed up the </a:t>
            </a:r>
            <a:r>
              <a:rPr lang="en-AU" sz="2400" b="1" i="0" dirty="0" smtClean="0">
                <a:solidFill>
                  <a:srgbClr val="0066CC"/>
                </a:solidFill>
                <a:effectLst/>
                <a:latin typeface="Arial" panose="020B0604020202020204" pitchFamily="34" charset="0"/>
              </a:rPr>
              <a:t>diffusion</a:t>
            </a:r>
            <a:r>
              <a:rPr lang="en-AU" sz="2400" b="0" i="0" dirty="0" smtClean="0">
                <a:solidFill>
                  <a:srgbClr val="444444"/>
                </a:solidFill>
                <a:effectLst/>
                <a:latin typeface="Arial" panose="020B0604020202020204" pitchFamily="34" charset="0"/>
              </a:rPr>
              <a:t> (form of movement) of oxygen, the membrane of an alveolus is </a:t>
            </a:r>
            <a:r>
              <a:rPr lang="en-AU" sz="2400" b="1" i="0" u="sng" dirty="0" smtClean="0">
                <a:solidFill>
                  <a:srgbClr val="F30277"/>
                </a:solidFill>
                <a:effectLst/>
                <a:latin typeface="Arial" panose="020B0604020202020204" pitchFamily="34" charset="0"/>
              </a:rPr>
              <a:t>moist</a:t>
            </a:r>
            <a:r>
              <a:rPr lang="en-AU" sz="2400" b="0" i="0" dirty="0" smtClean="0">
                <a:solidFill>
                  <a:srgbClr val="444444"/>
                </a:solidFill>
                <a:effectLst/>
                <a:latin typeface="Arial" panose="020B0604020202020204" pitchFamily="34" charset="0"/>
              </a:rPr>
              <a:t> and very </a:t>
            </a:r>
            <a:r>
              <a:rPr lang="en-AU" sz="2400" b="1" i="0" u="sng" dirty="0" smtClean="0">
                <a:solidFill>
                  <a:srgbClr val="F30277"/>
                </a:solidFill>
                <a:effectLst/>
                <a:latin typeface="Arial" panose="020B0604020202020204" pitchFamily="34" charset="0"/>
              </a:rPr>
              <a:t>thin</a:t>
            </a:r>
            <a:r>
              <a:rPr lang="en-AU" sz="2400" b="0" i="0" dirty="0" smtClean="0">
                <a:solidFill>
                  <a:srgbClr val="444444"/>
                </a:solidFill>
                <a:effectLst/>
                <a:latin typeface="Arial" panose="020B0604020202020204" pitchFamily="34" charset="0"/>
              </a:rPr>
              <a:t> - only one cell thick! It also is divided into alveoli to produce a </a:t>
            </a:r>
            <a:r>
              <a:rPr lang="en-AU" sz="2400" b="1" i="0" dirty="0" smtClean="0">
                <a:solidFill>
                  <a:srgbClr val="00868B"/>
                </a:solidFill>
                <a:effectLst/>
                <a:latin typeface="Arial" panose="020B0604020202020204" pitchFamily="34" charset="0"/>
              </a:rPr>
              <a:t>huge surface area.</a:t>
            </a:r>
            <a:r>
              <a:rPr lang="en-AU" sz="2400" b="0" i="0" dirty="0" smtClean="0">
                <a:solidFill>
                  <a:srgbClr val="444444"/>
                </a:solidFill>
                <a:effectLst/>
                <a:latin typeface="Arial" panose="020B0604020202020204" pitchFamily="34" charset="0"/>
              </a:rPr>
              <a:t> The total area of the lungs for gas exchange is roughly the size of a tennis court!</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membrane between the alveolus and capillary is called the </a:t>
            </a:r>
            <a:r>
              <a:rPr lang="en-AU" sz="2400" b="1" i="0" u="sng" dirty="0" smtClean="0">
                <a:solidFill>
                  <a:srgbClr val="F30277"/>
                </a:solidFill>
                <a:effectLst/>
                <a:latin typeface="Arial" panose="020B0604020202020204" pitchFamily="34" charset="0"/>
              </a:rPr>
              <a:t>respiratory surface.</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Once the oxygen reaches the tissue cells where it is needed, it is released from the red blood cells and travels through the thin capillary walls to the tissue cells by diffusion.</a:t>
            </a:r>
            <a:endParaRPr lang="en-AU" sz="2400" b="0" i="0" dirty="0">
              <a:solidFill>
                <a:srgbClr val="444444"/>
              </a:solidFill>
              <a:effectLst/>
              <a:latin typeface="Arial" panose="020B0604020202020204" pitchFamily="34" charset="0"/>
            </a:endParaRPr>
          </a:p>
        </p:txBody>
      </p:sp>
      <p:pic>
        <p:nvPicPr>
          <p:cNvPr id="5122" name="Picture 2" descr="https://www.educationperfect.com/media/content/Science/1456900231.077121g/1456900232580-329089765243466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896937"/>
            <a:ext cx="57150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4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700" y="763538"/>
            <a:ext cx="9715500" cy="3539430"/>
          </a:xfrm>
          <a:prstGeom prst="rect">
            <a:avLst/>
          </a:prstGeom>
        </p:spPr>
        <p:txBody>
          <a:bodyPr wrap="square">
            <a:spAutoFit/>
          </a:bodyPr>
          <a:lstStyle/>
          <a:p>
            <a:pPr algn="ctr"/>
            <a:r>
              <a:rPr lang="en-AU" sz="2800" b="1" i="0" dirty="0" smtClean="0">
                <a:solidFill>
                  <a:srgbClr val="444444"/>
                </a:solidFill>
                <a:effectLst/>
                <a:latin typeface="Arial" panose="020B0604020202020204" pitchFamily="34" charset="0"/>
              </a:rPr>
              <a:t>Gas exchange with Carbon Dioxide</a:t>
            </a:r>
          </a:p>
          <a:p>
            <a:pPr algn="ctr"/>
            <a:r>
              <a:rPr lang="en-AU" sz="2800" b="0" i="0" dirty="0" smtClean="0">
                <a:solidFill>
                  <a:srgbClr val="444444"/>
                </a:solidFill>
                <a:effectLst/>
                <a:latin typeface="Arial" panose="020B0604020202020204" pitchFamily="34" charset="0"/>
              </a:rPr>
              <a:t> </a:t>
            </a:r>
          </a:p>
          <a:p>
            <a:pPr algn="ctr"/>
            <a:r>
              <a:rPr lang="en-AU" sz="2800" b="1" i="0" dirty="0" smtClean="0">
                <a:solidFill>
                  <a:srgbClr val="64B131"/>
                </a:solidFill>
                <a:effectLst/>
                <a:latin typeface="Arial" panose="020B0604020202020204" pitchFamily="34" charset="0"/>
              </a:rPr>
              <a:t>Carbon dioxide</a:t>
            </a:r>
            <a:r>
              <a:rPr lang="en-AU" sz="2800" b="0" i="0" dirty="0" smtClean="0">
                <a:solidFill>
                  <a:srgbClr val="444444"/>
                </a:solidFill>
                <a:effectLst/>
                <a:latin typeface="Arial" panose="020B0604020202020204" pitchFamily="34" charset="0"/>
              </a:rPr>
              <a:t> in the bloodstream diffuses in the </a:t>
            </a:r>
            <a:r>
              <a:rPr lang="en-AU" sz="2800" b="1" i="0" dirty="0" smtClean="0">
                <a:solidFill>
                  <a:srgbClr val="FB6611"/>
                </a:solidFill>
                <a:effectLst/>
                <a:latin typeface="Arial" panose="020B0604020202020204" pitchFamily="34" charset="0"/>
              </a:rPr>
              <a:t>opposite</a:t>
            </a:r>
            <a:r>
              <a:rPr lang="en-AU" sz="2800" b="0" i="0" dirty="0" smtClean="0">
                <a:solidFill>
                  <a:srgbClr val="444444"/>
                </a:solidFill>
                <a:effectLst/>
                <a:latin typeface="Arial" panose="020B0604020202020204" pitchFamily="34" charset="0"/>
              </a:rPr>
              <a:t> direction to oxygen, entering the alveoli to travel through the respiratory system, where it is </a:t>
            </a:r>
            <a:r>
              <a:rPr lang="en-AU" sz="2800" b="1" i="0" dirty="0" smtClean="0">
                <a:solidFill>
                  <a:srgbClr val="0066CC"/>
                </a:solidFill>
                <a:effectLst/>
                <a:latin typeface="Arial" panose="020B0604020202020204" pitchFamily="34" charset="0"/>
              </a:rPr>
              <a:t>exhaled.</a:t>
            </a:r>
            <a:endParaRPr lang="en-AU" sz="2800" b="0" i="0" dirty="0" smtClean="0">
              <a:solidFill>
                <a:srgbClr val="444444"/>
              </a:solidFill>
              <a:effectLst/>
              <a:latin typeface="Arial" panose="020B0604020202020204" pitchFamily="34" charset="0"/>
            </a:endParaRP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Too much carbon dioxide is toxic for our body. This is the primary reason why we dispose of it!</a:t>
            </a:r>
            <a:endParaRPr lang="en-AU" sz="2800"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15692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600" y="1171139"/>
            <a:ext cx="11315700" cy="3416320"/>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Have you ever wondered why it is </a:t>
            </a:r>
            <a:r>
              <a:rPr lang="en-AU" sz="2400" b="1" i="0" dirty="0" smtClean="0">
                <a:solidFill>
                  <a:srgbClr val="B81AE0"/>
                </a:solidFill>
                <a:effectLst/>
                <a:latin typeface="Arial" panose="020B0604020202020204" pitchFamily="34" charset="0"/>
              </a:rPr>
              <a:t>dangerous</a:t>
            </a:r>
            <a:r>
              <a:rPr lang="en-AU" sz="2400" b="1" i="0" dirty="0" smtClean="0">
                <a:solidFill>
                  <a:srgbClr val="444444"/>
                </a:solidFill>
                <a:effectLst/>
                <a:latin typeface="Arial" panose="020B0604020202020204" pitchFamily="34" charset="0"/>
              </a:rPr>
              <a:t> to breathe into and from a bag?</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Or why, if you sealed yourself into an airtight box or cupboard, you would eventually </a:t>
            </a:r>
            <a:r>
              <a:rPr lang="en-AU" sz="2400" b="1" i="0" dirty="0" smtClean="0">
                <a:solidFill>
                  <a:srgbClr val="3883F5"/>
                </a:solidFill>
                <a:effectLst/>
                <a:latin typeface="Arial" panose="020B0604020202020204" pitchFamily="34" charset="0"/>
              </a:rPr>
              <a:t>suffocate?</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This is because, when we </a:t>
            </a:r>
            <a:r>
              <a:rPr lang="en-AU" sz="2400" b="1" i="0" dirty="0" smtClean="0">
                <a:solidFill>
                  <a:srgbClr val="FB6611"/>
                </a:solidFill>
                <a:effectLst/>
                <a:latin typeface="Arial" panose="020B0604020202020204" pitchFamily="34" charset="0"/>
              </a:rPr>
              <a:t>exchange gases,</a:t>
            </a:r>
            <a:r>
              <a:rPr lang="en-AU" sz="2400" b="0" i="0" dirty="0" smtClean="0">
                <a:solidFill>
                  <a:srgbClr val="444444"/>
                </a:solidFill>
                <a:effectLst/>
                <a:latin typeface="Arial" panose="020B0604020202020204" pitchFamily="34" charset="0"/>
              </a:rPr>
              <a:t> we remove some oxygen from the air we inhale, and replace it with carbon dioxide that we are getting rid of and exhaling.</a:t>
            </a:r>
            <a:endParaRPr lang="en-AU" sz="2400"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1073246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Words>
  <Application>Microsoft Office PowerPoint</Application>
  <PresentationFormat>Widescreen</PresentationFormat>
  <Paragraphs>56</Paragraphs>
  <Slides>14</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KaTeX_Main</vt:lpstr>
      <vt:lpstr>Office Theme</vt:lpstr>
      <vt:lpstr>Gas Exchange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Exchange</dc:title>
  <dc:creator>Joseph D'cruz</dc:creator>
  <cp:lastModifiedBy>Joseph D'cruz</cp:lastModifiedBy>
  <cp:revision>1</cp:revision>
  <dcterms:created xsi:type="dcterms:W3CDTF">2020-05-31T00:50:39Z</dcterms:created>
  <dcterms:modified xsi:type="dcterms:W3CDTF">2020-05-31T00:50:46Z</dcterms:modified>
</cp:coreProperties>
</file>