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4422349-D264-472E-9802-8A837A758B34}"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209986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4422349-D264-472E-9802-8A837A758B34}"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72498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4422349-D264-472E-9802-8A837A758B34}"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273383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4422349-D264-472E-9802-8A837A758B34}"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298853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422349-D264-472E-9802-8A837A758B34}" type="datetimeFigureOut">
              <a:rPr lang="en-AU" smtClean="0"/>
              <a:t>12/08/2021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306725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4422349-D264-472E-9802-8A837A758B34}" type="datetimeFigureOut">
              <a:rPr lang="en-AU" smtClean="0"/>
              <a:t>12/08/2021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250573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4422349-D264-472E-9802-8A837A758B34}" type="datetimeFigureOut">
              <a:rPr lang="en-AU" smtClean="0"/>
              <a:t>12/08/2021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100321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4422349-D264-472E-9802-8A837A758B34}" type="datetimeFigureOut">
              <a:rPr lang="en-AU" smtClean="0"/>
              <a:t>12/08/2021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96860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422349-D264-472E-9802-8A837A758B34}" type="datetimeFigureOut">
              <a:rPr lang="en-AU" smtClean="0"/>
              <a:t>12/08/2021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427156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422349-D264-472E-9802-8A837A758B34}" type="datetimeFigureOut">
              <a:rPr lang="en-AU" smtClean="0"/>
              <a:t>12/08/2021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289115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422349-D264-472E-9802-8A837A758B34}" type="datetimeFigureOut">
              <a:rPr lang="en-AU" smtClean="0"/>
              <a:t>12/08/2021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F4B180A-BED7-46C2-8EDA-4F22E3078426}" type="slidenum">
              <a:rPr lang="en-AU" smtClean="0"/>
              <a:t>‹#›</a:t>
            </a:fld>
            <a:endParaRPr lang="en-AU"/>
          </a:p>
        </p:txBody>
      </p:sp>
    </p:spTree>
    <p:extLst>
      <p:ext uri="{BB962C8B-B14F-4D97-AF65-F5344CB8AC3E}">
        <p14:creationId xmlns:p14="http://schemas.microsoft.com/office/powerpoint/2010/main" val="284053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22349-D264-472E-9802-8A837A758B34}" type="datetimeFigureOut">
              <a:rPr lang="en-AU" smtClean="0"/>
              <a:t>12/08/2021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B180A-BED7-46C2-8EDA-4F22E3078426}" type="slidenum">
              <a:rPr lang="en-AU" smtClean="0"/>
              <a:t>‹#›</a:t>
            </a:fld>
            <a:endParaRPr lang="en-AU"/>
          </a:p>
        </p:txBody>
      </p:sp>
    </p:spTree>
    <p:extLst>
      <p:ext uri="{BB962C8B-B14F-4D97-AF65-F5344CB8AC3E}">
        <p14:creationId xmlns:p14="http://schemas.microsoft.com/office/powerpoint/2010/main" val="181123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hc1YtXc_84A"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4.mp4"/><Relationship Id="rId1" Type="http://schemas.microsoft.com/office/2007/relationships/media" Target="../media/media4.mp4"/><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Introduction to Respiration</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425919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59539"/>
            <a:ext cx="11290300" cy="3046988"/>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From the </a:t>
            </a:r>
            <a:r>
              <a:rPr lang="en-AU" sz="2400" b="1" i="0" dirty="0" smtClean="0">
                <a:solidFill>
                  <a:srgbClr val="FB6611"/>
                </a:solidFill>
                <a:effectLst/>
                <a:latin typeface="Arial" panose="020B0604020202020204" pitchFamily="34" charset="0"/>
              </a:rPr>
              <a:t>pharynx,</a:t>
            </a:r>
            <a:r>
              <a:rPr lang="en-AU" sz="2400" b="1" i="0" dirty="0" smtClean="0">
                <a:solidFill>
                  <a:srgbClr val="444444"/>
                </a:solidFill>
                <a:effectLst/>
                <a:latin typeface="Arial" panose="020B0604020202020204" pitchFamily="34" charset="0"/>
              </a:rPr>
              <a:t> air flows into the </a:t>
            </a:r>
            <a:r>
              <a:rPr lang="en-AU" sz="2400" b="1" i="0" dirty="0" smtClean="0">
                <a:solidFill>
                  <a:srgbClr val="64B131"/>
                </a:solidFill>
                <a:effectLst/>
                <a:latin typeface="Arial" panose="020B0604020202020204" pitchFamily="34" charset="0"/>
              </a:rPr>
              <a:t>larynx.</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These structures sound the same, so do not get them confused!</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This is the hollow muscular organ forming an </a:t>
            </a:r>
            <a:r>
              <a:rPr lang="en-AU" sz="2400" b="1" i="0" dirty="0" smtClean="0">
                <a:solidFill>
                  <a:srgbClr val="3883F5"/>
                </a:solidFill>
                <a:effectLst/>
                <a:latin typeface="Arial" panose="020B0604020202020204" pitchFamily="34" charset="0"/>
              </a:rPr>
              <a:t>air passage to the lungs.</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It contains our </a:t>
            </a:r>
            <a:r>
              <a:rPr lang="en-AU" sz="2400" b="1" i="0" dirty="0" smtClean="0">
                <a:solidFill>
                  <a:srgbClr val="E3316F"/>
                </a:solidFill>
                <a:effectLst/>
                <a:latin typeface="Arial" panose="020B0604020202020204" pitchFamily="34" charset="0"/>
              </a:rPr>
              <a:t>vocal cords,</a:t>
            </a:r>
            <a:r>
              <a:rPr lang="en-AU" sz="2400" b="0" i="0" dirty="0" smtClean="0">
                <a:solidFill>
                  <a:srgbClr val="444444"/>
                </a:solidFill>
                <a:effectLst/>
                <a:latin typeface="Arial" panose="020B0604020202020204" pitchFamily="34" charset="0"/>
              </a:rPr>
              <a:t> which we can vibrate as air passes them, allowing us to speak.</a:t>
            </a:r>
            <a:endParaRPr lang="en-AU" sz="2400" b="0" i="0" dirty="0">
              <a:solidFill>
                <a:srgbClr val="444444"/>
              </a:solidFill>
              <a:effectLst/>
              <a:latin typeface="Arial" panose="020B0604020202020204" pitchFamily="34" charset="0"/>
            </a:endParaRPr>
          </a:p>
        </p:txBody>
      </p:sp>
      <p:pic>
        <p:nvPicPr>
          <p:cNvPr id="6146" name="Picture 2" descr="https://www.educationperfect.com/media/content/Science/1456869134.103391g/1456869136813-2601018822093481-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975" y="3057525"/>
            <a:ext cx="322897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31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357138"/>
            <a:ext cx="11125200" cy="2677656"/>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The trachea</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larynx flows in to the </a:t>
            </a:r>
            <a:r>
              <a:rPr lang="en-AU" sz="2400" b="1" i="0" dirty="0" smtClean="0">
                <a:solidFill>
                  <a:srgbClr val="00B6EE"/>
                </a:solidFill>
                <a:effectLst/>
                <a:latin typeface="Arial" panose="020B0604020202020204" pitchFamily="34" charset="0"/>
              </a:rPr>
              <a:t>trachea</a:t>
            </a:r>
            <a:r>
              <a:rPr lang="en-AU" sz="2400" b="0" i="0" dirty="0" smtClean="0">
                <a:solidFill>
                  <a:srgbClr val="444444"/>
                </a:solidFill>
                <a:effectLst/>
                <a:latin typeface="Arial" panose="020B0604020202020204" pitchFamily="34" charset="0"/>
              </a:rPr>
              <a:t> or </a:t>
            </a:r>
            <a:r>
              <a:rPr lang="en-AU" sz="2400" b="1" i="0" dirty="0" smtClean="0">
                <a:solidFill>
                  <a:srgbClr val="00B6EE"/>
                </a:solidFill>
                <a:effectLst/>
                <a:latin typeface="Arial" panose="020B0604020202020204" pitchFamily="34" charset="0"/>
              </a:rPr>
              <a:t>"windpipe".</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trachea is a tube that </a:t>
            </a:r>
            <a:r>
              <a:rPr lang="en-AU" sz="2400" b="1" i="0" dirty="0" smtClean="0">
                <a:solidFill>
                  <a:srgbClr val="B81AE0"/>
                </a:solidFill>
                <a:effectLst/>
                <a:latin typeface="Arial" panose="020B0604020202020204" pitchFamily="34" charset="0"/>
              </a:rPr>
              <a:t>carries air to the lungs.</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It is strengthened by rings made of </a:t>
            </a:r>
            <a:r>
              <a:rPr lang="en-AU" sz="2400" b="1" i="0" dirty="0" smtClean="0">
                <a:solidFill>
                  <a:srgbClr val="009900"/>
                </a:solidFill>
                <a:effectLst/>
                <a:latin typeface="Arial" panose="020B0604020202020204" pitchFamily="34" charset="0"/>
              </a:rPr>
              <a:t>cartilage,</a:t>
            </a:r>
            <a:r>
              <a:rPr lang="en-AU" sz="2400" b="0" i="0" dirty="0" smtClean="0">
                <a:solidFill>
                  <a:srgbClr val="444444"/>
                </a:solidFill>
                <a:effectLst/>
                <a:latin typeface="Arial" panose="020B0604020202020204" pitchFamily="34" charset="0"/>
              </a:rPr>
              <a:t> so that it doesn't collapse.</a:t>
            </a:r>
            <a:endParaRPr lang="en-AU" sz="2400" b="0" i="0" dirty="0">
              <a:solidFill>
                <a:srgbClr val="444444"/>
              </a:solidFill>
              <a:effectLst/>
              <a:latin typeface="Arial" panose="020B0604020202020204" pitchFamily="34" charset="0"/>
            </a:endParaRPr>
          </a:p>
        </p:txBody>
      </p:sp>
      <p:pic>
        <p:nvPicPr>
          <p:cNvPr id="7170" name="Picture 2" descr="https://www.educationperfect.com/media/content/Science/1456869157.956921g/1456869161926-2601018822093481-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4225" y="3057525"/>
            <a:ext cx="322897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78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432138"/>
            <a:ext cx="6946900" cy="3046988"/>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The main </a:t>
            </a:r>
            <a:r>
              <a:rPr lang="en-AU" sz="2400" b="1" i="0" dirty="0" smtClean="0">
                <a:solidFill>
                  <a:srgbClr val="FB6611"/>
                </a:solidFill>
                <a:effectLst/>
                <a:latin typeface="Arial" panose="020B0604020202020204" pitchFamily="34" charset="0"/>
              </a:rPr>
              <a:t>muscle</a:t>
            </a:r>
            <a:r>
              <a:rPr lang="en-AU" sz="2400" b="1" i="0" dirty="0" smtClean="0">
                <a:solidFill>
                  <a:srgbClr val="444444"/>
                </a:solidFill>
                <a:effectLst/>
                <a:latin typeface="Arial" panose="020B0604020202020204" pitchFamily="34" charset="0"/>
              </a:rPr>
              <a:t> that allows us to breathe is the </a:t>
            </a:r>
            <a:r>
              <a:rPr lang="en-AU" sz="2400" b="1" i="0" dirty="0" smtClean="0">
                <a:solidFill>
                  <a:srgbClr val="AB37C8"/>
                </a:solidFill>
                <a:effectLst/>
                <a:latin typeface="Arial" panose="020B0604020202020204" pitchFamily="34" charset="0"/>
              </a:rPr>
              <a:t>diaphragm.</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Contraction of the diaphragm muscle expands the lungs during inhalation when one is breathing air in.</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It is found </a:t>
            </a:r>
            <a:r>
              <a:rPr lang="en-AU" sz="2400" b="1" i="0" dirty="0" smtClean="0">
                <a:solidFill>
                  <a:srgbClr val="3883F5"/>
                </a:solidFill>
                <a:effectLst/>
                <a:latin typeface="Arial" panose="020B0604020202020204" pitchFamily="34" charset="0"/>
              </a:rPr>
              <a:t>underneath the lungs.</a:t>
            </a:r>
            <a:endParaRPr lang="en-AU" sz="2400" b="0" i="0" dirty="0">
              <a:solidFill>
                <a:srgbClr val="444444"/>
              </a:solidFill>
              <a:effectLst/>
              <a:latin typeface="Arial" panose="020B0604020202020204" pitchFamily="34" charset="0"/>
            </a:endParaRPr>
          </a:p>
        </p:txBody>
      </p:sp>
      <p:pic>
        <p:nvPicPr>
          <p:cNvPr id="8194" name="Picture 2" descr="https://www.educationperfect.com/Images/Content/Science/1401684962407-14705958-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267" y="852607"/>
            <a:ext cx="4727733" cy="5253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2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6600" y="151537"/>
            <a:ext cx="6096000" cy="3108543"/>
          </a:xfrm>
          <a:prstGeom prst="rect">
            <a:avLst/>
          </a:prstGeom>
        </p:spPr>
        <p:txBody>
          <a:bodyPr>
            <a:spAutoFit/>
          </a:bodyPr>
          <a:lstStyle/>
          <a:p>
            <a:pPr algn="ctr"/>
            <a:r>
              <a:rPr lang="en-AU" sz="2800" b="1" i="0" dirty="0" smtClean="0">
                <a:solidFill>
                  <a:srgbClr val="444444"/>
                </a:solidFill>
                <a:effectLst/>
                <a:latin typeface="Arial" panose="020B0604020202020204" pitchFamily="34" charset="0"/>
              </a:rPr>
              <a:t>The bronchi</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Right before the lungs, the </a:t>
            </a:r>
            <a:r>
              <a:rPr lang="en-AU" sz="2800" b="1" i="0" dirty="0" smtClean="0">
                <a:solidFill>
                  <a:srgbClr val="3883F5"/>
                </a:solidFill>
                <a:effectLst/>
                <a:latin typeface="Arial" panose="020B0604020202020204" pitchFamily="34" charset="0"/>
              </a:rPr>
              <a:t>trachea splits in two,</a:t>
            </a:r>
            <a:r>
              <a:rPr lang="en-AU" sz="2800" b="0" i="0" dirty="0" smtClean="0">
                <a:solidFill>
                  <a:srgbClr val="444444"/>
                </a:solidFill>
                <a:effectLst/>
                <a:latin typeface="Arial" panose="020B0604020202020204" pitchFamily="34" charset="0"/>
              </a:rPr>
              <a:t> forming two </a:t>
            </a:r>
            <a:r>
              <a:rPr lang="en-AU" sz="2800" b="1" i="0" dirty="0" smtClean="0">
                <a:solidFill>
                  <a:srgbClr val="64B131"/>
                </a:solidFill>
                <a:effectLst/>
                <a:latin typeface="Arial" panose="020B0604020202020204" pitchFamily="34" charset="0"/>
              </a:rPr>
              <a:t>bronchi</a:t>
            </a:r>
            <a:r>
              <a:rPr lang="en-AU" sz="2800" b="0" i="0" dirty="0" smtClean="0">
                <a:solidFill>
                  <a:srgbClr val="444444"/>
                </a:solidFill>
                <a:effectLst/>
                <a:latin typeface="Arial" panose="020B0604020202020204" pitchFamily="34" charset="0"/>
              </a:rPr>
              <a:t> (singular=</a:t>
            </a:r>
            <a:r>
              <a:rPr lang="en-AU" sz="2800" b="1" i="0" dirty="0" smtClean="0">
                <a:solidFill>
                  <a:srgbClr val="444444"/>
                </a:solidFill>
                <a:effectLst/>
                <a:latin typeface="Arial" panose="020B0604020202020204" pitchFamily="34" charset="0"/>
              </a:rPr>
              <a:t>"bronchus"</a:t>
            </a:r>
            <a:r>
              <a:rPr lang="en-AU" sz="2800" b="0" i="0" dirty="0" smtClean="0">
                <a:solidFill>
                  <a:srgbClr val="444444"/>
                </a:solidFill>
                <a:effectLst/>
                <a:latin typeface="Arial" panose="020B0604020202020204" pitchFamily="34" charset="0"/>
              </a:rPr>
              <a:t>).</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The bronchi go into a </a:t>
            </a:r>
            <a:r>
              <a:rPr lang="en-AU" sz="2800" b="1" i="0" dirty="0" smtClean="0">
                <a:solidFill>
                  <a:srgbClr val="E3316F"/>
                </a:solidFill>
                <a:effectLst/>
                <a:latin typeface="Arial" panose="020B0604020202020204" pitchFamily="34" charset="0"/>
              </a:rPr>
              <a:t>lung each.</a:t>
            </a:r>
            <a:endParaRPr lang="en-AU" sz="2800" b="0" i="0" dirty="0">
              <a:solidFill>
                <a:srgbClr val="444444"/>
              </a:solidFill>
              <a:effectLst/>
              <a:latin typeface="Arial" panose="020B0604020202020204" pitchFamily="34" charset="0"/>
            </a:endParaRPr>
          </a:p>
        </p:txBody>
      </p:sp>
      <p:pic>
        <p:nvPicPr>
          <p:cNvPr id="9218" name="Picture 2" descr="https://www.educationperfect.com/media/content/Science/1456869388.000771g/1456869390533-2601018822093481-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400" y="678496"/>
            <a:ext cx="4346575" cy="511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044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99100" y="1254036"/>
            <a:ext cx="6096000" cy="3539430"/>
          </a:xfrm>
          <a:prstGeom prst="rect">
            <a:avLst/>
          </a:prstGeom>
        </p:spPr>
        <p:txBody>
          <a:bodyPr>
            <a:spAutoFit/>
          </a:bodyPr>
          <a:lstStyle/>
          <a:p>
            <a:pPr algn="ctr"/>
            <a:r>
              <a:rPr lang="en-AU" sz="3200" b="1" i="0" dirty="0" smtClean="0">
                <a:solidFill>
                  <a:srgbClr val="444444"/>
                </a:solidFill>
                <a:effectLst/>
                <a:latin typeface="Arial" panose="020B0604020202020204" pitchFamily="34" charset="0"/>
              </a:rPr>
              <a:t>Within the lungs, the </a:t>
            </a:r>
            <a:r>
              <a:rPr lang="en-AU" sz="3200" b="1" i="0" dirty="0" smtClean="0">
                <a:solidFill>
                  <a:srgbClr val="E3316F"/>
                </a:solidFill>
                <a:effectLst/>
                <a:latin typeface="Arial" panose="020B0604020202020204" pitchFamily="34" charset="0"/>
              </a:rPr>
              <a:t>bronchi split</a:t>
            </a:r>
            <a:r>
              <a:rPr lang="en-AU" sz="3200" b="1" i="0" dirty="0" smtClean="0">
                <a:solidFill>
                  <a:srgbClr val="444444"/>
                </a:solidFill>
                <a:effectLst/>
                <a:latin typeface="Arial" panose="020B0604020202020204" pitchFamily="34" charset="0"/>
              </a:rPr>
              <a:t> into many smaller and smaller branches, known as </a:t>
            </a:r>
            <a:r>
              <a:rPr lang="en-AU" sz="3200" b="1" i="0" dirty="0" smtClean="0">
                <a:solidFill>
                  <a:srgbClr val="B81AE0"/>
                </a:solidFill>
                <a:effectLst/>
                <a:latin typeface="Arial" panose="020B0604020202020204" pitchFamily="34" charset="0"/>
              </a:rPr>
              <a:t>bronchioles.</a:t>
            </a:r>
            <a:endParaRPr lang="en-AU" sz="3200" b="1" i="0" dirty="0" smtClean="0">
              <a:solidFill>
                <a:srgbClr val="444444"/>
              </a:solidFill>
              <a:effectLst/>
              <a:latin typeface="Arial" panose="020B0604020202020204" pitchFamily="34" charset="0"/>
            </a:endParaRPr>
          </a:p>
          <a:p>
            <a:pPr algn="ctr"/>
            <a:r>
              <a:rPr lang="en-AU" sz="3200" b="0" i="0" dirty="0" smtClean="0">
                <a:solidFill>
                  <a:srgbClr val="444444"/>
                </a:solidFill>
                <a:effectLst/>
                <a:latin typeface="Arial" panose="020B0604020202020204" pitchFamily="34" charset="0"/>
              </a:rPr>
              <a:t> </a:t>
            </a:r>
          </a:p>
          <a:p>
            <a:pPr algn="ctr"/>
            <a:r>
              <a:rPr lang="en-AU" sz="3200" b="0" i="0" dirty="0" smtClean="0">
                <a:solidFill>
                  <a:srgbClr val="444444"/>
                </a:solidFill>
                <a:effectLst/>
                <a:latin typeface="Arial" panose="020B0604020202020204" pitchFamily="34" charset="0"/>
              </a:rPr>
              <a:t>This can be thought of like an </a:t>
            </a:r>
            <a:r>
              <a:rPr lang="en-AU" sz="3200" b="1" i="0" dirty="0" smtClean="0">
                <a:solidFill>
                  <a:srgbClr val="64B131"/>
                </a:solidFill>
                <a:effectLst/>
                <a:latin typeface="Arial" panose="020B0604020202020204" pitchFamily="34" charset="0"/>
              </a:rPr>
              <a:t>upside-down tree.</a:t>
            </a:r>
            <a:endParaRPr lang="en-AU" sz="3200" b="0" i="0" dirty="0">
              <a:solidFill>
                <a:srgbClr val="444444"/>
              </a:solidFill>
              <a:effectLst/>
              <a:latin typeface="Arial" panose="020B0604020202020204" pitchFamily="34" charset="0"/>
            </a:endParaRPr>
          </a:p>
        </p:txBody>
      </p:sp>
      <p:pic>
        <p:nvPicPr>
          <p:cNvPr id="10242" name="Picture 2" descr="https://www.educationperfect.com/media/content/German/1452476498.630471g/1452476509645-793339838505014-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012041"/>
            <a:ext cx="3810000"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15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00" y="228938"/>
            <a:ext cx="10795000" cy="3108543"/>
          </a:xfrm>
          <a:prstGeom prst="rect">
            <a:avLst/>
          </a:prstGeom>
        </p:spPr>
        <p:txBody>
          <a:bodyPr wrap="square">
            <a:spAutoFit/>
          </a:bodyPr>
          <a:lstStyle/>
          <a:p>
            <a:pPr algn="ctr"/>
            <a:r>
              <a:rPr lang="en-AU" sz="2800" b="1" i="0" dirty="0" smtClean="0">
                <a:solidFill>
                  <a:srgbClr val="444444"/>
                </a:solidFill>
                <a:effectLst/>
                <a:latin typeface="Arial" panose="020B0604020202020204" pitchFamily="34" charset="0"/>
              </a:rPr>
              <a:t>The alveoli</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At the very end of each bronchiole are bunches of little </a:t>
            </a:r>
            <a:r>
              <a:rPr lang="en-AU" sz="2800" b="1" i="0" dirty="0" smtClean="0">
                <a:solidFill>
                  <a:srgbClr val="3883F5"/>
                </a:solidFill>
                <a:effectLst/>
                <a:latin typeface="Arial" panose="020B0604020202020204" pitchFamily="34" charset="0"/>
              </a:rPr>
              <a:t>air sacs</a:t>
            </a:r>
            <a:r>
              <a:rPr lang="en-AU" sz="2800" b="0" i="0" dirty="0" smtClean="0">
                <a:solidFill>
                  <a:srgbClr val="444444"/>
                </a:solidFill>
                <a:effectLst/>
                <a:latin typeface="Arial" panose="020B0604020202020204" pitchFamily="34" charset="0"/>
              </a:rPr>
              <a:t> (like bunches of grapes) called </a:t>
            </a:r>
            <a:r>
              <a:rPr lang="en-AU" sz="2800" b="1" i="0" dirty="0" smtClean="0">
                <a:solidFill>
                  <a:srgbClr val="64B131"/>
                </a:solidFill>
                <a:effectLst/>
                <a:latin typeface="Arial" panose="020B0604020202020204" pitchFamily="34" charset="0"/>
              </a:rPr>
              <a:t>alveoli</a:t>
            </a:r>
            <a:r>
              <a:rPr lang="en-AU" sz="2800" b="0" i="0" dirty="0" smtClean="0">
                <a:solidFill>
                  <a:srgbClr val="444444"/>
                </a:solidFill>
                <a:effectLst/>
                <a:latin typeface="Arial" panose="020B0604020202020204" pitchFamily="34" charset="0"/>
              </a:rPr>
              <a:t> (singular= </a:t>
            </a:r>
            <a:r>
              <a:rPr lang="en-AU" sz="2800" b="1" i="0" dirty="0" smtClean="0">
                <a:solidFill>
                  <a:srgbClr val="444444"/>
                </a:solidFill>
                <a:effectLst/>
                <a:latin typeface="Arial" panose="020B0604020202020204" pitchFamily="34" charset="0"/>
              </a:rPr>
              <a:t>"alveolus"</a:t>
            </a:r>
            <a:r>
              <a:rPr lang="en-AU" sz="2800" b="0" i="0" dirty="0" smtClean="0">
                <a:solidFill>
                  <a:srgbClr val="444444"/>
                </a:solidFill>
                <a:effectLst/>
                <a:latin typeface="Arial" panose="020B0604020202020204" pitchFamily="34" charset="0"/>
              </a:rPr>
              <a:t>).</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The alveoli are the place where </a:t>
            </a:r>
            <a:r>
              <a:rPr lang="en-AU" sz="2800" b="1" i="0" dirty="0" smtClean="0">
                <a:solidFill>
                  <a:srgbClr val="FB6611"/>
                </a:solidFill>
                <a:effectLst/>
                <a:latin typeface="Arial" panose="020B0604020202020204" pitchFamily="34" charset="0"/>
              </a:rPr>
              <a:t>gas exchange</a:t>
            </a:r>
            <a:r>
              <a:rPr lang="en-AU" sz="2800" b="0" i="0" dirty="0" smtClean="0">
                <a:solidFill>
                  <a:srgbClr val="444444"/>
                </a:solidFill>
                <a:effectLst/>
                <a:latin typeface="Arial" panose="020B0604020202020204" pitchFamily="34" charset="0"/>
              </a:rPr>
              <a:t> occurs.</a:t>
            </a:r>
            <a:endParaRPr lang="en-AU" sz="2800" b="0" i="0" dirty="0">
              <a:solidFill>
                <a:srgbClr val="444444"/>
              </a:solidFill>
              <a:effectLst/>
              <a:latin typeface="Arial" panose="020B0604020202020204" pitchFamily="34" charset="0"/>
            </a:endParaRPr>
          </a:p>
        </p:txBody>
      </p:sp>
      <p:pic>
        <p:nvPicPr>
          <p:cNvPr id="11266" name="Picture 2" descr="https://www.educationperfect.com/media/content/Science/1427834158.093331g/1427834156245-2007326514-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057525"/>
            <a:ext cx="2895600"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46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00" y="283339"/>
            <a:ext cx="11544300" cy="3970318"/>
          </a:xfrm>
          <a:prstGeom prst="rect">
            <a:avLst/>
          </a:prstGeom>
        </p:spPr>
        <p:txBody>
          <a:bodyPr wrap="square">
            <a:spAutoFit/>
          </a:bodyPr>
          <a:lstStyle/>
          <a:p>
            <a:pPr algn="ctr"/>
            <a:r>
              <a:rPr lang="en-AU" sz="2800" b="1" i="0" dirty="0" smtClean="0">
                <a:solidFill>
                  <a:srgbClr val="444444"/>
                </a:solidFill>
                <a:effectLst/>
                <a:latin typeface="Arial" panose="020B0604020202020204" pitchFamily="34" charset="0"/>
              </a:rPr>
              <a:t>Gas exchange</a:t>
            </a:r>
          </a:p>
          <a:p>
            <a:pPr algn="ctr"/>
            <a:r>
              <a:rPr lang="en-AU" sz="2800" b="0" i="0" dirty="0" smtClean="0">
                <a:solidFill>
                  <a:srgbClr val="444444"/>
                </a:solidFill>
                <a:effectLst/>
                <a:latin typeface="Arial" panose="020B0604020202020204" pitchFamily="34" charset="0"/>
              </a:rPr>
              <a:t> </a:t>
            </a:r>
          </a:p>
          <a:p>
            <a:pPr algn="ctr"/>
            <a:r>
              <a:rPr lang="en-AU" sz="2800" b="1" i="0" u="sng" dirty="0" smtClean="0">
                <a:solidFill>
                  <a:srgbClr val="444444"/>
                </a:solidFill>
                <a:effectLst/>
                <a:latin typeface="Arial" panose="020B0604020202020204" pitchFamily="34" charset="0"/>
              </a:rPr>
              <a:t>Gas exchange</a:t>
            </a:r>
            <a:r>
              <a:rPr lang="en-AU" sz="2800" b="0" i="0" dirty="0" smtClean="0">
                <a:solidFill>
                  <a:srgbClr val="444444"/>
                </a:solidFill>
                <a:effectLst/>
                <a:latin typeface="Arial" panose="020B0604020202020204" pitchFamily="34" charset="0"/>
              </a:rPr>
              <a:t> is where oxygen that we have breathed in is moved into the bloodstream for cells to take up, and where carbon dioxide shifts from the bloodstream into the lungs, so that it can be breathed out.</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Alveoli are </a:t>
            </a:r>
            <a:r>
              <a:rPr lang="en-AU" sz="2800" b="1" i="0" dirty="0" smtClean="0">
                <a:solidFill>
                  <a:srgbClr val="00B6EE"/>
                </a:solidFill>
                <a:effectLst/>
                <a:latin typeface="Arial" panose="020B0604020202020204" pitchFamily="34" charset="0"/>
              </a:rPr>
              <a:t>very thin</a:t>
            </a:r>
            <a:r>
              <a:rPr lang="en-AU" sz="2800" b="0" i="0" dirty="0" smtClean="0">
                <a:solidFill>
                  <a:srgbClr val="444444"/>
                </a:solidFill>
                <a:effectLst/>
                <a:latin typeface="Arial" panose="020B0604020202020204" pitchFamily="34" charset="0"/>
              </a:rPr>
              <a:t> and </a:t>
            </a:r>
            <a:r>
              <a:rPr lang="en-AU" sz="2800" b="1" i="0" dirty="0" smtClean="0">
                <a:solidFill>
                  <a:srgbClr val="B81AE0"/>
                </a:solidFill>
                <a:effectLst/>
                <a:latin typeface="Arial" panose="020B0604020202020204" pitchFamily="34" charset="0"/>
              </a:rPr>
              <a:t>moist, </a:t>
            </a:r>
            <a:r>
              <a:rPr lang="en-AU" sz="2800" b="0" i="0" dirty="0" smtClean="0">
                <a:solidFill>
                  <a:srgbClr val="444444"/>
                </a:solidFill>
                <a:effectLst/>
                <a:latin typeface="Arial" panose="020B0604020202020204" pitchFamily="34" charset="0"/>
              </a:rPr>
              <a:t>so that </a:t>
            </a:r>
            <a:r>
              <a:rPr lang="en-AU" sz="2800" b="1" i="0" dirty="0" smtClean="0">
                <a:solidFill>
                  <a:srgbClr val="3883F5"/>
                </a:solidFill>
                <a:effectLst/>
                <a:latin typeface="Arial" panose="020B0604020202020204" pitchFamily="34" charset="0"/>
              </a:rPr>
              <a:t>oxygen</a:t>
            </a:r>
            <a:r>
              <a:rPr lang="en-AU" sz="2800" b="0" i="0" dirty="0" smtClean="0">
                <a:solidFill>
                  <a:srgbClr val="444444"/>
                </a:solidFill>
                <a:effectLst/>
                <a:latin typeface="Arial" panose="020B0604020202020204" pitchFamily="34" charset="0"/>
              </a:rPr>
              <a:t> and </a:t>
            </a:r>
            <a:r>
              <a:rPr lang="en-AU" sz="2800" b="1" i="0" dirty="0" smtClean="0">
                <a:solidFill>
                  <a:srgbClr val="64B131"/>
                </a:solidFill>
                <a:effectLst/>
                <a:latin typeface="Arial" panose="020B0604020202020204" pitchFamily="34" charset="0"/>
              </a:rPr>
              <a:t>carbon dioxide</a:t>
            </a:r>
            <a:r>
              <a:rPr lang="en-AU" sz="2800" b="0" i="0" dirty="0" smtClean="0">
                <a:solidFill>
                  <a:srgbClr val="444444"/>
                </a:solidFill>
                <a:effectLst/>
                <a:latin typeface="Arial" panose="020B0604020202020204" pitchFamily="34" charset="0"/>
              </a:rPr>
              <a:t> can quickly and easily move through them, into or out of the blood.</a:t>
            </a:r>
            <a:endParaRPr lang="en-AU" sz="2800" b="0" i="0" dirty="0">
              <a:solidFill>
                <a:srgbClr val="444444"/>
              </a:solidFill>
              <a:effectLst/>
              <a:latin typeface="Arial" panose="020B0604020202020204" pitchFamily="34" charset="0"/>
            </a:endParaRPr>
          </a:p>
        </p:txBody>
      </p:sp>
      <p:pic>
        <p:nvPicPr>
          <p:cNvPr id="12290" name="Picture 2" descr="https://www.educationperfect.com/media/content/Science/1452117899.934741g/1452117952849-3855343751507735-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62" y="3857345"/>
            <a:ext cx="4275137" cy="273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652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238036"/>
            <a:ext cx="11290300" cy="1200329"/>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The </a:t>
            </a:r>
            <a:r>
              <a:rPr lang="en-AU" sz="2400" b="1" i="0" dirty="0" smtClean="0">
                <a:solidFill>
                  <a:srgbClr val="FB6611"/>
                </a:solidFill>
                <a:effectLst/>
                <a:latin typeface="Arial" panose="020B0604020202020204" pitchFamily="34" charset="0"/>
              </a:rPr>
              <a:t>ribcage</a:t>
            </a:r>
            <a:r>
              <a:rPr lang="en-AU" sz="2400" b="1" i="0" dirty="0" smtClean="0">
                <a:solidFill>
                  <a:srgbClr val="444444"/>
                </a:solidFill>
                <a:effectLst/>
                <a:latin typeface="Arial" panose="020B0604020202020204" pitchFamily="34" charset="0"/>
              </a:rPr>
              <a:t> protects the </a:t>
            </a:r>
            <a:r>
              <a:rPr lang="en-AU" sz="2400" b="1" i="0" dirty="0" smtClean="0">
                <a:solidFill>
                  <a:srgbClr val="3883F5"/>
                </a:solidFill>
                <a:effectLst/>
                <a:latin typeface="Arial" panose="020B0604020202020204" pitchFamily="34" charset="0"/>
              </a:rPr>
              <a:t>lungs</a:t>
            </a:r>
            <a:r>
              <a:rPr lang="en-AU" sz="2400" b="1" i="0" dirty="0" smtClean="0">
                <a:solidFill>
                  <a:srgbClr val="444444"/>
                </a:solidFill>
                <a:effectLst/>
                <a:latin typeface="Arial" panose="020B0604020202020204" pitchFamily="34" charset="0"/>
              </a:rPr>
              <a:t> and </a:t>
            </a:r>
            <a:r>
              <a:rPr lang="en-AU" sz="2400" b="1" i="0" dirty="0" smtClean="0">
                <a:solidFill>
                  <a:srgbClr val="E3316F"/>
                </a:solidFill>
                <a:effectLst/>
                <a:latin typeface="Arial" panose="020B0604020202020204" pitchFamily="34" charset="0"/>
              </a:rPr>
              <a:t>blood vessels.</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It expands and contracts along with the lungs to allow for efficient breathing.</a:t>
            </a:r>
            <a:endParaRPr lang="en-AU" sz="2400" b="0" i="0" dirty="0">
              <a:solidFill>
                <a:srgbClr val="444444"/>
              </a:solidFill>
              <a:effectLst/>
              <a:latin typeface="Arial" panose="020B0604020202020204" pitchFamily="34" charset="0"/>
            </a:endParaRPr>
          </a:p>
        </p:txBody>
      </p:sp>
      <p:pic>
        <p:nvPicPr>
          <p:cNvPr id="13314" name="Picture 2" descr="https://www.educationperfect.com/media/content/Science/1428356644.107751g/1428356627898-126920739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0" y="2197100"/>
            <a:ext cx="6439942" cy="396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478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5738" y="463034"/>
            <a:ext cx="6636753" cy="461665"/>
          </a:xfrm>
          <a:prstGeom prst="rect">
            <a:avLst/>
          </a:prstGeom>
        </p:spPr>
        <p:txBody>
          <a:bodyPr wrap="none">
            <a:spAutoFit/>
          </a:bodyPr>
          <a:lstStyle/>
          <a:p>
            <a:r>
              <a:rPr lang="en-AU" sz="2400" b="0" i="0" dirty="0" smtClean="0">
                <a:solidFill>
                  <a:srgbClr val="444444"/>
                </a:solidFill>
                <a:effectLst/>
                <a:latin typeface="Arial" panose="020B0604020202020204" pitchFamily="34" charset="0"/>
              </a:rPr>
              <a:t>By the end of this lesson you should be able to:</a:t>
            </a:r>
            <a:endParaRPr lang="en-AU" sz="2400" dirty="0"/>
          </a:p>
        </p:txBody>
      </p:sp>
      <p:graphicFrame>
        <p:nvGraphicFramePr>
          <p:cNvPr id="3" name="Table 2"/>
          <p:cNvGraphicFramePr>
            <a:graphicFrameLocks noGrp="1"/>
          </p:cNvGraphicFramePr>
          <p:nvPr>
            <p:extLst>
              <p:ext uri="{D42A27DB-BD31-4B8C-83A1-F6EECF244321}">
                <p14:modId xmlns:p14="http://schemas.microsoft.com/office/powerpoint/2010/main" val="2246357299"/>
              </p:ext>
            </p:extLst>
          </p:nvPr>
        </p:nvGraphicFramePr>
        <p:xfrm>
          <a:off x="685800" y="1454944"/>
          <a:ext cx="10515600" cy="2049780"/>
        </p:xfrm>
        <a:graphic>
          <a:graphicData uri="http://schemas.openxmlformats.org/drawingml/2006/table">
            <a:tbl>
              <a:tblPr/>
              <a:tblGrid>
                <a:gridCol w="965200">
                  <a:extLst>
                    <a:ext uri="{9D8B030D-6E8A-4147-A177-3AD203B41FA5}">
                      <a16:colId xmlns:a16="http://schemas.microsoft.com/office/drawing/2014/main" val="612016897"/>
                    </a:ext>
                  </a:extLst>
                </a:gridCol>
                <a:gridCol w="9550400">
                  <a:extLst>
                    <a:ext uri="{9D8B030D-6E8A-4147-A177-3AD203B41FA5}">
                      <a16:colId xmlns:a16="http://schemas.microsoft.com/office/drawing/2014/main" val="604342241"/>
                    </a:ext>
                  </a:extLst>
                </a:gridCol>
              </a:tblGrid>
              <a:tr h="0">
                <a:tc>
                  <a:txBody>
                    <a:bodyPr/>
                    <a:lstStyle/>
                    <a:p>
                      <a:pPr algn="l" fontAlgn="ctr"/>
                      <a:r>
                        <a:rPr lang="en-AU" sz="2800" b="1">
                          <a:effectLst/>
                          <a:latin typeface="KaTeX_Main"/>
                        </a:rPr>
                        <a:t>1.</a:t>
                      </a:r>
                      <a:endParaRPr lang="en-AU" sz="28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a:solidFill>
                            <a:srgbClr val="64B131"/>
                          </a:solidFill>
                          <a:effectLst/>
                        </a:rPr>
                        <a:t>State</a:t>
                      </a:r>
                      <a:r>
                        <a:rPr lang="en-AU" sz="2800" b="1">
                          <a:effectLst/>
                        </a:rPr>
                        <a:t> the overall function of the </a:t>
                      </a:r>
                      <a:r>
                        <a:rPr lang="en-AU" sz="2800" b="1">
                          <a:solidFill>
                            <a:srgbClr val="B81AE0"/>
                          </a:solidFill>
                          <a:effectLst/>
                        </a:rPr>
                        <a:t>respiratory system.</a:t>
                      </a:r>
                      <a:endParaRPr lang="en-AU" sz="280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821278077"/>
                  </a:ext>
                </a:extLst>
              </a:tr>
              <a:tr h="0">
                <a:tc>
                  <a:txBody>
                    <a:bodyPr/>
                    <a:lstStyle/>
                    <a:p>
                      <a:pPr algn="l" fontAlgn="ctr"/>
                      <a:r>
                        <a:rPr lang="en-AU" sz="2800" b="1">
                          <a:effectLst/>
                          <a:latin typeface="KaTeX_Main"/>
                        </a:rPr>
                        <a:t>2.</a:t>
                      </a:r>
                      <a:endParaRPr lang="en-AU" sz="28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a:solidFill>
                            <a:srgbClr val="64B131"/>
                          </a:solidFill>
                          <a:effectLst/>
                        </a:rPr>
                        <a:t>Explain</a:t>
                      </a:r>
                      <a:r>
                        <a:rPr lang="en-AU" sz="2800" b="1">
                          <a:effectLst/>
                        </a:rPr>
                        <a:t> the difference between </a:t>
                      </a:r>
                      <a:r>
                        <a:rPr lang="en-AU" sz="2800" b="1">
                          <a:solidFill>
                            <a:srgbClr val="B81AE0"/>
                          </a:solidFill>
                          <a:effectLst/>
                        </a:rPr>
                        <a:t>respiration</a:t>
                      </a:r>
                      <a:r>
                        <a:rPr lang="en-AU" sz="2800" b="1">
                          <a:effectLst/>
                        </a:rPr>
                        <a:t> and </a:t>
                      </a:r>
                      <a:r>
                        <a:rPr lang="en-AU" sz="2800" b="1">
                          <a:solidFill>
                            <a:srgbClr val="FB6611"/>
                          </a:solidFill>
                          <a:effectLst/>
                        </a:rPr>
                        <a:t>breathing.</a:t>
                      </a:r>
                      <a:endParaRPr lang="en-AU" sz="280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03375928"/>
                  </a:ext>
                </a:extLst>
              </a:tr>
              <a:tr h="0">
                <a:tc>
                  <a:txBody>
                    <a:bodyPr/>
                    <a:lstStyle/>
                    <a:p>
                      <a:pPr algn="l" fontAlgn="ctr"/>
                      <a:r>
                        <a:rPr lang="en-AU" sz="2800" b="1">
                          <a:effectLst/>
                          <a:latin typeface="KaTeX_Main"/>
                        </a:rPr>
                        <a:t>3.</a:t>
                      </a:r>
                      <a:endParaRPr lang="en-AU" sz="28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800" b="1" dirty="0">
                          <a:solidFill>
                            <a:srgbClr val="64B131"/>
                          </a:solidFill>
                          <a:effectLst/>
                        </a:rPr>
                        <a:t>Describe</a:t>
                      </a:r>
                      <a:r>
                        <a:rPr lang="en-AU" sz="2800" b="1" dirty="0">
                          <a:effectLst/>
                        </a:rPr>
                        <a:t> where each </a:t>
                      </a:r>
                      <a:r>
                        <a:rPr lang="en-AU" sz="2800" b="1" dirty="0">
                          <a:solidFill>
                            <a:srgbClr val="00B6EE"/>
                          </a:solidFill>
                          <a:effectLst/>
                        </a:rPr>
                        <a:t>structure</a:t>
                      </a:r>
                      <a:r>
                        <a:rPr lang="en-AU" sz="2800" b="1" dirty="0">
                          <a:effectLst/>
                        </a:rPr>
                        <a:t> of the respiratory system is located and its </a:t>
                      </a:r>
                      <a:r>
                        <a:rPr lang="en-AU" sz="2800" b="1" dirty="0">
                          <a:solidFill>
                            <a:srgbClr val="00B6EE"/>
                          </a:solidFill>
                          <a:effectLst/>
                        </a:rPr>
                        <a:t>function.</a:t>
                      </a:r>
                      <a:endParaRPr lang="en-AU" sz="2800"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612542372"/>
                  </a:ext>
                </a:extLst>
              </a:tr>
            </a:tbl>
          </a:graphicData>
        </a:graphic>
      </p:graphicFrame>
      <p:pic>
        <p:nvPicPr>
          <p:cNvPr id="4" name="1509326651.14349">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593907" y="4034969"/>
            <a:ext cx="2597468" cy="2565400"/>
          </a:xfrm>
          <a:prstGeom prst="rect">
            <a:avLst/>
          </a:prstGeom>
        </p:spPr>
      </p:pic>
    </p:spTree>
    <p:extLst>
      <p:ext uri="{BB962C8B-B14F-4D97-AF65-F5344CB8AC3E}">
        <p14:creationId xmlns:p14="http://schemas.microsoft.com/office/powerpoint/2010/main" val="27021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0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0" y="1714838"/>
            <a:ext cx="6096000" cy="3785652"/>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Now ask yourself, </a:t>
            </a:r>
            <a:r>
              <a:rPr lang="en-AU" sz="2400" b="1" i="0" dirty="0" smtClean="0">
                <a:solidFill>
                  <a:srgbClr val="3883F5"/>
                </a:solidFill>
                <a:effectLst/>
                <a:latin typeface="Arial" panose="020B0604020202020204" pitchFamily="34" charset="0"/>
              </a:rPr>
              <a:t>why do we need to breathe?</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If we stop breathing we will </a:t>
            </a:r>
            <a:r>
              <a:rPr lang="en-AU" sz="2400" b="1" i="0" dirty="0" smtClean="0">
                <a:solidFill>
                  <a:srgbClr val="E3316F"/>
                </a:solidFill>
                <a:effectLst/>
                <a:latin typeface="Arial" panose="020B0604020202020204" pitchFamily="34" charset="0"/>
              </a:rPr>
              <a:t>die,</a:t>
            </a:r>
            <a:r>
              <a:rPr lang="en-AU" sz="2400" b="0" i="0" dirty="0" smtClean="0">
                <a:solidFill>
                  <a:srgbClr val="444444"/>
                </a:solidFill>
                <a:effectLst/>
                <a:latin typeface="Arial" panose="020B0604020202020204" pitchFamily="34" charset="0"/>
              </a:rPr>
              <a:t> but why exactly is that?</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Throughout this topic, you will learn why we must </a:t>
            </a:r>
            <a:r>
              <a:rPr lang="en-AU" sz="2400" b="1" i="0" dirty="0" smtClean="0">
                <a:solidFill>
                  <a:srgbClr val="64B131"/>
                </a:solidFill>
                <a:effectLst/>
                <a:latin typeface="Arial" panose="020B0604020202020204" pitchFamily="34" charset="0"/>
              </a:rPr>
              <a:t>"breathe or die"</a:t>
            </a:r>
            <a:r>
              <a:rPr lang="en-AU" sz="2400" b="0" i="0" dirty="0" smtClean="0">
                <a:solidFill>
                  <a:srgbClr val="444444"/>
                </a:solidFill>
                <a:effectLst/>
                <a:latin typeface="Arial" panose="020B0604020202020204" pitchFamily="34" charset="0"/>
              </a:rPr>
              <a:t> and how deceptively complex the whole breathing process really is.</a:t>
            </a:r>
            <a:endParaRPr lang="en-AU" sz="2400" b="0" i="0" dirty="0">
              <a:solidFill>
                <a:srgbClr val="444444"/>
              </a:solidFill>
              <a:effectLst/>
              <a:latin typeface="Arial" panose="020B0604020202020204" pitchFamily="34" charset="0"/>
            </a:endParaRPr>
          </a:p>
        </p:txBody>
      </p:sp>
      <p:pic>
        <p:nvPicPr>
          <p:cNvPr id="3" name="1509316104.8057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059347" y="1955800"/>
            <a:ext cx="4726253" cy="3544690"/>
          </a:xfrm>
          <a:prstGeom prst="rect">
            <a:avLst/>
          </a:prstGeom>
        </p:spPr>
      </p:pic>
    </p:spTree>
    <p:extLst>
      <p:ext uri="{BB962C8B-B14F-4D97-AF65-F5344CB8AC3E}">
        <p14:creationId xmlns:p14="http://schemas.microsoft.com/office/powerpoint/2010/main" val="359577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2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800" y="635338"/>
            <a:ext cx="10198100" cy="2308324"/>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The </a:t>
            </a:r>
            <a:r>
              <a:rPr lang="en-AU" sz="2400" b="1" i="0" dirty="0" smtClean="0">
                <a:solidFill>
                  <a:srgbClr val="B81AE0"/>
                </a:solidFill>
                <a:effectLst/>
                <a:latin typeface="Arial" panose="020B0604020202020204" pitchFamily="34" charset="0"/>
              </a:rPr>
              <a:t>respiratory system</a:t>
            </a:r>
            <a:r>
              <a:rPr lang="en-AU" sz="2400" b="1" i="0" dirty="0" smtClean="0">
                <a:solidFill>
                  <a:srgbClr val="444444"/>
                </a:solidFill>
                <a:effectLst/>
                <a:latin typeface="Arial" panose="020B0604020202020204" pitchFamily="34" charset="0"/>
              </a:rPr>
              <a:t> allows us to </a:t>
            </a:r>
            <a:r>
              <a:rPr lang="en-AU" sz="2400" b="1" i="0" dirty="0" smtClean="0">
                <a:solidFill>
                  <a:srgbClr val="3883F5"/>
                </a:solidFill>
                <a:effectLst/>
                <a:latin typeface="Arial" panose="020B0604020202020204" pitchFamily="34" charset="0"/>
              </a:rPr>
              <a:t>take in oxygen</a:t>
            </a:r>
            <a:r>
              <a:rPr lang="en-AU" sz="2400" b="1" i="0" dirty="0" smtClean="0">
                <a:solidFill>
                  <a:srgbClr val="444444"/>
                </a:solidFill>
                <a:effectLst/>
                <a:latin typeface="Arial" panose="020B0604020202020204" pitchFamily="34" charset="0"/>
              </a:rPr>
              <a:t> and remove </a:t>
            </a:r>
            <a:r>
              <a:rPr lang="en-AU" sz="2400" b="1" i="0" dirty="0" smtClean="0">
                <a:solidFill>
                  <a:srgbClr val="009900"/>
                </a:solidFill>
                <a:effectLst/>
                <a:latin typeface="Arial" panose="020B0604020202020204" pitchFamily="34" charset="0"/>
              </a:rPr>
              <a:t>carbon dioxide.</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This is essential, as all cells need oxygen in order to function. As a by-product of cellular processes, cells produce carbon dioxide, which must be removed or else it becomes </a:t>
            </a:r>
            <a:r>
              <a:rPr lang="en-AU" sz="2400" b="1" i="0" u="sng" dirty="0" smtClean="0">
                <a:solidFill>
                  <a:srgbClr val="FB6611"/>
                </a:solidFill>
                <a:effectLst/>
                <a:latin typeface="Arial" panose="020B0604020202020204" pitchFamily="34" charset="0"/>
              </a:rPr>
              <a:t>toxic</a:t>
            </a:r>
            <a:r>
              <a:rPr lang="en-AU" sz="2400" b="0" i="0" dirty="0" smtClean="0">
                <a:solidFill>
                  <a:srgbClr val="444444"/>
                </a:solidFill>
                <a:effectLst/>
                <a:latin typeface="Arial" panose="020B0604020202020204" pitchFamily="34" charset="0"/>
              </a:rPr>
              <a:t> within the body.</a:t>
            </a:r>
            <a:endParaRPr lang="en-AU" sz="2400" b="0" i="0" dirty="0">
              <a:solidFill>
                <a:srgbClr val="444444"/>
              </a:solidFill>
              <a:effectLst/>
              <a:latin typeface="Arial" panose="020B0604020202020204" pitchFamily="34" charset="0"/>
            </a:endParaRPr>
          </a:p>
        </p:txBody>
      </p:sp>
      <p:pic>
        <p:nvPicPr>
          <p:cNvPr id="3" name="1509325920.32682">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006850" y="3111500"/>
            <a:ext cx="4572000" cy="3429000"/>
          </a:xfrm>
          <a:prstGeom prst="rect">
            <a:avLst/>
          </a:prstGeom>
        </p:spPr>
      </p:pic>
    </p:spTree>
    <p:extLst>
      <p:ext uri="{BB962C8B-B14F-4D97-AF65-F5344CB8AC3E}">
        <p14:creationId xmlns:p14="http://schemas.microsoft.com/office/powerpoint/2010/main" val="54703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c1YtXc_84A"/>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6868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38122018"/>
              </p:ext>
            </p:extLst>
          </p:nvPr>
        </p:nvGraphicFramePr>
        <p:xfrm>
          <a:off x="812800" y="1515904"/>
          <a:ext cx="5651500" cy="1211580"/>
        </p:xfrm>
        <a:graphic>
          <a:graphicData uri="http://schemas.openxmlformats.org/drawingml/2006/table">
            <a:tbl>
              <a:tblPr/>
              <a:tblGrid>
                <a:gridCol w="5651500">
                  <a:extLst>
                    <a:ext uri="{9D8B030D-6E8A-4147-A177-3AD203B41FA5}">
                      <a16:colId xmlns:a16="http://schemas.microsoft.com/office/drawing/2014/main" val="1470314223"/>
                    </a:ext>
                  </a:extLst>
                </a:gridCol>
              </a:tblGrid>
              <a:tr h="0">
                <a:tc>
                  <a:txBody>
                    <a:bodyPr/>
                    <a:lstStyle/>
                    <a:p>
                      <a:pPr algn="l" fontAlgn="ctr"/>
                      <a:r>
                        <a:rPr lang="en-AU" sz="2400" b="1" dirty="0" smtClean="0">
                          <a:solidFill>
                            <a:srgbClr val="B81AE0"/>
                          </a:solidFill>
                          <a:effectLst/>
                          <a:latin typeface="Arial" panose="020B0604020202020204" pitchFamily="34" charset="0"/>
                          <a:cs typeface="Arial" panose="020B0604020202020204" pitchFamily="34" charset="0"/>
                        </a:rPr>
                        <a:t>Respiration</a:t>
                      </a:r>
                      <a:r>
                        <a:rPr lang="en-AU" sz="2400" b="0" dirty="0" smtClean="0">
                          <a:effectLst/>
                          <a:latin typeface="Arial" panose="020B0604020202020204" pitchFamily="34" charset="0"/>
                          <a:cs typeface="Arial" panose="020B0604020202020204" pitchFamily="34" charset="0"/>
                        </a:rPr>
                        <a:t> is a series of chemical reactions that cells perform in order to produce energy from nutrients (food).</a:t>
                      </a:r>
                      <a:endParaRPr lang="en-AU" sz="2400" b="0" dirty="0">
                        <a:effectLst/>
                        <a:latin typeface="Arial" panose="020B0604020202020204" pitchFamily="34" charset="0"/>
                        <a:cs typeface="Arial" panose="020B0604020202020204" pitchFamily="34" charset="0"/>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886321141"/>
                  </a:ext>
                </a:extLst>
              </a:tr>
            </a:tbl>
          </a:graphicData>
        </a:graphic>
      </p:graphicFrame>
      <p:sp>
        <p:nvSpPr>
          <p:cNvPr id="3" name="Rectangle 2"/>
          <p:cNvSpPr/>
          <p:nvPr/>
        </p:nvSpPr>
        <p:spPr>
          <a:xfrm>
            <a:off x="812800" y="4579035"/>
            <a:ext cx="6096000" cy="1200329"/>
          </a:xfrm>
          <a:prstGeom prst="rect">
            <a:avLst/>
          </a:prstGeom>
        </p:spPr>
        <p:txBody>
          <a:bodyPr>
            <a:spAutoFit/>
          </a:bodyPr>
          <a:lstStyle/>
          <a:p>
            <a:r>
              <a:rPr lang="en-AU" sz="2400" b="1" i="0" dirty="0" smtClean="0">
                <a:solidFill>
                  <a:srgbClr val="0066CC"/>
                </a:solidFill>
                <a:effectLst/>
                <a:latin typeface="Arial" panose="020B0604020202020204" pitchFamily="34" charset="0"/>
              </a:rPr>
              <a:t>Breathing</a:t>
            </a:r>
            <a:r>
              <a:rPr lang="en-AU" sz="2400" b="0" i="0" dirty="0" smtClean="0">
                <a:solidFill>
                  <a:srgbClr val="444444"/>
                </a:solidFill>
                <a:effectLst/>
                <a:latin typeface="Arial" panose="020B0604020202020204" pitchFamily="34" charset="0"/>
              </a:rPr>
              <a:t> is the physical act of moving air into and out of our bodies, by inflating and deflating our lungs.</a:t>
            </a:r>
            <a:endParaRPr lang="en-AU" sz="2400" dirty="0"/>
          </a:p>
        </p:txBody>
      </p:sp>
      <p:pic>
        <p:nvPicPr>
          <p:cNvPr id="2050" name="Picture 2" descr="https://www.educationperfect.com/media/content/Science/1470019861.511211g/1470019861434-2935163326203402-4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362" y="-87312"/>
            <a:ext cx="3800475" cy="3238500"/>
          </a:xfrm>
          <a:prstGeom prst="rect">
            <a:avLst/>
          </a:prstGeom>
          <a:noFill/>
          <a:extLst>
            <a:ext uri="{909E8E84-426E-40DD-AFC4-6F175D3DCCD1}">
              <a14:hiddenFill xmlns:a14="http://schemas.microsoft.com/office/drawing/2010/main">
                <a:solidFill>
                  <a:srgbClr val="FFFFFF"/>
                </a:solidFill>
              </a14:hiddenFill>
            </a:ext>
          </a:extLst>
        </p:spPr>
      </p:pic>
      <p:pic>
        <p:nvPicPr>
          <p:cNvPr id="5" name="1509324631.4889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7435850" y="3151188"/>
            <a:ext cx="2857500" cy="3324225"/>
          </a:xfrm>
          <a:prstGeom prst="rect">
            <a:avLst/>
          </a:prstGeom>
        </p:spPr>
      </p:pic>
    </p:spTree>
    <p:extLst>
      <p:ext uri="{BB962C8B-B14F-4D97-AF65-F5344CB8AC3E}">
        <p14:creationId xmlns:p14="http://schemas.microsoft.com/office/powerpoint/2010/main" val="60036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3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7536"/>
            <a:ext cx="10375900" cy="1938992"/>
          </a:xfrm>
          <a:prstGeom prst="rect">
            <a:avLst/>
          </a:prstGeom>
        </p:spPr>
        <p:txBody>
          <a:bodyPr wrap="square">
            <a:spAutoFit/>
          </a:bodyPr>
          <a:lstStyle/>
          <a:p>
            <a:pPr algn="ctr"/>
            <a:r>
              <a:rPr lang="en-AU" sz="2400" b="1" i="0" dirty="0" smtClean="0">
                <a:solidFill>
                  <a:srgbClr val="444444"/>
                </a:solidFill>
                <a:effectLst/>
                <a:latin typeface="Arial" panose="020B0604020202020204" pitchFamily="34" charset="0"/>
              </a:rPr>
              <a:t>The diagram below outlines the main </a:t>
            </a:r>
            <a:r>
              <a:rPr lang="en-AU" sz="2400" b="1" i="0" dirty="0" smtClean="0">
                <a:solidFill>
                  <a:srgbClr val="64B131"/>
                </a:solidFill>
                <a:effectLst/>
                <a:latin typeface="Arial" panose="020B0604020202020204" pitchFamily="34" charset="0"/>
              </a:rPr>
              <a:t>structures</a:t>
            </a:r>
            <a:r>
              <a:rPr lang="en-AU" sz="2400" b="1" i="0" dirty="0" smtClean="0">
                <a:solidFill>
                  <a:srgbClr val="444444"/>
                </a:solidFill>
                <a:effectLst/>
                <a:latin typeface="Arial" panose="020B0604020202020204" pitchFamily="34" charset="0"/>
              </a:rPr>
              <a:t> of the </a:t>
            </a:r>
            <a:r>
              <a:rPr lang="en-AU" sz="2400" b="1" i="0" dirty="0" smtClean="0">
                <a:solidFill>
                  <a:srgbClr val="B81AE0"/>
                </a:solidFill>
                <a:effectLst/>
                <a:latin typeface="Arial" panose="020B0604020202020204" pitchFamily="34" charset="0"/>
              </a:rPr>
              <a:t>respiratory system.</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It is important to be able to identify their structures and understand their </a:t>
            </a:r>
            <a:r>
              <a:rPr lang="en-AU" sz="2400" b="1" i="0" dirty="0" smtClean="0">
                <a:solidFill>
                  <a:srgbClr val="FB6611"/>
                </a:solidFill>
                <a:effectLst/>
                <a:latin typeface="Arial" panose="020B0604020202020204" pitchFamily="34" charset="0"/>
              </a:rPr>
              <a:t>functions.</a:t>
            </a:r>
            <a:endParaRPr lang="en-AU" sz="2400" b="0" i="0" dirty="0">
              <a:solidFill>
                <a:srgbClr val="444444"/>
              </a:solidFill>
              <a:effectLst/>
              <a:latin typeface="Arial" panose="020B0604020202020204" pitchFamily="34" charset="0"/>
            </a:endParaRPr>
          </a:p>
        </p:txBody>
      </p:sp>
      <p:pic>
        <p:nvPicPr>
          <p:cNvPr id="3074" name="Picture 2" descr="https://www.educationperfect.com/Images/Content/Maths/1372112268367-7815431-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600" y="2951163"/>
            <a:ext cx="3429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49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 y="1319937"/>
            <a:ext cx="6096000" cy="3046988"/>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The </a:t>
            </a:r>
            <a:r>
              <a:rPr lang="en-AU" sz="2400" b="1" i="0" dirty="0" smtClean="0">
                <a:solidFill>
                  <a:srgbClr val="3883F5"/>
                </a:solidFill>
                <a:effectLst/>
                <a:latin typeface="Arial" panose="020B0604020202020204" pitchFamily="34" charset="0"/>
              </a:rPr>
              <a:t>nasal cavity</a:t>
            </a:r>
            <a:r>
              <a:rPr lang="en-AU" sz="2400" b="1" i="0" dirty="0" smtClean="0">
                <a:solidFill>
                  <a:srgbClr val="444444"/>
                </a:solidFill>
                <a:effectLst/>
                <a:latin typeface="Arial" panose="020B0604020202020204" pitchFamily="34" charset="0"/>
              </a:rPr>
              <a:t> or </a:t>
            </a:r>
            <a:r>
              <a:rPr lang="en-AU" sz="2400" b="1" i="0" dirty="0" smtClean="0">
                <a:solidFill>
                  <a:srgbClr val="FB6611"/>
                </a:solidFill>
                <a:effectLst/>
                <a:latin typeface="Arial" panose="020B0604020202020204" pitchFamily="34" charset="0"/>
              </a:rPr>
              <a:t>nose</a:t>
            </a:r>
            <a:r>
              <a:rPr lang="en-AU" sz="2400" b="1" i="0" dirty="0" smtClean="0">
                <a:solidFill>
                  <a:srgbClr val="444444"/>
                </a:solidFill>
                <a:effectLst/>
                <a:latin typeface="Arial" panose="020B0604020202020204" pitchFamily="34" charset="0"/>
              </a:rPr>
              <a:t> allows </a:t>
            </a:r>
            <a:r>
              <a:rPr lang="en-AU" sz="2400" b="1" i="0" dirty="0" smtClean="0">
                <a:solidFill>
                  <a:srgbClr val="FB6611"/>
                </a:solidFill>
                <a:effectLst/>
                <a:latin typeface="Arial" panose="020B0604020202020204" pitchFamily="34" charset="0"/>
              </a:rPr>
              <a:t>air to flow in.</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Inside the nose, the air is filtered using fine hairs called </a:t>
            </a:r>
            <a:r>
              <a:rPr lang="en-AU" sz="2400" b="1" i="0" dirty="0" smtClean="0">
                <a:solidFill>
                  <a:srgbClr val="009900"/>
                </a:solidFill>
                <a:effectLst/>
                <a:latin typeface="Arial" panose="020B0604020202020204" pitchFamily="34" charset="0"/>
              </a:rPr>
              <a:t>cilia,</a:t>
            </a:r>
            <a:r>
              <a:rPr lang="en-AU" sz="2400" b="0" i="0" dirty="0" smtClean="0">
                <a:solidFill>
                  <a:srgbClr val="444444"/>
                </a:solidFill>
                <a:effectLst/>
                <a:latin typeface="Arial" panose="020B0604020202020204" pitchFamily="34" charset="0"/>
              </a:rPr>
              <a:t> removing any harmful particles. There is also sticky </a:t>
            </a:r>
            <a:r>
              <a:rPr lang="en-AU" sz="2400" b="1" i="0" dirty="0" smtClean="0">
                <a:solidFill>
                  <a:srgbClr val="B81AE0"/>
                </a:solidFill>
                <a:effectLst/>
                <a:latin typeface="Arial" panose="020B0604020202020204" pitchFamily="34" charset="0"/>
              </a:rPr>
              <a:t>mucus</a:t>
            </a:r>
            <a:r>
              <a:rPr lang="en-AU" sz="2400" b="0" i="0" dirty="0" smtClean="0">
                <a:solidFill>
                  <a:srgbClr val="444444"/>
                </a:solidFill>
                <a:effectLst/>
                <a:latin typeface="Arial" panose="020B0604020202020204" pitchFamily="34" charset="0"/>
              </a:rPr>
              <a:t> produced by goblet cells, which trap particles.</a:t>
            </a:r>
            <a:endParaRPr lang="en-AU" sz="2400" b="0" i="0" dirty="0">
              <a:solidFill>
                <a:srgbClr val="444444"/>
              </a:solidFill>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70734332"/>
              </p:ext>
            </p:extLst>
          </p:nvPr>
        </p:nvGraphicFramePr>
        <p:xfrm>
          <a:off x="2766580" y="4875170"/>
          <a:ext cx="3333750" cy="1211580"/>
        </p:xfrm>
        <a:graphic>
          <a:graphicData uri="http://schemas.openxmlformats.org/drawingml/2006/table">
            <a:tbl>
              <a:tblPr/>
              <a:tblGrid>
                <a:gridCol w="3333750">
                  <a:extLst>
                    <a:ext uri="{9D8B030D-6E8A-4147-A177-3AD203B41FA5}">
                      <a16:colId xmlns:a16="http://schemas.microsoft.com/office/drawing/2014/main" val="591153481"/>
                    </a:ext>
                  </a:extLst>
                </a:gridCol>
              </a:tblGrid>
              <a:tr h="0">
                <a:tc>
                  <a:txBody>
                    <a:bodyPr/>
                    <a:lstStyle/>
                    <a:p>
                      <a:pPr algn="l" fontAlgn="ctr"/>
                      <a:r>
                        <a:rPr lang="en-AU" b="1" dirty="0">
                          <a:solidFill>
                            <a:srgbClr val="B81AE0"/>
                          </a:solidFill>
                          <a:effectLst/>
                        </a:rPr>
                        <a:t>Respiration</a:t>
                      </a:r>
                      <a:r>
                        <a:rPr lang="en-AU" b="1" dirty="0">
                          <a:effectLst/>
                        </a:rPr>
                        <a:t> is a series of chemical reactions that cells perform in order to produce energy from nutrients (food).</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451334109"/>
                  </a:ext>
                </a:extLst>
              </a:tr>
            </a:tbl>
          </a:graphicData>
        </a:graphic>
      </p:graphicFrame>
      <p:pic>
        <p:nvPicPr>
          <p:cNvPr id="4098" name="Picture 2" descr="https://www.educationperfect.com/media/content/Science/1456868884.865311g/1456868889117-2601018822093481-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5" y="1319937"/>
            <a:ext cx="34385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637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24500" y="1306036"/>
            <a:ext cx="6096000" cy="2677656"/>
          </a:xfrm>
          <a:prstGeom prst="rect">
            <a:avLst/>
          </a:prstGeom>
        </p:spPr>
        <p:txBody>
          <a:bodyPr>
            <a:spAutoFit/>
          </a:bodyPr>
          <a:lstStyle/>
          <a:p>
            <a:pPr algn="ctr"/>
            <a:r>
              <a:rPr lang="en-AU" sz="2400" b="1" i="0" dirty="0" smtClean="0">
                <a:solidFill>
                  <a:srgbClr val="444444"/>
                </a:solidFill>
                <a:effectLst/>
                <a:latin typeface="Arial" panose="020B0604020202020204" pitchFamily="34" charset="0"/>
              </a:rPr>
              <a:t>Air flows down from the nose to enter the </a:t>
            </a:r>
            <a:r>
              <a:rPr lang="en-AU" sz="2400" b="1" i="0" dirty="0" smtClean="0">
                <a:solidFill>
                  <a:srgbClr val="FB6611"/>
                </a:solidFill>
                <a:effectLst/>
                <a:latin typeface="Arial" panose="020B0604020202020204" pitchFamily="34" charset="0"/>
              </a:rPr>
              <a:t>pharynx.</a:t>
            </a:r>
            <a:endParaRPr lang="en-AU" sz="2400" b="1"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This is the soft part at the </a:t>
            </a:r>
            <a:r>
              <a:rPr lang="en-AU" sz="2400" b="1" i="0" dirty="0" smtClean="0">
                <a:solidFill>
                  <a:srgbClr val="3883F5"/>
                </a:solidFill>
                <a:effectLst/>
                <a:latin typeface="Arial" panose="020B0604020202020204" pitchFamily="34" charset="0"/>
              </a:rPr>
              <a:t>top of the throat</a:t>
            </a:r>
            <a:r>
              <a:rPr lang="en-AU" sz="2400" b="0" i="0" dirty="0" smtClean="0">
                <a:solidFill>
                  <a:srgbClr val="444444"/>
                </a:solidFill>
                <a:effectLst/>
                <a:latin typeface="Arial" panose="020B0604020202020204" pitchFamily="34" charset="0"/>
              </a:rPr>
              <a:t> that connects the mouth and nose to the </a:t>
            </a:r>
            <a:r>
              <a:rPr lang="en-AU" sz="2400" b="1" i="0" dirty="0" smtClean="0">
                <a:solidFill>
                  <a:srgbClr val="2AC388"/>
                </a:solidFill>
                <a:effectLst/>
                <a:latin typeface="Arial" panose="020B0604020202020204" pitchFamily="34" charset="0"/>
              </a:rPr>
              <a:t>oesophagus</a:t>
            </a:r>
            <a:r>
              <a:rPr lang="en-AU" sz="2400" b="0" i="0" dirty="0" smtClean="0">
                <a:solidFill>
                  <a:srgbClr val="444444"/>
                </a:solidFill>
                <a:effectLst/>
                <a:latin typeface="Arial" panose="020B0604020202020204" pitchFamily="34" charset="0"/>
              </a:rPr>
              <a:t> (carries food to the stomach).</a:t>
            </a:r>
            <a:endParaRPr lang="en-AU" sz="2400" b="0" i="0" dirty="0">
              <a:solidFill>
                <a:srgbClr val="444444"/>
              </a:solidFill>
              <a:effectLst/>
              <a:latin typeface="Arial" panose="020B0604020202020204" pitchFamily="34" charset="0"/>
            </a:endParaRPr>
          </a:p>
        </p:txBody>
      </p:sp>
      <p:pic>
        <p:nvPicPr>
          <p:cNvPr id="5122" name="Picture 2" descr="https://www.educationperfect.com/media/content/Science/1456868956.755121g/1456868961135-2601018822093481-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963136"/>
            <a:ext cx="4203700" cy="494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017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761</Words>
  <Application>Microsoft Office PowerPoint</Application>
  <PresentationFormat>Widescreen</PresentationFormat>
  <Paragraphs>68</Paragraphs>
  <Slides>17</Slides>
  <Notes>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KaTeX_Main</vt:lpstr>
      <vt:lpstr>Office Theme</vt:lpstr>
      <vt:lpstr>Introduction to Respiration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Respiration</dc:title>
  <dc:creator>Joseph D'cruz</dc:creator>
  <cp:lastModifiedBy>D'CRUZ Jean [Narrogin Senior High School]</cp:lastModifiedBy>
  <cp:revision>2</cp:revision>
  <dcterms:created xsi:type="dcterms:W3CDTF">2020-05-31T00:40:47Z</dcterms:created>
  <dcterms:modified xsi:type="dcterms:W3CDTF">2021-08-12T03:35:08Z</dcterms:modified>
</cp:coreProperties>
</file>