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3691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085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702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9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3911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212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95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786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26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06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553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99888-F66D-4542-A694-2E3120EB90E5}" type="datetimeFigureOut">
              <a:rPr lang="en-AU" smtClean="0"/>
              <a:t>6/09/2020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BDB01-B7C1-485E-9C71-6234F49888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60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Organ Transplants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505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0" y="1105238"/>
            <a:ext cx="9512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organs used for transplants are taken from people who have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passed away.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 known as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deceased donors.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this can only happen is the person in question is registered as an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organ donor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their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family agrees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the procedure.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German/1465429665.392421g/1465429684921-153020604617332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150" y="3430588"/>
            <a:ext cx="3810000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12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3900" y="19132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only issue with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deceased donors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 the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be transferred before they start to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break down.</a:t>
            </a:r>
            <a:endParaRPr lang="en-AU" dirty="0"/>
          </a:p>
        </p:txBody>
      </p:sp>
      <p:pic>
        <p:nvPicPr>
          <p:cNvPr id="9218" name="Picture 2" descr="https://www.educationperfect.com/Images/Content/Maths/1371161921132-7698922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5" y="1530350"/>
            <a:ext cx="1428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55900" y="37928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start happening within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40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minutes!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6453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90136"/>
            <a:ext cx="10287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recovered in time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stored correctly,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kidneys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kept up to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24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 before transplantation and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hearts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kept up to 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hours!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0242" name="Picture 2" descr="https://www.educationperfect.com/media/content/Science/1463709477.434931f/1463709488547-223624848519589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175" y="2571750"/>
            <a:ext cx="23812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5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1326" y="1098034"/>
            <a:ext cx="53527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the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donated 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get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person?</a:t>
            </a:r>
            <a:endParaRPr lang="en-AU" dirty="0"/>
          </a:p>
        </p:txBody>
      </p:sp>
      <p:pic>
        <p:nvPicPr>
          <p:cNvPr id="11266" name="Picture 2" descr="https://www.educationperfect.com/Images/Content/Maths/1366597653758-59119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39395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46700" y="32479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surgery!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Transplant surgery is performed under general anaesthesia. This is when a person is completely unconscious and unable to feel pain during medical procedures.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593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82754"/>
              </p:ext>
            </p:extLst>
          </p:nvPr>
        </p:nvGraphicFramePr>
        <p:xfrm>
          <a:off x="774700" y="2034064"/>
          <a:ext cx="9867900" cy="662940"/>
        </p:xfrm>
        <a:graphic>
          <a:graphicData uri="http://schemas.openxmlformats.org/drawingml/2006/table">
            <a:tbl>
              <a:tblPr/>
              <a:tblGrid>
                <a:gridCol w="584153">
                  <a:extLst>
                    <a:ext uri="{9D8B030D-6E8A-4147-A177-3AD203B41FA5}">
                      <a16:colId xmlns:a16="http://schemas.microsoft.com/office/drawing/2014/main" val="1064764855"/>
                    </a:ext>
                  </a:extLst>
                </a:gridCol>
                <a:gridCol w="9283747">
                  <a:extLst>
                    <a:ext uri="{9D8B030D-6E8A-4147-A177-3AD203B41FA5}">
                      <a16:colId xmlns:a16="http://schemas.microsoft.com/office/drawing/2014/main" val="8833007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/>
                      </a:r>
                      <a:br>
                        <a:rPr lang="en-AU">
                          <a:effectLst/>
                        </a:rPr>
                      </a:b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There are numerous people who contribute to the smooth running of </a:t>
                      </a:r>
                      <a:r>
                        <a:rPr lang="en-AU" b="1" dirty="0">
                          <a:solidFill>
                            <a:srgbClr val="0000FF"/>
                          </a:solidFill>
                          <a:effectLst/>
                        </a:rPr>
                        <a:t>organ transplant operations.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463434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117600" y="3423335"/>
            <a:ext cx="988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Surgeons, doctors, nurses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healthcare professionals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play an important role in organ donation.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5907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92200" y="1137335"/>
            <a:ext cx="105791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Doctors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nurses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initiate a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clinical evaluation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potential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donor.</a:t>
            </a:r>
            <a:endParaRPr lang="en-AU" dirty="0"/>
          </a:p>
        </p:txBody>
      </p:sp>
      <p:pic>
        <p:nvPicPr>
          <p:cNvPr id="13314" name="Picture 2" descr="https://www.educationperfect.com/Images/Content/Science/1375056870425-806729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112963"/>
            <a:ext cx="381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7500" y="33344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regulate the potential donor’s heart rate, body temperature and many other functions.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1086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www.educationperfect.com/Images/Content/Maths/1372825371518-788612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589088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72000" y="2256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Medical Scientists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Laboratory Technicians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play a role in the organ donation process. They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run tests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compile data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potential donor.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422400" y="4568736"/>
            <a:ext cx="9664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determines whether an individual's organ is suitable for donation.</a:t>
            </a: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715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100" y="623838"/>
            <a:ext cx="11049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Once a potential donor has been given the tick of approval from the previously mentioned health professionals, they are then handed over to the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surgeons.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surgeon is a doctor who performs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operations,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this case,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organ transplantations.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AU" dirty="0" smtClean="0"/>
              <a:t/>
            </a:r>
            <a:br>
              <a:rPr lang="en-AU" dirty="0" smtClean="0"/>
            </a:br>
            <a:endParaRPr lang="en-AU" dirty="0"/>
          </a:p>
        </p:txBody>
      </p:sp>
      <p:pic>
        <p:nvPicPr>
          <p:cNvPr id="15362" name="Picture 2" descr="https://www.educationperfect.com/Images/Content/Geography/1390877065214-1034786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449637"/>
            <a:ext cx="28575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10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www.educationperfect.com/media/content/Indonesian/1461636505.921561g/1461636524334-69391126630899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98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21634"/>
              </p:ext>
            </p:extLst>
          </p:nvPr>
        </p:nvGraphicFramePr>
        <p:xfrm>
          <a:off x="4584700" y="1890077"/>
          <a:ext cx="6299200" cy="1211580"/>
        </p:xfrm>
        <a:graphic>
          <a:graphicData uri="http://schemas.openxmlformats.org/drawingml/2006/table">
            <a:tbl>
              <a:tblPr/>
              <a:tblGrid>
                <a:gridCol w="6299200">
                  <a:extLst>
                    <a:ext uri="{9D8B030D-6E8A-4147-A177-3AD203B41FA5}">
                      <a16:colId xmlns:a16="http://schemas.microsoft.com/office/drawing/2014/main" val="1524047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0000FF"/>
                          </a:solidFill>
                          <a:effectLst/>
                        </a:rPr>
                        <a:t/>
                      </a:r>
                      <a:br>
                        <a:rPr lang="en-AU" b="1" dirty="0">
                          <a:solidFill>
                            <a:srgbClr val="0000FF"/>
                          </a:solidFill>
                          <a:effectLst/>
                        </a:rPr>
                      </a:br>
                      <a:r>
                        <a:rPr lang="en-AU" b="1" dirty="0">
                          <a:solidFill>
                            <a:srgbClr val="0000FF"/>
                          </a:solidFill>
                          <a:effectLst/>
                        </a:rPr>
                        <a:t>Hospital support staff</a:t>
                      </a:r>
                      <a:r>
                        <a:rPr lang="en-AU" dirty="0">
                          <a:effectLst/>
                        </a:rPr>
                        <a:t> ensures the entire donation process runs smoothly. After the operation is complete, nurses make sure the patient makes a </a:t>
                      </a:r>
                      <a:r>
                        <a:rPr lang="en-AU" b="1" dirty="0">
                          <a:solidFill>
                            <a:srgbClr val="FF0000"/>
                          </a:solidFill>
                          <a:effectLst/>
                        </a:rPr>
                        <a:t>full recovery.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6671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638300" y="4579035"/>
            <a:ext cx="915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Support on every level makes a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successful donation possible.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0781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97000" y="1430635"/>
            <a:ext cx="899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immune system of an organism is a system of many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biological structures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processes that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protect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against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disease.</a:t>
            </a:r>
            <a:endParaRPr lang="en-AU" dirty="0"/>
          </a:p>
        </p:txBody>
      </p:sp>
      <p:pic>
        <p:nvPicPr>
          <p:cNvPr id="17410" name="Picture 2" descr="https://www.educationperfect.com/Images/Content/EP%20Training/1379294251439-905268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5" y="3416299"/>
            <a:ext cx="19050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www.educationperfect.com/Images/Content/EP%20Training/1379294208262-9052684-2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3659186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https://www.educationperfect.com/Images/Content/EP%20Training/1379294303638-9052684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275" y="3287711"/>
            <a:ext cx="17621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527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215936"/>
            <a:ext cx="1010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our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don’t work properly.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be because of an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illness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just something the person was born with.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65348856.752161g/1465348864238-193977757267467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2936875"/>
            <a:ext cx="38100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941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448138"/>
            <a:ext cx="11214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one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body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down, the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immune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comes into play.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immune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like the tightrope walker on the high wire as it is constantly balancing and navigating the fine line between under and over reaction to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external challenges.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4" name="Picture 2" descr="https://www.educationperfect.com/media/content/German/1450063871.045941g/1450063920583-404334228218230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905125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191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www.educationperfect.com/media/content/Science/1423600592.24941g/1423600581197-95989938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339725"/>
            <a:ext cx="26955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2300" y="4442936"/>
            <a:ext cx="1097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Our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immune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our body's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natural defence system.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network of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tissues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together to protect our bodies from bacteria, viruses, parasites and even a fungus - these all have the potential to make us sick!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171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950436"/>
            <a:ext cx="11607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this happens, doctors will decide if they can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replace the organ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healthy one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someone else.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called an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organ transplant.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German/1454576528.021241g/1454576525574-280861674063959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28194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16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7342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numerous 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be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transplanted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the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human body.</a:t>
            </a:r>
            <a:endParaRPr lang="en-AU" dirty="0"/>
          </a:p>
        </p:txBody>
      </p:sp>
      <p:pic>
        <p:nvPicPr>
          <p:cNvPr id="3074" name="Picture 2" descr="https://www.educationperfect.com/media/content/German/1465349338.004211g/1465349351379-189247848551141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075" y="15875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09800" y="38043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of these include the heart, lungs, liver, kidneys, intestine and pancreas.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0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6100" y="1365935"/>
            <a:ext cx="861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Take a look at the cool </a:t>
            </a:r>
            <a:r>
              <a:rPr lang="en-AU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giphy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below of a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heart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waiting to be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transplanted!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Hope you're not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squeamish!</a:t>
            </a:r>
            <a:endParaRPr lang="en-AU" dirty="0"/>
          </a:p>
        </p:txBody>
      </p:sp>
      <p:pic>
        <p:nvPicPr>
          <p:cNvPr id="3" name="1509316360.3144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73400" y="25273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95236"/>
            <a:ext cx="967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Where do these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transplanted organs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come from?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 organs can be transplanted from either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living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deceased donors.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65349358.419531g/1465349371537-189247848551141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275" y="33147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473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77900" y="1038136"/>
            <a:ext cx="916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organ donor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person who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gives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donates an organ.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two types of donors: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84713"/>
              </p:ext>
            </p:extLst>
          </p:nvPr>
        </p:nvGraphicFramePr>
        <p:xfrm>
          <a:off x="3517900" y="2342674"/>
          <a:ext cx="10515600" cy="777240"/>
        </p:xfrm>
        <a:graphic>
          <a:graphicData uri="http://schemas.openxmlformats.org/drawingml/2006/table">
            <a:tbl>
              <a:tblPr/>
              <a:tblGrid>
                <a:gridCol w="1689100">
                  <a:extLst>
                    <a:ext uri="{9D8B030D-6E8A-4147-A177-3AD203B41FA5}">
                      <a16:colId xmlns:a16="http://schemas.microsoft.com/office/drawing/2014/main" val="1534936839"/>
                    </a:ext>
                  </a:extLst>
                </a:gridCol>
                <a:gridCol w="8826500">
                  <a:extLst>
                    <a:ext uri="{9D8B030D-6E8A-4147-A177-3AD203B41FA5}">
                      <a16:colId xmlns:a16="http://schemas.microsoft.com/office/drawing/2014/main" val="3960124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1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</a:rPr>
                        <a:t>Living donors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915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>
                          <a:effectLst/>
                          <a:latin typeface="KaTeX_Main"/>
                        </a:rPr>
                        <a:t>2</a:t>
                      </a:r>
                      <a:r>
                        <a:rPr lang="en-AU">
                          <a:effectLst/>
                        </a:rPr>
                        <a:t>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dirty="0">
                          <a:effectLst/>
                        </a:rPr>
                        <a:t>Deceased donors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73957"/>
                  </a:ext>
                </a:extLst>
              </a:tr>
            </a:tbl>
          </a:graphicData>
        </a:graphic>
      </p:graphicFrame>
      <p:pic>
        <p:nvPicPr>
          <p:cNvPr id="5122" name="Picture 2" descr="https://www.educationperfect.com/media/content/German/1465349338.004211g/1465349351379-1892478485511414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5" y="427355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99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521936"/>
            <a:ext cx="10439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Tissues and organs can be donated by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living donors.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can only be donated if the tissues and organs can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regrow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the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organ is not needed.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German/1465349361.298271g/1465349381253-189247848551141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084513"/>
            <a:ext cx="3800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61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www.educationperfect.com/media/content/German/1454576528.021241g/1454576525574-280861674063959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06689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86300" y="24097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are usually born with </a:t>
            </a:r>
            <a:r>
              <a:rPr lang="en-AU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two functioning kidneys,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however, we are able to </a:t>
            </a:r>
            <a:r>
              <a:rPr lang="en-AU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 </a:t>
            </a:r>
            <a:r>
              <a:rPr lang="en-AU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only one.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one kidney can be donated to someone in need.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1866900" y="4707235"/>
            <a:ext cx="8801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remaining kidney will grow slightly larger and take over the function of the one that was donated. How amazing is the human body?!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5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55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KaTeX_Main</vt:lpstr>
      <vt:lpstr>Office Theme</vt:lpstr>
      <vt:lpstr>Organ Transplants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 Transplants</dc:title>
  <dc:creator>Joseph D'cruz</dc:creator>
  <cp:lastModifiedBy>Joseph D'cruz</cp:lastModifiedBy>
  <cp:revision>2</cp:revision>
  <dcterms:created xsi:type="dcterms:W3CDTF">2020-09-06T10:06:22Z</dcterms:created>
  <dcterms:modified xsi:type="dcterms:W3CDTF">2020-09-06T10:06:52Z</dcterms:modified>
</cp:coreProperties>
</file>