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5" autoAdjust="0"/>
    <p:restoredTop sz="94660"/>
  </p:normalViewPr>
  <p:slideViewPr>
    <p:cSldViewPr snapToGrid="0">
      <p:cViewPr varScale="1">
        <p:scale>
          <a:sx n="77" d="100"/>
          <a:sy n="77" d="100"/>
        </p:scale>
        <p:origin x="108"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2B91F8F-34E5-47D5-96D7-ECF9C5ABAFD3}"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357689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B91F8F-34E5-47D5-96D7-ECF9C5ABAFD3}"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61866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B91F8F-34E5-47D5-96D7-ECF9C5ABAFD3}"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319477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2B91F8F-34E5-47D5-96D7-ECF9C5ABAFD3}"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105381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B91F8F-34E5-47D5-96D7-ECF9C5ABAFD3}" type="datetimeFigureOut">
              <a:rPr lang="en-AU" smtClean="0"/>
              <a:t>19/09/2020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48238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2B91F8F-34E5-47D5-96D7-ECF9C5ABAFD3}" type="datetimeFigureOut">
              <a:rPr lang="en-AU" smtClean="0"/>
              <a:t>19/09/2020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1764555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2B91F8F-34E5-47D5-96D7-ECF9C5ABAFD3}" type="datetimeFigureOut">
              <a:rPr lang="en-AU" smtClean="0"/>
              <a:t>19/09/2020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407904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2B91F8F-34E5-47D5-96D7-ECF9C5ABAFD3}" type="datetimeFigureOut">
              <a:rPr lang="en-AU" smtClean="0"/>
              <a:t>19/09/2020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362825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91F8F-34E5-47D5-96D7-ECF9C5ABAFD3}" type="datetimeFigureOut">
              <a:rPr lang="en-AU" smtClean="0"/>
              <a:t>19/09/2020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406601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B91F8F-34E5-47D5-96D7-ECF9C5ABAFD3}" type="datetimeFigureOut">
              <a:rPr lang="en-AU" smtClean="0"/>
              <a:t>19/09/2020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138361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B91F8F-34E5-47D5-96D7-ECF9C5ABAFD3}" type="datetimeFigureOut">
              <a:rPr lang="en-AU" smtClean="0"/>
              <a:t>19/09/2020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6DC7244-17F7-4B6F-A39C-A20E4145A468}" type="slidenum">
              <a:rPr lang="en-AU" smtClean="0"/>
              <a:t>‹#›</a:t>
            </a:fld>
            <a:endParaRPr lang="en-AU"/>
          </a:p>
        </p:txBody>
      </p:sp>
    </p:spTree>
    <p:extLst>
      <p:ext uri="{BB962C8B-B14F-4D97-AF65-F5344CB8AC3E}">
        <p14:creationId xmlns:p14="http://schemas.microsoft.com/office/powerpoint/2010/main" val="1876375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91F8F-34E5-47D5-96D7-ECF9C5ABAFD3}" type="datetimeFigureOut">
              <a:rPr lang="en-AU" smtClean="0"/>
              <a:t>19/09/2020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7244-17F7-4B6F-A39C-A20E4145A468}" type="slidenum">
              <a:rPr lang="en-AU" smtClean="0"/>
              <a:t>‹#›</a:t>
            </a:fld>
            <a:endParaRPr lang="en-AU"/>
          </a:p>
        </p:txBody>
      </p:sp>
    </p:spTree>
    <p:extLst>
      <p:ext uri="{BB962C8B-B14F-4D97-AF65-F5344CB8AC3E}">
        <p14:creationId xmlns:p14="http://schemas.microsoft.com/office/powerpoint/2010/main" val="103688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7.xml"/><Relationship Id="rId1" Type="http://schemas.openxmlformats.org/officeDocument/2006/relationships/video" Target="https://www.youtube.com/embed/YqM6rgB_l_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Pollination</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287045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9738"/>
            <a:ext cx="105791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Advantage of Self Pollination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An </a:t>
            </a:r>
            <a:r>
              <a:rPr lang="en-AU" b="1" i="0" dirty="0" smtClean="0">
                <a:solidFill>
                  <a:srgbClr val="C83771"/>
                </a:solidFill>
                <a:effectLst/>
                <a:latin typeface="Arial" panose="020B0604020202020204" pitchFamily="34" charset="0"/>
              </a:rPr>
              <a:t>advantage</a:t>
            </a:r>
            <a:r>
              <a:rPr lang="en-AU" b="0" i="0" dirty="0" smtClean="0">
                <a:solidFill>
                  <a:srgbClr val="444444"/>
                </a:solidFill>
                <a:effectLst/>
                <a:latin typeface="Arial" panose="020B0604020202020204" pitchFamily="34" charset="0"/>
              </a:rPr>
              <a:t> of </a:t>
            </a:r>
            <a:r>
              <a:rPr lang="en-AU" b="1" i="0" dirty="0" smtClean="0">
                <a:solidFill>
                  <a:srgbClr val="64B131"/>
                </a:solidFill>
                <a:effectLst/>
                <a:latin typeface="Arial" panose="020B0604020202020204" pitchFamily="34" charset="0"/>
              </a:rPr>
              <a:t>self pollinating plants,</a:t>
            </a:r>
            <a:r>
              <a:rPr lang="en-AU" b="0" i="0" dirty="0" smtClean="0">
                <a:solidFill>
                  <a:srgbClr val="444444"/>
                </a:solidFill>
                <a:effectLst/>
                <a:latin typeface="Arial" panose="020B0604020202020204" pitchFamily="34" charset="0"/>
              </a:rPr>
              <a:t> is that they do not need to </a:t>
            </a:r>
            <a:r>
              <a:rPr lang="en-AU" b="1" i="0" dirty="0" smtClean="0">
                <a:solidFill>
                  <a:srgbClr val="0066CC"/>
                </a:solidFill>
                <a:effectLst/>
                <a:latin typeface="Arial" panose="020B0604020202020204" pitchFamily="34" charset="0"/>
              </a:rPr>
              <a:t>expend energy</a:t>
            </a:r>
            <a:r>
              <a:rPr lang="en-AU" b="0" i="0" dirty="0" smtClean="0">
                <a:solidFill>
                  <a:srgbClr val="444444"/>
                </a:solidFill>
                <a:effectLst/>
                <a:latin typeface="Arial" panose="020B0604020202020204" pitchFamily="34" charset="0"/>
              </a:rPr>
              <a:t> on attracting pollinators and can spread beyond areas where suitable pollinators can be found.</a:t>
            </a:r>
          </a:p>
          <a:p>
            <a:r>
              <a:rPr lang="en-AU" dirty="0" smtClean="0"/>
              <a:t/>
            </a:r>
            <a:br>
              <a:rPr lang="en-AU" dirty="0" smtClean="0"/>
            </a:br>
            <a:endParaRPr lang="en-AU" dirty="0"/>
          </a:p>
        </p:txBody>
      </p:sp>
      <p:pic>
        <p:nvPicPr>
          <p:cNvPr id="9218" name="Picture 2" descr="https://www.educationperfect.com/media/content/Science/1434626012.180731g/1434626006500-1548244534-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950" y="31750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68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500" y="739339"/>
            <a:ext cx="10096500" cy="1754326"/>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Next time you go out for a walk, take a look around you and think about the different ways </a:t>
            </a:r>
            <a:r>
              <a:rPr lang="en-AU" b="0" i="0" dirty="0" err="1" smtClean="0">
                <a:solidFill>
                  <a:srgbClr val="444444"/>
                </a:solidFill>
                <a:effectLst/>
                <a:latin typeface="Arial" panose="020B0604020202020204" pitchFamily="34" charset="0"/>
              </a:rPr>
              <a:t>thats</a:t>
            </a:r>
            <a:r>
              <a:rPr lang="en-AU" b="0" i="0" dirty="0" smtClean="0">
                <a:solidFill>
                  <a:srgbClr val="444444"/>
                </a:solidFill>
                <a:effectLst/>
                <a:latin typeface="Arial" panose="020B0604020202020204" pitchFamily="34" charset="0"/>
              </a:rPr>
              <a:t> flowers get pollinated.</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a:t>
            </a:r>
            <a:r>
              <a:rPr lang="en-AU" b="1" i="0" dirty="0" smtClean="0">
                <a:solidFill>
                  <a:srgbClr val="7C0BAE"/>
                </a:solidFill>
                <a:effectLst/>
                <a:latin typeface="Arial" panose="020B0604020202020204" pitchFamily="34" charset="0"/>
              </a:rPr>
              <a:t>dandelion</a:t>
            </a:r>
            <a:r>
              <a:rPr lang="en-AU" b="0" i="0" dirty="0" smtClean="0">
                <a:solidFill>
                  <a:srgbClr val="444444"/>
                </a:solidFill>
                <a:effectLst/>
                <a:latin typeface="Arial" panose="020B0604020202020204" pitchFamily="34" charset="0"/>
              </a:rPr>
              <a:t> is a fascinating example. They are capable of both </a:t>
            </a:r>
            <a:r>
              <a:rPr lang="en-AU" b="1" i="0" dirty="0" smtClean="0">
                <a:solidFill>
                  <a:srgbClr val="3883F5"/>
                </a:solidFill>
                <a:effectLst/>
                <a:latin typeface="Arial" panose="020B0604020202020204" pitchFamily="34" charset="0"/>
              </a:rPr>
              <a:t>self-pollination</a:t>
            </a:r>
            <a:r>
              <a:rPr lang="en-AU" b="0" i="0" dirty="0" smtClean="0">
                <a:solidFill>
                  <a:srgbClr val="444444"/>
                </a:solidFill>
                <a:effectLst/>
                <a:latin typeface="Arial" panose="020B0604020202020204" pitchFamily="34" charset="0"/>
              </a:rPr>
              <a:t> and </a:t>
            </a:r>
            <a:r>
              <a:rPr lang="en-AU" b="1" i="0" dirty="0" smtClean="0">
                <a:solidFill>
                  <a:srgbClr val="64B131"/>
                </a:solidFill>
                <a:effectLst/>
                <a:latin typeface="Arial" panose="020B0604020202020204" pitchFamily="34" charset="0"/>
              </a:rPr>
              <a:t>cross-pollination.</a:t>
            </a:r>
            <a:r>
              <a:rPr lang="en-AU" b="0" i="0" dirty="0" smtClean="0">
                <a:solidFill>
                  <a:srgbClr val="444444"/>
                </a:solidFill>
                <a:effectLst/>
                <a:latin typeface="Arial" panose="020B0604020202020204" pitchFamily="34" charset="0"/>
              </a:rPr>
              <a:t> Feathery seeds are produced to be dispersed by </a:t>
            </a:r>
            <a:r>
              <a:rPr lang="en-AU" b="1" i="0" dirty="0" smtClean="0">
                <a:solidFill>
                  <a:srgbClr val="FB6611"/>
                </a:solidFill>
                <a:effectLst/>
                <a:latin typeface="Arial" panose="020B0604020202020204" pitchFamily="34" charset="0"/>
              </a:rPr>
              <a:t>wind.</a:t>
            </a:r>
            <a:r>
              <a:rPr lang="en-AU" b="0" i="0" dirty="0" smtClean="0">
                <a:solidFill>
                  <a:srgbClr val="444444"/>
                </a:solidFill>
                <a:effectLst/>
                <a:latin typeface="Arial" panose="020B0604020202020204" pitchFamily="34" charset="0"/>
              </a:rPr>
              <a:t> You often see these floating around on a summers day.</a:t>
            </a:r>
            <a:endParaRPr lang="en-AU" b="0" i="0" dirty="0">
              <a:solidFill>
                <a:srgbClr val="444444"/>
              </a:solidFill>
              <a:effectLst/>
              <a:latin typeface="Arial" panose="020B0604020202020204" pitchFamily="34" charset="0"/>
            </a:endParaRPr>
          </a:p>
        </p:txBody>
      </p:sp>
      <p:pic>
        <p:nvPicPr>
          <p:cNvPr id="3" name="1515462061.7456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06332" y="3298824"/>
            <a:ext cx="6588836" cy="2759075"/>
          </a:xfrm>
          <a:prstGeom prst="rect">
            <a:avLst/>
          </a:prstGeom>
        </p:spPr>
      </p:pic>
    </p:spTree>
    <p:extLst>
      <p:ext uri="{BB962C8B-B14F-4D97-AF65-F5344CB8AC3E}">
        <p14:creationId xmlns:p14="http://schemas.microsoft.com/office/powerpoint/2010/main" val="39557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7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723037"/>
            <a:ext cx="108458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Insect Pollination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3883F5"/>
                </a:solidFill>
                <a:effectLst/>
                <a:latin typeface="Arial" panose="020B0604020202020204" pitchFamily="34" charset="0"/>
              </a:rPr>
              <a:t>Insects</a:t>
            </a:r>
            <a:r>
              <a:rPr lang="en-AU" b="0" i="0" dirty="0" smtClean="0">
                <a:solidFill>
                  <a:srgbClr val="444444"/>
                </a:solidFill>
                <a:effectLst/>
                <a:latin typeface="Arial" panose="020B0604020202020204" pitchFamily="34" charset="0"/>
              </a:rPr>
              <a:t> can also </a:t>
            </a:r>
            <a:r>
              <a:rPr lang="en-AU" b="1" i="0" dirty="0" smtClean="0">
                <a:solidFill>
                  <a:srgbClr val="64B131"/>
                </a:solidFill>
                <a:effectLst/>
                <a:latin typeface="Arial" panose="020B0604020202020204" pitchFamily="34" charset="0"/>
              </a:rPr>
              <a:t>pollinate flowers.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Insect-pollinated flowers are different in </a:t>
            </a:r>
            <a:r>
              <a:rPr lang="en-AU" b="1" i="0" dirty="0" smtClean="0">
                <a:solidFill>
                  <a:srgbClr val="FB6611"/>
                </a:solidFill>
                <a:effectLst/>
                <a:latin typeface="Arial" panose="020B0604020202020204" pitchFamily="34" charset="0"/>
              </a:rPr>
              <a:t>structure</a:t>
            </a:r>
            <a:r>
              <a:rPr lang="en-AU" b="0" i="0" dirty="0" smtClean="0">
                <a:solidFill>
                  <a:srgbClr val="444444"/>
                </a:solidFill>
                <a:effectLst/>
                <a:latin typeface="Arial" panose="020B0604020202020204" pitchFamily="34" charset="0"/>
              </a:rPr>
              <a:t> from wind-pollinated flowers.</a:t>
            </a:r>
            <a:endParaRPr lang="en-AU" b="0" i="0" dirty="0">
              <a:solidFill>
                <a:srgbClr val="444444"/>
              </a:solidFill>
              <a:effectLst/>
              <a:latin typeface="Arial" panose="020B0604020202020204" pitchFamily="34" charset="0"/>
            </a:endParaRPr>
          </a:p>
        </p:txBody>
      </p:sp>
      <p:pic>
        <p:nvPicPr>
          <p:cNvPr id="10242" name="Picture 2" descr="https://www.educationperfect.com/Images/Content/Science/1370818396320-7637512-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700" y="3465513"/>
            <a:ext cx="3810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08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53988" y="8763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Features of insect pollinated flowers:</a:t>
            </a:r>
            <a:endParaRPr kumimoji="0" lang="en-US" altLang="en-US" sz="18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444444"/>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53950365"/>
              </p:ext>
            </p:extLst>
          </p:nvPr>
        </p:nvGraphicFramePr>
        <p:xfrm>
          <a:off x="1309642" y="1774984"/>
          <a:ext cx="8990058" cy="1165860"/>
        </p:xfrm>
        <a:graphic>
          <a:graphicData uri="http://schemas.openxmlformats.org/drawingml/2006/table">
            <a:tbl>
              <a:tblPr/>
              <a:tblGrid>
                <a:gridCol w="378105">
                  <a:extLst>
                    <a:ext uri="{9D8B030D-6E8A-4147-A177-3AD203B41FA5}">
                      <a16:colId xmlns:a16="http://schemas.microsoft.com/office/drawing/2014/main" val="3606216874"/>
                    </a:ext>
                  </a:extLst>
                </a:gridCol>
                <a:gridCol w="8611953">
                  <a:extLst>
                    <a:ext uri="{9D8B030D-6E8A-4147-A177-3AD203B41FA5}">
                      <a16:colId xmlns:a16="http://schemas.microsoft.com/office/drawing/2014/main" val="80780645"/>
                    </a:ext>
                  </a:extLst>
                </a:gridCol>
              </a:tblGrid>
              <a:tr h="0">
                <a:tc>
                  <a:txBody>
                    <a:bodyPr/>
                    <a:lstStyle/>
                    <a:p>
                      <a:pPr algn="l" fontAlgn="ctr"/>
                      <a:r>
                        <a:rPr lang="en-AU">
                          <a:effectLst/>
                          <a:latin typeface="KaTeX_Main"/>
                        </a:rPr>
                        <a:t>1</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Large brightly coloured </a:t>
                      </a:r>
                      <a:r>
                        <a:rPr lang="en-AU" b="1">
                          <a:solidFill>
                            <a:srgbClr val="0066CC"/>
                          </a:solidFill>
                          <a:effectLst/>
                        </a:rPr>
                        <a:t>petals</a:t>
                      </a:r>
                      <a:r>
                        <a:rPr lang="en-AU">
                          <a:effectLst/>
                        </a:rPr>
                        <a:t> to attract insects.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488299916"/>
                  </a:ext>
                </a:extLst>
              </a:tr>
              <a:tr h="0">
                <a:tc>
                  <a:txBody>
                    <a:bodyPr/>
                    <a:lstStyle/>
                    <a:p>
                      <a:pPr algn="l" fontAlgn="ctr"/>
                      <a:r>
                        <a:rPr lang="en-AU">
                          <a:effectLst/>
                          <a:latin typeface="KaTeX_Main"/>
                        </a:rPr>
                        <a:t>2</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Usually </a:t>
                      </a:r>
                      <a:r>
                        <a:rPr lang="en-AU" b="1">
                          <a:solidFill>
                            <a:srgbClr val="FB6611"/>
                          </a:solidFill>
                          <a:effectLst/>
                        </a:rPr>
                        <a:t>scented</a:t>
                      </a:r>
                      <a:r>
                        <a:rPr lang="en-AU">
                          <a:effectLst/>
                        </a:rPr>
                        <a:t> and with </a:t>
                      </a:r>
                      <a:r>
                        <a:rPr lang="en-AU" b="1">
                          <a:solidFill>
                            <a:srgbClr val="FB6611"/>
                          </a:solidFill>
                          <a:effectLst/>
                        </a:rPr>
                        <a:t>nectar</a:t>
                      </a:r>
                      <a:r>
                        <a:rPr lang="en-AU">
                          <a:effectLst/>
                        </a:rPr>
                        <a:t> to attract insects.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674806248"/>
                  </a:ext>
                </a:extLst>
              </a:tr>
              <a:tr h="0">
                <a:tc>
                  <a:txBody>
                    <a:bodyPr/>
                    <a:lstStyle/>
                    <a:p>
                      <a:pPr algn="l" fontAlgn="ctr"/>
                      <a:r>
                        <a:rPr lang="en-AU">
                          <a:effectLst/>
                          <a:latin typeface="KaTeX_Main"/>
                        </a:rPr>
                        <a:t>3</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A moderate amount of </a:t>
                      </a:r>
                      <a:r>
                        <a:rPr lang="en-AU" b="1" dirty="0">
                          <a:solidFill>
                            <a:srgbClr val="64B131"/>
                          </a:solidFill>
                          <a:effectLst/>
                        </a:rPr>
                        <a:t>pollen</a:t>
                      </a:r>
                      <a:r>
                        <a:rPr lang="en-AU" dirty="0">
                          <a:effectLst/>
                        </a:rPr>
                        <a:t> grains produced because insects transfer pollen efficiently.</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714598250"/>
                  </a:ext>
                </a:extLst>
              </a:tr>
            </a:tbl>
          </a:graphicData>
        </a:graphic>
      </p:graphicFrame>
      <p:pic>
        <p:nvPicPr>
          <p:cNvPr id="11267" name="Picture 3" descr="https://www.educationperfect.com/media/content/Science/1506651422.387691g/1506651431070-373847460955460-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963" y="3382328"/>
            <a:ext cx="47625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69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600" y="802839"/>
            <a:ext cx="113665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Nectar</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Plants have evolved to make </a:t>
            </a:r>
            <a:r>
              <a:rPr lang="en-AU" b="1" i="0" dirty="0" smtClean="0">
                <a:solidFill>
                  <a:srgbClr val="FB6611"/>
                </a:solidFill>
                <a:effectLst/>
                <a:latin typeface="Arial" panose="020B0604020202020204" pitchFamily="34" charset="0"/>
              </a:rPr>
              <a:t>nectar</a:t>
            </a:r>
            <a:r>
              <a:rPr lang="en-AU" b="0" i="0" dirty="0" smtClean="0">
                <a:solidFill>
                  <a:srgbClr val="444444"/>
                </a:solidFill>
                <a:effectLst/>
                <a:latin typeface="Arial" panose="020B0604020202020204" pitchFamily="34" charset="0"/>
              </a:rPr>
              <a:t> to </a:t>
            </a:r>
            <a:r>
              <a:rPr lang="en-AU" b="1" i="0" dirty="0" smtClean="0">
                <a:solidFill>
                  <a:srgbClr val="3883F5"/>
                </a:solidFill>
                <a:effectLst/>
                <a:latin typeface="Arial" panose="020B0604020202020204" pitchFamily="34" charset="0"/>
              </a:rPr>
              <a:t>attract the animals.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Nectar is a rich, sugary liquid formed by glands called </a:t>
            </a:r>
            <a:r>
              <a:rPr lang="en-AU" b="1" i="0" dirty="0" smtClean="0">
                <a:solidFill>
                  <a:srgbClr val="FB6611"/>
                </a:solidFill>
                <a:effectLst/>
                <a:latin typeface="Arial" panose="020B0604020202020204" pitchFamily="34" charset="0"/>
              </a:rPr>
              <a:t>nectaries</a:t>
            </a:r>
            <a:r>
              <a:rPr lang="en-AU" b="0" i="0" dirty="0" smtClean="0">
                <a:solidFill>
                  <a:srgbClr val="444444"/>
                </a:solidFill>
                <a:effectLst/>
                <a:latin typeface="Arial" panose="020B0604020202020204" pitchFamily="34" charset="0"/>
              </a:rPr>
              <a:t> at the base of flower petals. The plant may also advertise with brightly coloured petals and sweet perfumes to attract the animals' attention.</a:t>
            </a:r>
            <a:endParaRPr lang="en-AU" b="0" i="0" dirty="0">
              <a:solidFill>
                <a:srgbClr val="444444"/>
              </a:solidFill>
              <a:effectLst/>
              <a:latin typeface="Arial" panose="020B0604020202020204" pitchFamily="34" charset="0"/>
            </a:endParaRPr>
          </a:p>
        </p:txBody>
      </p:sp>
      <p:pic>
        <p:nvPicPr>
          <p:cNvPr id="12290" name="Picture 2" descr="https://www.educationperfect.com/media/content/German/1460330660.551631g/1460330680293-1659652580920653-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963" y="3124200"/>
            <a:ext cx="3800475"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1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831840"/>
            <a:ext cx="10617200" cy="2585323"/>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Pollen is transferred from one flower to another as the animals eat the nectar from flowers.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Animals eat the nectar to provide them with </a:t>
            </a:r>
            <a:r>
              <a:rPr lang="en-AU" b="1" i="0" dirty="0" smtClean="0">
                <a:solidFill>
                  <a:srgbClr val="0066CC"/>
                </a:solidFill>
                <a:effectLst/>
                <a:latin typeface="Arial" panose="020B0604020202020204" pitchFamily="34" charset="0"/>
              </a:rPr>
              <a:t>energy.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As the animal enters the flower it </a:t>
            </a:r>
            <a:r>
              <a:rPr lang="en-AU" b="1" i="0" dirty="0" smtClean="0">
                <a:solidFill>
                  <a:srgbClr val="64B131"/>
                </a:solidFill>
                <a:effectLst/>
                <a:latin typeface="Arial" panose="020B0604020202020204" pitchFamily="34" charset="0"/>
              </a:rPr>
              <a:t>brushes past the anthers,</a:t>
            </a:r>
            <a:r>
              <a:rPr lang="en-AU" b="0" i="0" dirty="0" smtClean="0">
                <a:solidFill>
                  <a:srgbClr val="444444"/>
                </a:solidFill>
                <a:effectLst/>
                <a:latin typeface="Arial" panose="020B0604020202020204" pitchFamily="34" charset="0"/>
              </a:rPr>
              <a:t> causing the pollen from which to stick to the animal. After it has fed on one flower the animal moves to another, where the pollen it has taken with it comes off onto the </a:t>
            </a:r>
            <a:r>
              <a:rPr lang="en-AU" b="1" i="0" dirty="0" smtClean="0">
                <a:solidFill>
                  <a:srgbClr val="E3316F"/>
                </a:solidFill>
                <a:effectLst/>
                <a:latin typeface="Arial" panose="020B0604020202020204" pitchFamily="34" charset="0"/>
              </a:rPr>
              <a:t>sticky stigma.</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pic>
        <p:nvPicPr>
          <p:cNvPr id="13314" name="Picture 2" descr="https://www.educationperfect.com/media/content/German/1449733465.052371g/1449733514462-2484070868478481-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363" y="3709988"/>
            <a:ext cx="380047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15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623" y="512074"/>
            <a:ext cx="11490739"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Cross Pollination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3883F5"/>
                </a:solidFill>
                <a:effectLst/>
                <a:latin typeface="Arial" panose="020B0604020202020204" pitchFamily="34" charset="0"/>
              </a:rPr>
              <a:t>Cross pollination</a:t>
            </a:r>
            <a:r>
              <a:rPr lang="en-AU" b="0" i="0" dirty="0" smtClean="0">
                <a:solidFill>
                  <a:srgbClr val="444444"/>
                </a:solidFill>
                <a:effectLst/>
                <a:latin typeface="Arial" panose="020B0604020202020204" pitchFamily="34" charset="0"/>
              </a:rPr>
              <a:t> is the transfer of pollen from the </a:t>
            </a:r>
            <a:r>
              <a:rPr lang="en-AU" b="1" i="0" dirty="0" smtClean="0">
                <a:solidFill>
                  <a:srgbClr val="AA5599"/>
                </a:solidFill>
                <a:effectLst/>
                <a:latin typeface="Arial" panose="020B0604020202020204" pitchFamily="34" charset="0"/>
              </a:rPr>
              <a:t>anther</a:t>
            </a:r>
            <a:r>
              <a:rPr lang="en-AU" b="0" i="0" dirty="0" smtClean="0">
                <a:solidFill>
                  <a:srgbClr val="444444"/>
                </a:solidFill>
                <a:effectLst/>
                <a:latin typeface="Arial" panose="020B0604020202020204" pitchFamily="34" charset="0"/>
              </a:rPr>
              <a:t> of a flower on one plant to the </a:t>
            </a:r>
            <a:r>
              <a:rPr lang="en-AU" b="1" i="0" dirty="0" smtClean="0">
                <a:solidFill>
                  <a:srgbClr val="FB6611"/>
                </a:solidFill>
                <a:effectLst/>
                <a:latin typeface="Arial" panose="020B0604020202020204" pitchFamily="34" charset="0"/>
              </a:rPr>
              <a:t>stigma</a:t>
            </a:r>
            <a:r>
              <a:rPr lang="en-AU" b="0" i="0" dirty="0" smtClean="0">
                <a:solidFill>
                  <a:srgbClr val="444444"/>
                </a:solidFill>
                <a:effectLst/>
                <a:latin typeface="Arial" panose="020B0604020202020204" pitchFamily="34" charset="0"/>
              </a:rPr>
              <a:t> of a flower on another plant of the </a:t>
            </a:r>
            <a:r>
              <a:rPr lang="en-AU" b="1" i="0" dirty="0" smtClean="0">
                <a:solidFill>
                  <a:srgbClr val="228B22"/>
                </a:solidFill>
                <a:effectLst/>
                <a:latin typeface="Arial" panose="020B0604020202020204" pitchFamily="34" charset="0"/>
              </a:rPr>
              <a:t>same species.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14338" name="Picture 2" descr="https://www.educationperfect.com/media/content/Science/1444164143.183651g/1444164187178-3216829275004508-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754" y="3043673"/>
            <a:ext cx="3800475"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84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566" y="635042"/>
            <a:ext cx="11666842" cy="2031325"/>
          </a:xfrm>
          <a:prstGeom prst="rect">
            <a:avLst/>
          </a:prstGeom>
        </p:spPr>
        <p:txBody>
          <a:bodyPr wrap="square">
            <a:spAutoFit/>
          </a:bodyPr>
          <a:lstStyle/>
          <a:p>
            <a:pPr algn="ctr"/>
            <a:r>
              <a:rPr lang="en-AU" b="1" i="0" smtClean="0">
                <a:solidFill>
                  <a:srgbClr val="444444"/>
                </a:solidFill>
                <a:effectLst/>
                <a:latin typeface="Arial" panose="020B0604020202020204" pitchFamily="34" charset="0"/>
              </a:rPr>
              <a:t>Advantage of Cross Pollination</a:t>
            </a:r>
            <a:endParaRPr lang="en-AU" b="0" i="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Cross pollination results in more </a:t>
            </a:r>
            <a:r>
              <a:rPr lang="en-AU" b="1" i="0" dirty="0" smtClean="0">
                <a:solidFill>
                  <a:srgbClr val="AA5599"/>
                </a:solidFill>
                <a:effectLst/>
                <a:latin typeface="Arial" panose="020B0604020202020204" pitchFamily="34" charset="0"/>
              </a:rPr>
              <a:t>variety</a:t>
            </a:r>
            <a:r>
              <a:rPr lang="en-AU" b="0" i="0" dirty="0" smtClean="0">
                <a:solidFill>
                  <a:srgbClr val="444444"/>
                </a:solidFill>
                <a:effectLst/>
                <a:latin typeface="Arial" panose="020B0604020202020204" pitchFamily="34" charset="0"/>
              </a:rPr>
              <a:t> in a species.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allows for diversity in the species, as the </a:t>
            </a:r>
            <a:r>
              <a:rPr lang="en-AU" b="1" i="0" dirty="0" smtClean="0">
                <a:solidFill>
                  <a:srgbClr val="3883F5"/>
                </a:solidFill>
                <a:effectLst/>
                <a:latin typeface="Arial" panose="020B0604020202020204" pitchFamily="34" charset="0"/>
              </a:rPr>
              <a:t>genetic information</a:t>
            </a:r>
            <a:r>
              <a:rPr lang="en-AU" b="0" i="0" dirty="0" smtClean="0">
                <a:solidFill>
                  <a:srgbClr val="444444"/>
                </a:solidFill>
                <a:effectLst/>
                <a:latin typeface="Arial" panose="020B0604020202020204" pitchFamily="34" charset="0"/>
              </a:rPr>
              <a:t> of </a:t>
            </a:r>
            <a:r>
              <a:rPr lang="en-AU" b="1" i="0" dirty="0" smtClean="0">
                <a:solidFill>
                  <a:srgbClr val="E3316F"/>
                </a:solidFill>
                <a:effectLst/>
                <a:latin typeface="Arial" panose="020B0604020202020204" pitchFamily="34" charset="0"/>
              </a:rPr>
              <a:t>different plants are combined.</a:t>
            </a:r>
            <a:r>
              <a:rPr lang="en-AU" b="0" i="0" dirty="0" smtClean="0">
                <a:solidFill>
                  <a:srgbClr val="444444"/>
                </a:solidFill>
                <a:effectLst/>
                <a:latin typeface="Arial" panose="020B0604020202020204" pitchFamily="34" charset="0"/>
              </a:rPr>
              <a:t> However, this type of pollination completely relies on the existence of pollinators, wind, or water to transfer pollen from plant to plant.</a:t>
            </a:r>
            <a:endParaRPr lang="en-AU" b="0" i="0" dirty="0">
              <a:solidFill>
                <a:srgbClr val="444444"/>
              </a:solidFill>
              <a:effectLst/>
              <a:latin typeface="Arial" panose="020B0604020202020204" pitchFamily="34" charset="0"/>
            </a:endParaRPr>
          </a:p>
        </p:txBody>
      </p:sp>
      <p:pic>
        <p:nvPicPr>
          <p:cNvPr id="15362" name="Picture 2" descr="https://www.educationperfect.com/media/content/English%20&amp;%20Literature/1494913285.304131g/1494913278262-1157312113297002-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605" y="2835882"/>
            <a:ext cx="5192322" cy="389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58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2106" y="763726"/>
            <a:ext cx="10977931"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Different animals prefer different types of flowers.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Different birds or insects prefer </a:t>
            </a:r>
            <a:r>
              <a:rPr lang="en-AU" b="1" i="0" dirty="0" smtClean="0">
                <a:solidFill>
                  <a:srgbClr val="7C0BAE"/>
                </a:solidFill>
                <a:effectLst/>
                <a:latin typeface="Arial" panose="020B0604020202020204" pitchFamily="34" charset="0"/>
              </a:rPr>
              <a:t>different types of flowers.</a:t>
            </a:r>
            <a:r>
              <a:rPr lang="en-AU" b="0" i="0" dirty="0" smtClean="0">
                <a:solidFill>
                  <a:srgbClr val="444444"/>
                </a:solidFill>
                <a:effectLst/>
                <a:latin typeface="Arial" panose="020B0604020202020204" pitchFamily="34" charset="0"/>
              </a:rPr>
              <a:t> For examples, </a:t>
            </a:r>
            <a:r>
              <a:rPr lang="en-AU" b="1" i="0" dirty="0" smtClean="0">
                <a:solidFill>
                  <a:srgbClr val="FB6611"/>
                </a:solidFill>
                <a:effectLst/>
                <a:latin typeface="Arial" panose="020B0604020202020204" pitchFamily="34" charset="0"/>
              </a:rPr>
              <a:t>butterflies</a:t>
            </a:r>
            <a:r>
              <a:rPr lang="en-AU" b="0" i="0" dirty="0" smtClean="0">
                <a:solidFill>
                  <a:srgbClr val="444444"/>
                </a:solidFill>
                <a:effectLst/>
                <a:latin typeface="Arial" panose="020B0604020202020204" pitchFamily="34" charset="0"/>
              </a:rPr>
              <a:t> prefer bright red flowers whereas</a:t>
            </a:r>
            <a:r>
              <a:rPr lang="en-AU" b="1" i="0" dirty="0" smtClean="0">
                <a:solidFill>
                  <a:srgbClr val="444444"/>
                </a:solidFill>
                <a:effectLst/>
                <a:latin typeface="Arial" panose="020B0604020202020204" pitchFamily="34" charset="0"/>
              </a:rPr>
              <a:t> </a:t>
            </a:r>
            <a:r>
              <a:rPr lang="en-AU" b="1" i="0" dirty="0" smtClean="0">
                <a:solidFill>
                  <a:srgbClr val="00A6D5"/>
                </a:solidFill>
                <a:effectLst/>
                <a:latin typeface="Arial" panose="020B0604020202020204" pitchFamily="34" charset="0"/>
              </a:rPr>
              <a:t>beetles </a:t>
            </a:r>
            <a:r>
              <a:rPr lang="en-AU" b="0" i="0" dirty="0" smtClean="0">
                <a:solidFill>
                  <a:srgbClr val="444444"/>
                </a:solidFill>
                <a:effectLst/>
                <a:latin typeface="Arial" panose="020B0604020202020204" pitchFamily="34" charset="0"/>
              </a:rPr>
              <a:t>prefer large, dull, bowl-like flowers.</a:t>
            </a:r>
            <a:endParaRPr lang="en-AU" b="0" i="0" dirty="0">
              <a:solidFill>
                <a:srgbClr val="444444"/>
              </a:solidFill>
              <a:effectLst/>
              <a:latin typeface="Arial" panose="020B0604020202020204" pitchFamily="34" charset="0"/>
            </a:endParaRPr>
          </a:p>
        </p:txBody>
      </p:sp>
      <p:pic>
        <p:nvPicPr>
          <p:cNvPr id="16386" name="Picture 2" descr="https://www.educationperfect.com/media/content/Science/1444164143.183651g/1444164187178-3216829275004508-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271" y="2831609"/>
            <a:ext cx="4395485" cy="3139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614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0902" y="914493"/>
            <a:ext cx="2014205" cy="369332"/>
          </a:xfrm>
          <a:prstGeom prst="rect">
            <a:avLst/>
          </a:prstGeom>
        </p:spPr>
        <p:txBody>
          <a:bodyPr wrap="none">
            <a:spAutoFit/>
          </a:bodyPr>
          <a:lstStyle/>
          <a:p>
            <a:pPr algn="ctr"/>
            <a:r>
              <a:rPr lang="en-AU" b="1" i="0" dirty="0" smtClean="0">
                <a:solidFill>
                  <a:srgbClr val="444444"/>
                </a:solidFill>
                <a:effectLst/>
                <a:latin typeface="Arial" panose="020B0604020202020204" pitchFamily="34" charset="0"/>
              </a:rPr>
              <a:t>Pollination Table</a:t>
            </a:r>
            <a:endParaRPr lang="en-AU" b="0" i="0" dirty="0">
              <a:solidFill>
                <a:srgbClr val="444444"/>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942839" y="1283825"/>
            <a:ext cx="8516394" cy="5503792"/>
          </a:xfrm>
          <a:prstGeom prst="rect">
            <a:avLst/>
          </a:prstGeom>
        </p:spPr>
      </p:pic>
    </p:spTree>
    <p:extLst>
      <p:ext uri="{BB962C8B-B14F-4D97-AF65-F5344CB8AC3E}">
        <p14:creationId xmlns:p14="http://schemas.microsoft.com/office/powerpoint/2010/main" val="520429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1101636"/>
            <a:ext cx="67691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By the end of this </a:t>
            </a:r>
            <a:r>
              <a:rPr lang="en-AU" b="1" i="0" dirty="0" smtClean="0">
                <a:solidFill>
                  <a:srgbClr val="C83771"/>
                </a:solidFill>
                <a:effectLst/>
                <a:latin typeface="Arial" panose="020B0604020202020204" pitchFamily="34" charset="0"/>
              </a:rPr>
              <a:t>Smart Lesson</a:t>
            </a:r>
            <a:r>
              <a:rPr lang="en-AU" b="1" i="0" dirty="0" smtClean="0">
                <a:solidFill>
                  <a:srgbClr val="444444"/>
                </a:solidFill>
                <a:effectLst/>
                <a:latin typeface="Arial" panose="020B0604020202020204" pitchFamily="34" charset="0"/>
              </a:rPr>
              <a:t> you should be able to:</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464570564"/>
              </p:ext>
            </p:extLst>
          </p:nvPr>
        </p:nvGraphicFramePr>
        <p:xfrm>
          <a:off x="2109742" y="2301965"/>
          <a:ext cx="7948658" cy="777240"/>
        </p:xfrm>
        <a:graphic>
          <a:graphicData uri="http://schemas.openxmlformats.org/drawingml/2006/table">
            <a:tbl>
              <a:tblPr/>
              <a:tblGrid>
                <a:gridCol w="334305">
                  <a:extLst>
                    <a:ext uri="{9D8B030D-6E8A-4147-A177-3AD203B41FA5}">
                      <a16:colId xmlns:a16="http://schemas.microsoft.com/office/drawing/2014/main" val="546719340"/>
                    </a:ext>
                  </a:extLst>
                </a:gridCol>
                <a:gridCol w="7614353">
                  <a:extLst>
                    <a:ext uri="{9D8B030D-6E8A-4147-A177-3AD203B41FA5}">
                      <a16:colId xmlns:a16="http://schemas.microsoft.com/office/drawing/2014/main" val="3166698048"/>
                    </a:ext>
                  </a:extLst>
                </a:gridCol>
              </a:tblGrid>
              <a:tr h="0">
                <a:tc>
                  <a:txBody>
                    <a:bodyPr/>
                    <a:lstStyle/>
                    <a:p>
                      <a:pPr algn="l" fontAlgn="ctr"/>
                      <a:r>
                        <a:rPr lang="en-AU" b="1">
                          <a:effectLst/>
                          <a:latin typeface="KaTeX_Main"/>
                        </a:rPr>
                        <a:t>1</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64B131"/>
                          </a:solidFill>
                          <a:effectLst/>
                        </a:rPr>
                        <a:t>Explain</a:t>
                      </a:r>
                      <a:r>
                        <a:rPr lang="en-AU" b="1">
                          <a:effectLst/>
                        </a:rPr>
                        <a:t> what </a:t>
                      </a:r>
                      <a:r>
                        <a:rPr lang="en-AU" b="1">
                          <a:solidFill>
                            <a:srgbClr val="3883F5"/>
                          </a:solidFill>
                          <a:effectLst/>
                        </a:rPr>
                        <a:t>pollination</a:t>
                      </a:r>
                      <a:r>
                        <a:rPr lang="en-AU" b="1">
                          <a:effectLst/>
                        </a:rPr>
                        <a:t> is.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123867381"/>
                  </a:ext>
                </a:extLst>
              </a:tr>
              <a:tr h="0">
                <a:tc>
                  <a:txBody>
                    <a:bodyPr/>
                    <a:lstStyle/>
                    <a:p>
                      <a:pPr algn="l" fontAlgn="ctr"/>
                      <a:r>
                        <a:rPr lang="en-AU" b="1">
                          <a:effectLst/>
                          <a:latin typeface="KaTeX_Main"/>
                        </a:rPr>
                        <a:t>2</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dirty="0">
                          <a:solidFill>
                            <a:srgbClr val="64B131"/>
                          </a:solidFill>
                          <a:effectLst/>
                        </a:rPr>
                        <a:t>State</a:t>
                      </a:r>
                      <a:r>
                        <a:rPr lang="en-AU" b="1" dirty="0">
                          <a:effectLst/>
                        </a:rPr>
                        <a:t> the </a:t>
                      </a:r>
                      <a:r>
                        <a:rPr lang="en-AU" dirty="0">
                          <a:effectLst/>
                          <a:latin typeface="KaTeX_Main"/>
                        </a:rPr>
                        <a:t>4</a:t>
                      </a:r>
                      <a:r>
                        <a:rPr lang="en-AU" dirty="0">
                          <a:effectLst/>
                        </a:rPr>
                        <a:t> different </a:t>
                      </a:r>
                      <a:r>
                        <a:rPr lang="en-AU" b="1" dirty="0">
                          <a:solidFill>
                            <a:srgbClr val="FB6611"/>
                          </a:solidFill>
                          <a:effectLst/>
                        </a:rPr>
                        <a:t>methods</a:t>
                      </a:r>
                      <a:r>
                        <a:rPr lang="en-AU" dirty="0">
                          <a:effectLst/>
                        </a:rPr>
                        <a:t> of pollination.</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477889238"/>
                  </a:ext>
                </a:extLst>
              </a:tr>
            </a:tbl>
          </a:graphicData>
        </a:graphic>
      </p:graphicFrame>
      <p:pic>
        <p:nvPicPr>
          <p:cNvPr id="1026" name="Picture 2" descr="https://www.educationperfect.com/media/content/Science/1519591307.234291g/1519591306351-2497080234113831-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63" y="3579813"/>
            <a:ext cx="45339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325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YqM6rgB_l_o"/>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8697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771436"/>
            <a:ext cx="109728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There are four different methods of pollination we will learn about in this Smart Lesson.</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28984619"/>
              </p:ext>
            </p:extLst>
          </p:nvPr>
        </p:nvGraphicFramePr>
        <p:xfrm>
          <a:off x="3187700" y="1890554"/>
          <a:ext cx="10515600" cy="1554480"/>
        </p:xfrm>
        <a:graphic>
          <a:graphicData uri="http://schemas.openxmlformats.org/drawingml/2006/table">
            <a:tbl>
              <a:tblPr/>
              <a:tblGrid>
                <a:gridCol w="1828800">
                  <a:extLst>
                    <a:ext uri="{9D8B030D-6E8A-4147-A177-3AD203B41FA5}">
                      <a16:colId xmlns:a16="http://schemas.microsoft.com/office/drawing/2014/main" val="1275718421"/>
                    </a:ext>
                  </a:extLst>
                </a:gridCol>
                <a:gridCol w="8686800">
                  <a:extLst>
                    <a:ext uri="{9D8B030D-6E8A-4147-A177-3AD203B41FA5}">
                      <a16:colId xmlns:a16="http://schemas.microsoft.com/office/drawing/2014/main" val="1829562204"/>
                    </a:ext>
                  </a:extLst>
                </a:gridCol>
              </a:tblGrid>
              <a:tr h="0">
                <a:tc>
                  <a:txBody>
                    <a:bodyPr/>
                    <a:lstStyle/>
                    <a:p>
                      <a:pPr algn="l" fontAlgn="ctr"/>
                      <a:r>
                        <a:rPr lang="en-AU" b="1">
                          <a:effectLst/>
                          <a:latin typeface="KaTeX_Main"/>
                        </a:rPr>
                        <a:t>1</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dirty="0">
                          <a:solidFill>
                            <a:srgbClr val="3883F5"/>
                          </a:solidFill>
                          <a:effectLst/>
                        </a:rPr>
                        <a:t>Wind</a:t>
                      </a:r>
                      <a:r>
                        <a:rPr lang="en-AU" b="1" dirty="0">
                          <a:effectLst/>
                        </a:rPr>
                        <a:t> pollination</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810124981"/>
                  </a:ext>
                </a:extLst>
              </a:tr>
              <a:tr h="0">
                <a:tc>
                  <a:txBody>
                    <a:bodyPr/>
                    <a:lstStyle/>
                    <a:p>
                      <a:pPr algn="l" fontAlgn="ctr"/>
                      <a:r>
                        <a:rPr lang="en-AU" b="1">
                          <a:effectLst/>
                          <a:latin typeface="KaTeX_Main"/>
                        </a:rPr>
                        <a:t>2</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3883F5"/>
                          </a:solidFill>
                          <a:effectLst/>
                        </a:rPr>
                        <a:t>Self</a:t>
                      </a:r>
                      <a:r>
                        <a:rPr lang="en-AU" b="1">
                          <a:effectLst/>
                        </a:rPr>
                        <a:t> pollination</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435472540"/>
                  </a:ext>
                </a:extLst>
              </a:tr>
              <a:tr h="0">
                <a:tc>
                  <a:txBody>
                    <a:bodyPr/>
                    <a:lstStyle/>
                    <a:p>
                      <a:pPr algn="l" fontAlgn="ctr"/>
                      <a:r>
                        <a:rPr lang="en-AU" b="1">
                          <a:effectLst/>
                          <a:latin typeface="KaTeX_Main"/>
                        </a:rPr>
                        <a:t>3</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3883F5"/>
                          </a:solidFill>
                          <a:effectLst/>
                        </a:rPr>
                        <a:t>Insect</a:t>
                      </a:r>
                      <a:r>
                        <a:rPr lang="en-AU" b="1">
                          <a:effectLst/>
                        </a:rPr>
                        <a:t> pollination</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499120132"/>
                  </a:ext>
                </a:extLst>
              </a:tr>
              <a:tr h="0">
                <a:tc>
                  <a:txBody>
                    <a:bodyPr/>
                    <a:lstStyle/>
                    <a:p>
                      <a:pPr algn="l" fontAlgn="ctr"/>
                      <a:r>
                        <a:rPr lang="en-AU" b="1">
                          <a:effectLst/>
                          <a:latin typeface="KaTeX_Main"/>
                        </a:rPr>
                        <a:t>4</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dirty="0">
                          <a:solidFill>
                            <a:srgbClr val="3883F5"/>
                          </a:solidFill>
                          <a:effectLst/>
                        </a:rPr>
                        <a:t>Cross</a:t>
                      </a:r>
                      <a:r>
                        <a:rPr lang="en-AU" b="1" dirty="0">
                          <a:effectLst/>
                        </a:rPr>
                        <a:t> pollination</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084731628"/>
                  </a:ext>
                </a:extLst>
              </a:tr>
            </a:tbl>
          </a:graphicData>
        </a:graphic>
      </p:graphicFrame>
      <p:pic>
        <p:nvPicPr>
          <p:cNvPr id="2050" name="Picture 2" descr="https://www.educationperfect.com/media/content/Science/1519593579.584381g/1519593578741-2497080234113831-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675" y="3640822"/>
            <a:ext cx="3905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43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0300" y="556736"/>
            <a:ext cx="102616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What is Pollination?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3883F5"/>
                </a:solidFill>
                <a:effectLst/>
                <a:latin typeface="Arial" panose="020B0604020202020204" pitchFamily="34" charset="0"/>
              </a:rPr>
              <a:t>Pollination</a:t>
            </a:r>
            <a:r>
              <a:rPr lang="en-AU" b="0" i="0" dirty="0" smtClean="0">
                <a:solidFill>
                  <a:srgbClr val="444444"/>
                </a:solidFill>
                <a:effectLst/>
                <a:latin typeface="Arial" panose="020B0604020202020204" pitchFamily="34" charset="0"/>
              </a:rPr>
              <a:t> is the process by which </a:t>
            </a:r>
            <a:r>
              <a:rPr lang="en-AU" b="1" i="0" dirty="0" smtClean="0">
                <a:solidFill>
                  <a:srgbClr val="E3316F"/>
                </a:solidFill>
                <a:effectLst/>
                <a:latin typeface="Arial" panose="020B0604020202020204" pitchFamily="34" charset="0"/>
              </a:rPr>
              <a:t>pollen is transferred</a:t>
            </a:r>
            <a:r>
              <a:rPr lang="en-AU" b="0" i="0" dirty="0" smtClean="0">
                <a:solidFill>
                  <a:srgbClr val="444444"/>
                </a:solidFill>
                <a:effectLst/>
                <a:latin typeface="Arial" panose="020B0604020202020204" pitchFamily="34" charset="0"/>
              </a:rPr>
              <a:t> from the </a:t>
            </a:r>
            <a:r>
              <a:rPr lang="en-AU" b="1" i="0" dirty="0" smtClean="0">
                <a:solidFill>
                  <a:srgbClr val="AA5599"/>
                </a:solidFill>
                <a:effectLst/>
                <a:latin typeface="Arial" panose="020B0604020202020204" pitchFamily="34" charset="0"/>
              </a:rPr>
              <a:t>anther</a:t>
            </a:r>
            <a:r>
              <a:rPr lang="en-AU" b="0" i="0" dirty="0" smtClean="0">
                <a:solidFill>
                  <a:srgbClr val="444444"/>
                </a:solidFill>
                <a:effectLst/>
                <a:latin typeface="Arial" panose="020B0604020202020204" pitchFamily="34" charset="0"/>
              </a:rPr>
              <a:t> (male part) to the </a:t>
            </a:r>
            <a:r>
              <a:rPr lang="en-AU" b="1" i="0" dirty="0" smtClean="0">
                <a:solidFill>
                  <a:srgbClr val="FB6611"/>
                </a:solidFill>
                <a:effectLst/>
                <a:latin typeface="Arial" panose="020B0604020202020204" pitchFamily="34" charset="0"/>
              </a:rPr>
              <a:t>stigma</a:t>
            </a:r>
            <a:r>
              <a:rPr lang="en-AU" b="0" i="0" dirty="0" smtClean="0">
                <a:solidFill>
                  <a:srgbClr val="444444"/>
                </a:solidFill>
                <a:effectLst/>
                <a:latin typeface="Arial" panose="020B0604020202020204" pitchFamily="34" charset="0"/>
              </a:rPr>
              <a:t> (female part) of the same or different flower.</a:t>
            </a:r>
            <a:endParaRPr lang="en-AU" b="0" i="0" dirty="0">
              <a:solidFill>
                <a:srgbClr val="444444"/>
              </a:solidFill>
              <a:effectLst/>
              <a:latin typeface="Arial" panose="020B0604020202020204" pitchFamily="34" charset="0"/>
            </a:endParaRPr>
          </a:p>
        </p:txBody>
      </p:sp>
      <p:pic>
        <p:nvPicPr>
          <p:cNvPr id="3074" name="Picture 2" descr="https://www.educationperfect.com/media/content/Science/1519592117.270681g/1519592116425-2497080234113831-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075" y="2678113"/>
            <a:ext cx="32004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28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568236"/>
            <a:ext cx="106045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Animals that carry pollen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E3316F"/>
                </a:solidFill>
                <a:effectLst/>
                <a:latin typeface="Arial" panose="020B0604020202020204" pitchFamily="34" charset="0"/>
              </a:rPr>
              <a:t>Animals</a:t>
            </a:r>
            <a:r>
              <a:rPr lang="en-AU" b="0" i="0" dirty="0" smtClean="0">
                <a:solidFill>
                  <a:srgbClr val="444444"/>
                </a:solidFill>
                <a:effectLst/>
                <a:latin typeface="Arial" panose="020B0604020202020204" pitchFamily="34" charset="0"/>
              </a:rPr>
              <a:t> such as birds, insects and even small mammals can carry </a:t>
            </a:r>
            <a:r>
              <a:rPr lang="en-AU" b="1" i="0" dirty="0" smtClean="0">
                <a:solidFill>
                  <a:srgbClr val="FB6611"/>
                </a:solidFill>
                <a:effectLst/>
                <a:latin typeface="Arial" panose="020B0604020202020204" pitchFamily="34" charset="0"/>
              </a:rPr>
              <a:t>pollen</a:t>
            </a:r>
            <a:r>
              <a:rPr lang="en-AU" b="0" i="0" dirty="0" smtClean="0">
                <a:solidFill>
                  <a:srgbClr val="444444"/>
                </a:solidFill>
                <a:effectLst/>
                <a:latin typeface="Arial" panose="020B0604020202020204" pitchFamily="34" charset="0"/>
              </a:rPr>
              <a:t> between </a:t>
            </a:r>
            <a:r>
              <a:rPr lang="en-AU" b="1" i="0" dirty="0" smtClean="0">
                <a:solidFill>
                  <a:srgbClr val="64B131"/>
                </a:solidFill>
                <a:effectLst/>
                <a:latin typeface="Arial" panose="020B0604020202020204" pitchFamily="34" charset="0"/>
              </a:rPr>
              <a:t>plants.</a:t>
            </a:r>
            <a:endParaRPr lang="en-AU" b="0" i="0" dirty="0">
              <a:solidFill>
                <a:srgbClr val="444444"/>
              </a:solidFill>
              <a:effectLst/>
              <a:latin typeface="Arial" panose="020B0604020202020204" pitchFamily="34" charset="0"/>
            </a:endParaRPr>
          </a:p>
        </p:txBody>
      </p:sp>
      <p:pic>
        <p:nvPicPr>
          <p:cNvPr id="4098" name="Picture 2" descr="https://www.educationperfect.com/media/content/Science/1444164224.853491g/1444164223069-3216829275004508-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150" y="2881313"/>
            <a:ext cx="381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91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1208038"/>
            <a:ext cx="98933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Wind Pollination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3883F5"/>
                </a:solidFill>
                <a:effectLst/>
                <a:latin typeface="Arial" panose="020B0604020202020204" pitchFamily="34" charset="0"/>
              </a:rPr>
              <a:t>Wind-pollinating plants</a:t>
            </a:r>
            <a:r>
              <a:rPr lang="en-AU" b="0" i="0" dirty="0" smtClean="0">
                <a:solidFill>
                  <a:srgbClr val="444444"/>
                </a:solidFill>
                <a:effectLst/>
                <a:latin typeface="Arial" panose="020B0604020202020204" pitchFamily="34" charset="0"/>
              </a:rPr>
              <a:t> rely on the presence of </a:t>
            </a:r>
            <a:r>
              <a:rPr lang="en-AU" b="1" i="0" dirty="0" smtClean="0">
                <a:solidFill>
                  <a:srgbClr val="FB6611"/>
                </a:solidFill>
                <a:effectLst/>
                <a:latin typeface="Arial" panose="020B0604020202020204" pitchFamily="34" charset="0"/>
              </a:rPr>
              <a:t>wind</a:t>
            </a:r>
            <a:r>
              <a:rPr lang="en-AU" b="0" i="0" dirty="0" smtClean="0">
                <a:solidFill>
                  <a:srgbClr val="444444"/>
                </a:solidFill>
                <a:effectLst/>
                <a:latin typeface="Arial" panose="020B0604020202020204" pitchFamily="34" charset="0"/>
              </a:rPr>
              <a:t> for </a:t>
            </a:r>
            <a:r>
              <a:rPr lang="en-AU" b="1" i="0" dirty="0" smtClean="0">
                <a:solidFill>
                  <a:srgbClr val="7C0BAE"/>
                </a:solidFill>
                <a:effectLst/>
                <a:latin typeface="Arial" panose="020B0604020202020204" pitchFamily="34" charset="0"/>
              </a:rPr>
              <a:t>fertilisation.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Many of the world's most important crop plants are wind-pollinated. These include wheat, rice, corn, rye, barley, and oats.</a:t>
            </a:r>
            <a:endParaRPr lang="en-AU" b="0" i="0" dirty="0">
              <a:solidFill>
                <a:srgbClr val="444444"/>
              </a:solidFill>
              <a:effectLst/>
              <a:latin typeface="Arial" panose="020B0604020202020204" pitchFamily="34" charset="0"/>
            </a:endParaRPr>
          </a:p>
        </p:txBody>
      </p:sp>
      <p:pic>
        <p:nvPicPr>
          <p:cNvPr id="5122" name="Picture 2" descr="https://www.educationperfect.com/Images/Content/EP%20Training/1368392307297-6216270-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7" y="2962364"/>
            <a:ext cx="3362325"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96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8700" y="973435"/>
            <a:ext cx="6096000" cy="923330"/>
          </a:xfrm>
          <a:prstGeom prst="rect">
            <a:avLst/>
          </a:prstGeom>
        </p:spPr>
        <p:txBody>
          <a:bodyPr>
            <a:spAutoFit/>
          </a:bodyPr>
          <a:lstStyle/>
          <a:p>
            <a:pPr algn="ctr"/>
            <a:r>
              <a:rPr lang="en-AU" b="1" i="0" dirty="0" smtClean="0">
                <a:solidFill>
                  <a:srgbClr val="444444"/>
                </a:solidFill>
                <a:effectLst/>
                <a:latin typeface="Arial" panose="020B0604020202020204" pitchFamily="34" charset="0"/>
              </a:rPr>
              <a:t>Features of wind pollinated flowers:</a:t>
            </a:r>
            <a:endParaRPr lang="en-AU" b="0" i="0" dirty="0" smtClean="0">
              <a:solidFill>
                <a:srgbClr val="444444"/>
              </a:solidFill>
              <a:effectLst/>
              <a:latin typeface="Arial" panose="020B0604020202020204" pitchFamily="34" charset="0"/>
            </a:endParaRPr>
          </a:p>
          <a:p>
            <a:r>
              <a:rPr lang="en-AU" dirty="0" smtClean="0"/>
              <a:t/>
            </a:r>
            <a:br>
              <a:rPr lang="en-AU" dirty="0" smtClean="0"/>
            </a:b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02776750"/>
              </p:ext>
            </p:extLst>
          </p:nvPr>
        </p:nvGraphicFramePr>
        <p:xfrm>
          <a:off x="573042" y="2069624"/>
          <a:ext cx="10856958" cy="1714500"/>
        </p:xfrm>
        <a:graphic>
          <a:graphicData uri="http://schemas.openxmlformats.org/drawingml/2006/table">
            <a:tbl>
              <a:tblPr/>
              <a:tblGrid>
                <a:gridCol w="456623">
                  <a:extLst>
                    <a:ext uri="{9D8B030D-6E8A-4147-A177-3AD203B41FA5}">
                      <a16:colId xmlns:a16="http://schemas.microsoft.com/office/drawing/2014/main" val="1280349547"/>
                    </a:ext>
                  </a:extLst>
                </a:gridCol>
                <a:gridCol w="10400335">
                  <a:extLst>
                    <a:ext uri="{9D8B030D-6E8A-4147-A177-3AD203B41FA5}">
                      <a16:colId xmlns:a16="http://schemas.microsoft.com/office/drawing/2014/main" val="3137613830"/>
                    </a:ext>
                  </a:extLst>
                </a:gridCol>
              </a:tblGrid>
              <a:tr h="0">
                <a:tc>
                  <a:txBody>
                    <a:bodyPr/>
                    <a:lstStyle/>
                    <a:p>
                      <a:pPr algn="l" fontAlgn="ctr"/>
                      <a:r>
                        <a:rPr lang="en-AU">
                          <a:effectLst/>
                          <a:latin typeface="KaTeX_Main"/>
                        </a:rPr>
                        <a:t/>
                      </a:r>
                      <a:br>
                        <a:rPr lang="en-AU">
                          <a:effectLst/>
                          <a:latin typeface="KaTeX_Main"/>
                        </a:rPr>
                      </a:br>
                      <a:r>
                        <a:rPr lang="en-AU">
                          <a:effectLst/>
                          <a:latin typeface="KaTeX_Main"/>
                        </a:rPr>
                        <a:t>1</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Small petals, often dull green or brown as they have </a:t>
                      </a:r>
                      <a:r>
                        <a:rPr lang="en-AU" b="1" dirty="0">
                          <a:solidFill>
                            <a:srgbClr val="3883F5"/>
                          </a:solidFill>
                          <a:effectLst/>
                        </a:rPr>
                        <a:t>no need to attract insects.</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407990800"/>
                  </a:ext>
                </a:extLst>
              </a:tr>
              <a:tr h="0">
                <a:tc>
                  <a:txBody>
                    <a:bodyPr/>
                    <a:lstStyle/>
                    <a:p>
                      <a:pPr algn="l" fontAlgn="ctr"/>
                      <a:r>
                        <a:rPr lang="en-AU">
                          <a:effectLst/>
                          <a:latin typeface="KaTeX_Main"/>
                        </a:rPr>
                        <a:t>2</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a:effectLst/>
                        </a:rPr>
                        <a:t>Flowers have </a:t>
                      </a:r>
                      <a:r>
                        <a:rPr lang="en-AU" b="1">
                          <a:solidFill>
                            <a:srgbClr val="E3316F"/>
                          </a:solidFill>
                          <a:effectLst/>
                        </a:rPr>
                        <a:t>no scent</a:t>
                      </a:r>
                      <a:r>
                        <a:rPr lang="en-AU">
                          <a:effectLst/>
                        </a:rPr>
                        <a:t> or nectar as they have no need to attract insects.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787008995"/>
                  </a:ext>
                </a:extLst>
              </a:tr>
              <a:tr h="0">
                <a:tc>
                  <a:txBody>
                    <a:bodyPr/>
                    <a:lstStyle/>
                    <a:p>
                      <a:pPr algn="l" fontAlgn="ctr"/>
                      <a:r>
                        <a:rPr lang="en-AU">
                          <a:effectLst/>
                          <a:latin typeface="KaTeX_Main"/>
                        </a:rPr>
                        <a:t>3</a:t>
                      </a: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dirty="0">
                          <a:effectLst/>
                        </a:rPr>
                        <a:t>Flowers produce </a:t>
                      </a:r>
                      <a:r>
                        <a:rPr lang="en-AU" b="1" dirty="0">
                          <a:solidFill>
                            <a:srgbClr val="64B131"/>
                          </a:solidFill>
                          <a:effectLst/>
                        </a:rPr>
                        <a:t>large amounts of pollen</a:t>
                      </a:r>
                      <a:r>
                        <a:rPr lang="en-AU" dirty="0">
                          <a:effectLst/>
                        </a:rPr>
                        <a:t> as it increases the chance that some pollen is transferred to another flower.</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325125297"/>
                  </a:ext>
                </a:extLst>
              </a:tr>
            </a:tbl>
          </a:graphicData>
        </a:graphic>
      </p:graphicFrame>
      <p:pic>
        <p:nvPicPr>
          <p:cNvPr id="6147" name="Picture 3" descr="https://www.educationperfect.com/Images/Content/Science/1368145152664-6175609-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621" y="3784124"/>
            <a:ext cx="23622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1192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733336"/>
            <a:ext cx="110490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Self Pollination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3883F5"/>
                </a:solidFill>
                <a:effectLst/>
                <a:latin typeface="Arial" panose="020B0604020202020204" pitchFamily="34" charset="0"/>
              </a:rPr>
              <a:t>Self pollination</a:t>
            </a:r>
            <a:r>
              <a:rPr lang="en-AU" b="0" i="0" dirty="0" smtClean="0">
                <a:solidFill>
                  <a:srgbClr val="444444"/>
                </a:solidFill>
                <a:effectLst/>
                <a:latin typeface="Arial" panose="020B0604020202020204" pitchFamily="34" charset="0"/>
              </a:rPr>
              <a:t> is the </a:t>
            </a:r>
            <a:r>
              <a:rPr lang="en-AU" b="1" i="0" dirty="0" smtClean="0">
                <a:solidFill>
                  <a:srgbClr val="FB6611"/>
                </a:solidFill>
                <a:effectLst/>
                <a:latin typeface="Arial" panose="020B0604020202020204" pitchFamily="34" charset="0"/>
              </a:rPr>
              <a:t>transfer of pollen grains</a:t>
            </a:r>
            <a:r>
              <a:rPr lang="en-AU" b="0" i="0" dirty="0" smtClean="0">
                <a:solidFill>
                  <a:srgbClr val="444444"/>
                </a:solidFill>
                <a:effectLst/>
                <a:latin typeface="Arial" panose="020B0604020202020204" pitchFamily="34" charset="0"/>
              </a:rPr>
              <a:t> from the anther to the stigma of the </a:t>
            </a:r>
            <a:r>
              <a:rPr lang="en-AU" b="1" i="0" dirty="0" smtClean="0">
                <a:solidFill>
                  <a:srgbClr val="AA5599"/>
                </a:solidFill>
                <a:effectLst/>
                <a:latin typeface="Arial" panose="020B0604020202020204" pitchFamily="34" charset="0"/>
              </a:rPr>
              <a:t>same flower.</a:t>
            </a:r>
            <a:endParaRPr lang="en-AU" b="0" i="0" dirty="0">
              <a:solidFill>
                <a:srgbClr val="444444"/>
              </a:solidFill>
              <a:effectLst/>
              <a:latin typeface="Arial" panose="020B0604020202020204" pitchFamily="34" charset="0"/>
            </a:endParaRPr>
          </a:p>
        </p:txBody>
      </p:sp>
      <p:pic>
        <p:nvPicPr>
          <p:cNvPr id="7170" name="Picture 2" descr="https://www.educationperfect.com/media/content/Science/1434626012.180731g/1434626006500-1548244534-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663" y="28194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69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5700" y="724238"/>
            <a:ext cx="9906000" cy="1477328"/>
          </a:xfrm>
          <a:prstGeom prst="rect">
            <a:avLst/>
          </a:prstGeom>
        </p:spPr>
        <p:txBody>
          <a:bodyPr wrap="square">
            <a:spAutoFit/>
          </a:bodyPr>
          <a:lstStyle/>
          <a:p>
            <a:pPr algn="ctr"/>
            <a:r>
              <a:rPr lang="en-AU" b="1" i="0" dirty="0" smtClean="0">
                <a:solidFill>
                  <a:srgbClr val="3883F5"/>
                </a:solidFill>
                <a:effectLst/>
                <a:latin typeface="Arial" panose="020B0604020202020204" pitchFamily="34" charset="0"/>
              </a:rPr>
              <a:t>Self pollination</a:t>
            </a:r>
            <a:r>
              <a:rPr lang="en-AU" b="1" i="0" dirty="0" smtClean="0">
                <a:solidFill>
                  <a:srgbClr val="444444"/>
                </a:solidFill>
                <a:effectLst/>
                <a:latin typeface="Arial" panose="020B0604020202020204" pitchFamily="34" charset="0"/>
              </a:rPr>
              <a:t> produces similar offspring.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makes a plant </a:t>
            </a:r>
            <a:r>
              <a:rPr lang="en-AU" b="1" i="0" dirty="0" smtClean="0">
                <a:solidFill>
                  <a:srgbClr val="E3316F"/>
                </a:solidFill>
                <a:effectLst/>
                <a:latin typeface="Arial" panose="020B0604020202020204" pitchFamily="34" charset="0"/>
              </a:rPr>
              <a:t>less resistant</a:t>
            </a:r>
            <a:r>
              <a:rPr lang="en-AU" b="0" i="0" dirty="0" smtClean="0">
                <a:solidFill>
                  <a:srgbClr val="444444"/>
                </a:solidFill>
                <a:effectLst/>
                <a:latin typeface="Arial" panose="020B0604020202020204" pitchFamily="34" charset="0"/>
              </a:rPr>
              <a:t> as a whole to </a:t>
            </a:r>
            <a:r>
              <a:rPr lang="en-AU" b="1" i="0" dirty="0" smtClean="0">
                <a:solidFill>
                  <a:srgbClr val="FB6611"/>
                </a:solidFill>
                <a:effectLst/>
                <a:latin typeface="Arial" panose="020B0604020202020204" pitchFamily="34" charset="0"/>
              </a:rPr>
              <a:t>disease</a:t>
            </a:r>
            <a:r>
              <a:rPr lang="en-AU" b="0" i="0" dirty="0" smtClean="0">
                <a:solidFill>
                  <a:srgbClr val="444444"/>
                </a:solidFill>
                <a:effectLst/>
                <a:latin typeface="Arial" panose="020B0604020202020204" pitchFamily="34" charset="0"/>
              </a:rPr>
              <a:t> because there is </a:t>
            </a:r>
            <a:r>
              <a:rPr lang="en-AU" b="1" i="0" dirty="0" smtClean="0">
                <a:solidFill>
                  <a:srgbClr val="64B131"/>
                </a:solidFill>
                <a:effectLst/>
                <a:latin typeface="Arial" panose="020B0604020202020204" pitchFamily="34" charset="0"/>
              </a:rPr>
              <a:t>little variation</a:t>
            </a:r>
            <a:r>
              <a:rPr lang="en-AU" b="0" i="0" dirty="0" smtClean="0">
                <a:solidFill>
                  <a:srgbClr val="444444"/>
                </a:solidFill>
                <a:effectLst/>
                <a:latin typeface="Arial" panose="020B0604020202020204" pitchFamily="34" charset="0"/>
              </a:rPr>
              <a:t> in the species which means they can adapt very little to changing environmental conditions.</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8194" name="Picture 2" descr="https://www.educationperfect.com/media/content/German/1452476697.810971g/1452476711052-793339838505014-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763" y="3490913"/>
            <a:ext cx="3800475"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750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Words>
  <Application>Microsoft Office PowerPoint</Application>
  <PresentationFormat>Widescreen</PresentationFormat>
  <Paragraphs>87</Paragraphs>
  <Slides>20</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KaTeX_Main</vt:lpstr>
      <vt:lpstr>Office Theme</vt:lpstr>
      <vt:lpstr>Pollination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Pollination</dc:title>
  <dc:creator>Joseph D'cruz</dc:creator>
  <cp:lastModifiedBy>Joseph D'cruz</cp:lastModifiedBy>
  <cp:revision>1</cp:revision>
  <dcterms:created xsi:type="dcterms:W3CDTF">2020-09-19T15:08:49Z</dcterms:created>
  <dcterms:modified xsi:type="dcterms:W3CDTF">2020-09-19T15:09:16Z</dcterms:modified>
</cp:coreProperties>
</file>