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8E5-76A9-43FC-B52A-BB806683CD29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6A5-4DE5-4C13-AFA9-C44B9E24C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39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8E5-76A9-43FC-B52A-BB806683CD29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6A5-4DE5-4C13-AFA9-C44B9E24C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33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8E5-76A9-43FC-B52A-BB806683CD29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6A5-4DE5-4C13-AFA9-C44B9E24C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871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8E5-76A9-43FC-B52A-BB806683CD29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6A5-4DE5-4C13-AFA9-C44B9E24C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0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8E5-76A9-43FC-B52A-BB806683CD29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6A5-4DE5-4C13-AFA9-C44B9E24C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60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8E5-76A9-43FC-B52A-BB806683CD29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6A5-4DE5-4C13-AFA9-C44B9E24C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64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8E5-76A9-43FC-B52A-BB806683CD29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6A5-4DE5-4C13-AFA9-C44B9E24C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5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8E5-76A9-43FC-B52A-BB806683CD29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6A5-4DE5-4C13-AFA9-C44B9E24C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48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8E5-76A9-43FC-B52A-BB806683CD29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6A5-4DE5-4C13-AFA9-C44B9E24C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15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8E5-76A9-43FC-B52A-BB806683CD29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6A5-4DE5-4C13-AFA9-C44B9E24C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28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78E5-76A9-43FC-B52A-BB806683CD29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9C6A5-4DE5-4C13-AFA9-C44B9E24C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4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78E5-76A9-43FC-B52A-BB806683CD29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9C6A5-4DE5-4C13-AFA9-C44B9E24C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4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UcE1Y_bOQ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vH0I7Coc5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Stem Cells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5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500" y="589340"/>
            <a:ext cx="960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Tissue-specific stem cells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be found in various parts of a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healthy body.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Stem cells have been found in the bone marrow, brain, blood vessels, skeletal muscle, skin, teeth, heart, gut, liver, and other places (but not all tissues).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remain in the tissue until they are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activated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certain factors such as chemicals released from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injured tissue.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can be from normal wear and tear or disease, and it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triggers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 to differentiate into new cells.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52469146.901261g/1452469151004-7933398385050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79400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80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430937"/>
            <a:ext cx="108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stem cells are triggered, they begin to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differentiate.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your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skin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damaged,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stem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below the layers of your skin can differentiate into skin cells to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cells.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026.73343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76700" y="2374900"/>
            <a:ext cx="361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4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778639"/>
            <a:ext cx="1137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probably know, the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natural capabilities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stem cells to repair our damaged tissues are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limited.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cut your skin too deep, a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scar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form rather than the wound healing perfectly.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Scientists are excited about the possibility of activating or adding extra stem cells to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formation of scars and to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treat other injuries and diseases.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Maths/1468384216.958491g/1468384224482-398513184238625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3114675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95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UcE1Y_bOQ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22501" y="869434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Smart Lesson, you will be doing the following:</a:t>
            </a:r>
            <a:endParaRPr lang="en-A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575647"/>
              </p:ext>
            </p:extLst>
          </p:nvPr>
        </p:nvGraphicFramePr>
        <p:xfrm>
          <a:off x="1422501" y="1785144"/>
          <a:ext cx="10515600" cy="116586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1083102449"/>
                    </a:ext>
                  </a:extLst>
                </a:gridCol>
                <a:gridCol w="8915400">
                  <a:extLst>
                    <a:ext uri="{9D8B030D-6E8A-4147-A177-3AD203B41FA5}">
                      <a16:colId xmlns:a16="http://schemas.microsoft.com/office/drawing/2014/main" val="287812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  <a:latin typeface="KaTeX_Main"/>
                        </a:rPr>
                        <a:t>1.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009900"/>
                          </a:solidFill>
                          <a:effectLst/>
                        </a:rPr>
                        <a:t>Defining</a:t>
                      </a:r>
                      <a:r>
                        <a:rPr lang="en-AU" b="1">
                          <a:effectLst/>
                        </a:rPr>
                        <a:t> the term </a:t>
                      </a:r>
                      <a:r>
                        <a:rPr lang="en-AU" b="1">
                          <a:solidFill>
                            <a:srgbClr val="FF0000"/>
                          </a:solidFill>
                          <a:effectLst/>
                        </a:rPr>
                        <a:t>stem cell.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6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  <a:latin typeface="KaTeX_Main"/>
                        </a:rPr>
                        <a:t>2.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009900"/>
                          </a:solidFill>
                          <a:effectLst/>
                        </a:rPr>
                        <a:t>Describing</a:t>
                      </a:r>
                      <a:r>
                        <a:rPr lang="en-AU" b="1">
                          <a:effectLst/>
                        </a:rPr>
                        <a:t> the </a:t>
                      </a:r>
                      <a:r>
                        <a:rPr lang="en-AU" b="1">
                          <a:solidFill>
                            <a:srgbClr val="FF0000"/>
                          </a:solidFill>
                          <a:effectLst/>
                        </a:rPr>
                        <a:t>purpose</a:t>
                      </a:r>
                      <a:r>
                        <a:rPr lang="en-AU" b="1">
                          <a:effectLst/>
                        </a:rPr>
                        <a:t> of adult stem cells in a healthy body.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86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  <a:latin typeface="KaTeX_Main"/>
                        </a:rPr>
                        <a:t>3.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0000FF"/>
                          </a:solidFill>
                          <a:effectLst/>
                        </a:rPr>
                        <a:t>Comparing and contrasting</a:t>
                      </a:r>
                      <a:r>
                        <a:rPr lang="en-AU" b="1" dirty="0">
                          <a:effectLst/>
                        </a:rPr>
                        <a:t> </a:t>
                      </a:r>
                      <a:r>
                        <a:rPr lang="en-AU" b="1" dirty="0">
                          <a:solidFill>
                            <a:srgbClr val="B81AE0"/>
                          </a:solidFill>
                          <a:effectLst/>
                        </a:rPr>
                        <a:t>adult</a:t>
                      </a:r>
                      <a:r>
                        <a:rPr lang="en-AU" b="1" dirty="0">
                          <a:effectLst/>
                        </a:rPr>
                        <a:t> and </a:t>
                      </a:r>
                      <a:r>
                        <a:rPr lang="en-AU" b="1" dirty="0">
                          <a:solidFill>
                            <a:srgbClr val="B81AE0"/>
                          </a:solidFill>
                          <a:effectLst/>
                        </a:rPr>
                        <a:t>embryonic stem cells.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64609"/>
                  </a:ext>
                </a:extLst>
              </a:tr>
            </a:tbl>
          </a:graphicData>
        </a:graphic>
      </p:graphicFrame>
      <p:pic>
        <p:nvPicPr>
          <p:cNvPr id="1027" name="Picture 3" descr="https://www.educationperfect.com/media/content/Science/1457995676.299831g/1457995679572-416291166199002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322638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9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063536"/>
            <a:ext cx="10147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Stem cells are also called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undifferentiated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Differentiation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process by which stem cells become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specialised cells.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3243147.834961g/1453243197380-8627187144076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4" y="3046413"/>
            <a:ext cx="5280025" cy="315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6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396439"/>
            <a:ext cx="1013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Stem cells can divide into two by the process of </a:t>
            </a:r>
            <a:r>
              <a:rPr lang="en-AU" b="1" i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mitosis.</a:t>
            </a:r>
            <a:endParaRPr lang="en-AU" b="1" i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mitosis is the type of cell division that produces two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identical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Stem cells can either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continue dividing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more stem cells, or they can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differentiate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specialised cells.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7667342.901491g/1457667334460-355294879564094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609975"/>
            <a:ext cx="47625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8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496838"/>
            <a:ext cx="10731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two types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stem cells.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stem cell determines the number of different specialised cells that it can become.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Pluripotent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embryonic stem cells are those that can become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any type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cell in the body. They are found in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embryos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just a few days old.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Science/1375055383019-806729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736850"/>
            <a:ext cx="381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521038"/>
            <a:ext cx="1094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Tissue-specific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adult stem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found in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specific adult tissues and organs.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can become any of the cell type of the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tissue that they are found in.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 the stem cells found in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bone marrow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become any type of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blood cell,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they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can't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become muscle or brain cells.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Maths/1372201455982-782892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2919413"/>
            <a:ext cx="381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53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vH0I7Coc5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2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457538"/>
            <a:ext cx="12001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Remember: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everyone started out as a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single cell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then divided into more cells to make a person.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person is an extremely complex multicellular organism with many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specialised tissues and organs.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Stem cells are essential during development to form these specialised tissues from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unspecialised cells.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35807378.883891g/1435807361197-24827232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314575"/>
            <a:ext cx="3810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63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600" y="596037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the organism develops, these pluripotent stem cells are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no longer present.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certain tissue types have groups of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tissue-specific stem cells.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cells are used to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replace damaged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those tissues.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Maths/1372129656424-78154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2100262"/>
            <a:ext cx="57150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7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Widescreen</PresentationFormat>
  <Paragraphs>44</Paragraphs>
  <Slides>13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Stem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Cells</dc:title>
  <dc:creator>Joseph D'cruz</dc:creator>
  <cp:lastModifiedBy>Joseph D'cruz</cp:lastModifiedBy>
  <cp:revision>2</cp:revision>
  <dcterms:created xsi:type="dcterms:W3CDTF">2020-09-06T11:03:29Z</dcterms:created>
  <dcterms:modified xsi:type="dcterms:W3CDTF">2020-09-06T11:05:00Z</dcterms:modified>
</cp:coreProperties>
</file>