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69" r:id="rId15"/>
    <p:sldId id="270" r:id="rId16"/>
    <p:sldId id="271" r:id="rId17"/>
    <p:sldId id="272" r:id="rId18"/>
    <p:sldId id="273" r:id="rId19"/>
    <p:sldId id="277"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97C425C-9C19-4F2C-AA6A-F73BC47F029D}"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342630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7C425C-9C19-4F2C-AA6A-F73BC47F029D}"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7200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7C425C-9C19-4F2C-AA6A-F73BC47F029D}"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219030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7C425C-9C19-4F2C-AA6A-F73BC47F029D}"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274792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7C425C-9C19-4F2C-AA6A-F73BC47F029D}"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404564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97C425C-9C19-4F2C-AA6A-F73BC47F029D}"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325012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97C425C-9C19-4F2C-AA6A-F73BC47F029D}" type="datetimeFigureOut">
              <a:rPr lang="en-AU" smtClean="0"/>
              <a:t>31/05/2020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12414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97C425C-9C19-4F2C-AA6A-F73BC47F029D}" type="datetimeFigureOut">
              <a:rPr lang="en-AU" smtClean="0"/>
              <a:t>31/05/2020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317983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C425C-9C19-4F2C-AA6A-F73BC47F029D}" type="datetimeFigureOut">
              <a:rPr lang="en-AU" smtClean="0"/>
              <a:t>31/05/2020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220404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C425C-9C19-4F2C-AA6A-F73BC47F029D}"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374534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7C425C-9C19-4F2C-AA6A-F73BC47F029D}"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45EEDCD-2CAE-45D8-8ED3-28E01980913B}" type="slidenum">
              <a:rPr lang="en-AU" smtClean="0"/>
              <a:t>‹#›</a:t>
            </a:fld>
            <a:endParaRPr lang="en-AU"/>
          </a:p>
        </p:txBody>
      </p:sp>
    </p:spTree>
    <p:extLst>
      <p:ext uri="{BB962C8B-B14F-4D97-AF65-F5344CB8AC3E}">
        <p14:creationId xmlns:p14="http://schemas.microsoft.com/office/powerpoint/2010/main" val="276937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C425C-9C19-4F2C-AA6A-F73BC47F029D}" type="datetimeFigureOut">
              <a:rPr lang="en-AU" smtClean="0"/>
              <a:t>31/05/2020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EEDCD-2CAE-45D8-8ED3-28E01980913B}" type="slidenum">
              <a:rPr lang="en-AU" smtClean="0"/>
              <a:t>‹#›</a:t>
            </a:fld>
            <a:endParaRPr lang="en-AU"/>
          </a:p>
        </p:txBody>
      </p:sp>
    </p:spTree>
    <p:extLst>
      <p:ext uri="{BB962C8B-B14F-4D97-AF65-F5344CB8AC3E}">
        <p14:creationId xmlns:p14="http://schemas.microsoft.com/office/powerpoint/2010/main" val="652217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JA0Wb3gc4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 Heart</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22565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560338"/>
            <a:ext cx="11607800" cy="3046988"/>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On each side of the heart, there are two chambers. These are called an</a:t>
            </a:r>
            <a:r>
              <a:rPr lang="en-AU" sz="2400" b="1" i="0" dirty="0" smtClean="0">
                <a:solidFill>
                  <a:srgbClr val="B81AE0"/>
                </a:solidFill>
                <a:effectLst/>
                <a:latin typeface="Arial" panose="020B0604020202020204" pitchFamily="34" charset="0"/>
              </a:rPr>
              <a:t> atrium</a:t>
            </a:r>
            <a:r>
              <a:rPr lang="en-AU" sz="2400" b="1" i="0" dirty="0" smtClean="0">
                <a:solidFill>
                  <a:srgbClr val="444444"/>
                </a:solidFill>
                <a:effectLst/>
                <a:latin typeface="Arial" panose="020B0604020202020204" pitchFamily="34" charset="0"/>
              </a:rPr>
              <a:t> and a </a:t>
            </a:r>
            <a:r>
              <a:rPr lang="en-AU" sz="2400" b="1" i="0" dirty="0" smtClean="0">
                <a:solidFill>
                  <a:srgbClr val="64B131"/>
                </a:solidFill>
                <a:effectLst/>
                <a:latin typeface="Arial" panose="020B0604020202020204" pitchFamily="34" charset="0"/>
              </a:rPr>
              <a:t>ventricle.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Both the left and right atria (singular: atrium) are the </a:t>
            </a:r>
            <a:r>
              <a:rPr lang="en-AU" sz="2400" b="1" i="0" dirty="0" smtClean="0">
                <a:solidFill>
                  <a:srgbClr val="00B6EE"/>
                </a:solidFill>
                <a:effectLst/>
                <a:latin typeface="Arial" panose="020B0604020202020204" pitchFamily="34" charset="0"/>
              </a:rPr>
              <a:t>receiving chambers</a:t>
            </a:r>
            <a:r>
              <a:rPr lang="en-AU" sz="2400" b="0" i="0" dirty="0" smtClean="0">
                <a:solidFill>
                  <a:srgbClr val="444444"/>
                </a:solidFill>
                <a:effectLst/>
                <a:latin typeface="Arial" panose="020B0604020202020204" pitchFamily="34" charset="0"/>
              </a:rPr>
              <a:t> of the heart.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Blood coming into the heart from veins in the body or lungs enters in the left or right atrium.</a:t>
            </a:r>
            <a:endParaRPr lang="en-AU" sz="2400" b="0" i="0" dirty="0">
              <a:solidFill>
                <a:srgbClr val="444444"/>
              </a:solidFill>
              <a:effectLst/>
              <a:latin typeface="Arial" panose="020B0604020202020204" pitchFamily="34" charset="0"/>
            </a:endParaRPr>
          </a:p>
        </p:txBody>
      </p:sp>
      <p:pic>
        <p:nvPicPr>
          <p:cNvPr id="9218" name="Picture 2" descr="https://www.educationperfect.com/media/content/Science/1496785209.267091g/1496785212437-48794437764904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5" y="3284537"/>
            <a:ext cx="381000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21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1308438"/>
            <a:ext cx="6096000" cy="4832092"/>
          </a:xfrm>
          <a:prstGeom prst="rect">
            <a:avLst/>
          </a:prstGeom>
        </p:spPr>
        <p:txBody>
          <a:bodyPr>
            <a:spAutoFit/>
          </a:bodyPr>
          <a:lstStyle/>
          <a:p>
            <a:pPr algn="ctr"/>
            <a:r>
              <a:rPr lang="en-AU" sz="2800" b="1" i="0" dirty="0" smtClean="0">
                <a:solidFill>
                  <a:srgbClr val="444444"/>
                </a:solidFill>
                <a:effectLst/>
                <a:latin typeface="Arial" panose="020B0604020202020204" pitchFamily="34" charset="0"/>
              </a:rPr>
              <a:t>Once blood enters the heart in either of the </a:t>
            </a:r>
            <a:r>
              <a:rPr lang="en-AU" sz="2800" b="1" i="0" dirty="0" smtClean="0">
                <a:solidFill>
                  <a:srgbClr val="FB6611"/>
                </a:solidFill>
                <a:effectLst/>
                <a:latin typeface="Arial" panose="020B0604020202020204" pitchFamily="34" charset="0"/>
              </a:rPr>
              <a:t>atria,</a:t>
            </a:r>
            <a:r>
              <a:rPr lang="en-AU" sz="2800" b="1" i="0" dirty="0" smtClean="0">
                <a:solidFill>
                  <a:srgbClr val="444444"/>
                </a:solidFill>
                <a:effectLst/>
                <a:latin typeface="Arial" panose="020B0604020202020204" pitchFamily="34" charset="0"/>
              </a:rPr>
              <a:t> it is then pushed into the </a:t>
            </a:r>
            <a:r>
              <a:rPr lang="en-AU" sz="2800" b="1" i="0" dirty="0" smtClean="0">
                <a:solidFill>
                  <a:srgbClr val="64B131"/>
                </a:solidFill>
                <a:effectLst/>
                <a:latin typeface="Arial" panose="020B0604020202020204" pitchFamily="34" charset="0"/>
              </a:rPr>
              <a:t>ventricle</a:t>
            </a:r>
            <a:r>
              <a:rPr lang="en-AU" sz="2800" b="1" i="0" dirty="0" smtClean="0">
                <a:solidFill>
                  <a:srgbClr val="444444"/>
                </a:solidFill>
                <a:effectLst/>
                <a:latin typeface="Arial" panose="020B0604020202020204" pitchFamily="34" charset="0"/>
              </a:rPr>
              <a:t> on the same side of the heart as the atrium it came from.</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Each </a:t>
            </a:r>
            <a:r>
              <a:rPr lang="en-AU" sz="2800" b="1" i="0" dirty="0" smtClean="0">
                <a:solidFill>
                  <a:srgbClr val="B81AE0"/>
                </a:solidFill>
                <a:effectLst/>
                <a:latin typeface="Arial" panose="020B0604020202020204" pitchFamily="34" charset="0"/>
              </a:rPr>
              <a:t>atrium</a:t>
            </a:r>
            <a:r>
              <a:rPr lang="en-AU" sz="2800" b="0" i="0" dirty="0" smtClean="0">
                <a:solidFill>
                  <a:srgbClr val="444444"/>
                </a:solidFill>
                <a:effectLst/>
                <a:latin typeface="Arial" panose="020B0604020202020204" pitchFamily="34" charset="0"/>
              </a:rPr>
              <a:t> is separated from its </a:t>
            </a:r>
            <a:r>
              <a:rPr lang="en-AU" sz="2800" b="1" i="0" dirty="0" smtClean="0">
                <a:solidFill>
                  <a:srgbClr val="64B131"/>
                </a:solidFill>
                <a:effectLst/>
                <a:latin typeface="Arial" panose="020B0604020202020204" pitchFamily="34" charset="0"/>
              </a:rPr>
              <a:t>ventricle</a:t>
            </a:r>
            <a:r>
              <a:rPr lang="en-AU" sz="2800" b="0" i="0" dirty="0" smtClean="0">
                <a:solidFill>
                  <a:srgbClr val="444444"/>
                </a:solidFill>
                <a:effectLst/>
                <a:latin typeface="Arial" panose="020B0604020202020204" pitchFamily="34" charset="0"/>
              </a:rPr>
              <a:t> by a </a:t>
            </a:r>
            <a:r>
              <a:rPr lang="en-AU" sz="2800" b="1" i="0" dirty="0" smtClean="0">
                <a:solidFill>
                  <a:srgbClr val="00B6EE"/>
                </a:solidFill>
                <a:effectLst/>
                <a:latin typeface="Arial" panose="020B0604020202020204" pitchFamily="34" charset="0"/>
              </a:rPr>
              <a:t>valve.</a:t>
            </a:r>
            <a:r>
              <a:rPr lang="en-AU" sz="2800" b="0" i="0" dirty="0" smtClean="0">
                <a:solidFill>
                  <a:srgbClr val="444444"/>
                </a:solidFill>
                <a:effectLst/>
                <a:latin typeface="Arial" panose="020B0604020202020204" pitchFamily="34" charset="0"/>
              </a:rPr>
              <a:t> This prevents blood flowing </a:t>
            </a:r>
            <a:r>
              <a:rPr lang="en-AU" sz="2800" b="1" i="0" u="sng" dirty="0" smtClean="0">
                <a:solidFill>
                  <a:srgbClr val="444444"/>
                </a:solidFill>
                <a:effectLst/>
                <a:latin typeface="Arial" panose="020B0604020202020204" pitchFamily="34" charset="0"/>
              </a:rPr>
              <a:t>backwards</a:t>
            </a:r>
            <a:r>
              <a:rPr lang="en-AU" sz="2800" b="0" i="0" dirty="0" smtClean="0">
                <a:solidFill>
                  <a:srgbClr val="444444"/>
                </a:solidFill>
                <a:effectLst/>
                <a:latin typeface="Arial" panose="020B0604020202020204" pitchFamily="34" charset="0"/>
              </a:rPr>
              <a:t> through the heart.</a:t>
            </a:r>
            <a:endParaRPr lang="en-AU" sz="2800" b="0" i="0" dirty="0">
              <a:solidFill>
                <a:srgbClr val="444444"/>
              </a:solidFill>
              <a:effectLst/>
              <a:latin typeface="Arial" panose="020B0604020202020204" pitchFamily="34" charset="0"/>
            </a:endParaRPr>
          </a:p>
        </p:txBody>
      </p:sp>
      <p:pic>
        <p:nvPicPr>
          <p:cNvPr id="10242" name="Picture 2" descr="https://www.educationperfect.com/media/content/Science/1496785209.267091g/1496785212437-48794437764904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289" y="520701"/>
            <a:ext cx="5450711" cy="487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7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24936"/>
            <a:ext cx="10998200" cy="1815882"/>
          </a:xfrm>
          <a:prstGeom prst="rect">
            <a:avLst/>
          </a:prstGeom>
        </p:spPr>
        <p:txBody>
          <a:bodyPr wrap="square">
            <a:spAutoFit/>
          </a:bodyPr>
          <a:lstStyle/>
          <a:p>
            <a:pPr algn="ctr"/>
            <a:r>
              <a:rPr lang="en-AU" sz="2800" b="1" i="0" dirty="0" smtClean="0">
                <a:solidFill>
                  <a:srgbClr val="444444"/>
                </a:solidFill>
                <a:effectLst/>
                <a:latin typeface="Arial" panose="020B0604020202020204" pitchFamily="34" charset="0"/>
              </a:rPr>
              <a:t>Ventricles</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a:t>
            </a:r>
            <a:r>
              <a:rPr lang="en-AU" sz="2800" b="1" i="0" dirty="0" smtClean="0">
                <a:solidFill>
                  <a:srgbClr val="64B131"/>
                </a:solidFill>
                <a:effectLst/>
                <a:latin typeface="Arial" panose="020B0604020202020204" pitchFamily="34" charset="0"/>
              </a:rPr>
              <a:t>ventricles</a:t>
            </a:r>
            <a:r>
              <a:rPr lang="en-AU" sz="2800" b="0" i="0" dirty="0" smtClean="0">
                <a:solidFill>
                  <a:srgbClr val="444444"/>
                </a:solidFill>
                <a:effectLst/>
                <a:latin typeface="Arial" panose="020B0604020202020204" pitchFamily="34" charset="0"/>
              </a:rPr>
              <a:t> contract to pump blood into the </a:t>
            </a:r>
            <a:r>
              <a:rPr lang="en-AU" sz="2800" b="1" i="0" dirty="0" smtClean="0">
                <a:solidFill>
                  <a:srgbClr val="FB6611"/>
                </a:solidFill>
                <a:effectLst/>
                <a:latin typeface="Arial" panose="020B0604020202020204" pitchFamily="34" charset="0"/>
              </a:rPr>
              <a:t>arteries,</a:t>
            </a:r>
            <a:r>
              <a:rPr lang="en-AU" sz="2800" b="0" i="0" dirty="0" smtClean="0">
                <a:solidFill>
                  <a:srgbClr val="444444"/>
                </a:solidFill>
                <a:effectLst/>
                <a:latin typeface="Arial" panose="020B0604020202020204" pitchFamily="34" charset="0"/>
              </a:rPr>
              <a:t> to travel to either the </a:t>
            </a:r>
            <a:r>
              <a:rPr lang="en-AU" sz="2800" b="1" i="0" dirty="0" smtClean="0">
                <a:solidFill>
                  <a:srgbClr val="B81AE0"/>
                </a:solidFill>
                <a:effectLst/>
                <a:latin typeface="Arial" panose="020B0604020202020204" pitchFamily="34" charset="0"/>
              </a:rPr>
              <a:t>lungs</a:t>
            </a:r>
            <a:r>
              <a:rPr lang="en-AU" sz="2800" b="0" i="0" dirty="0" smtClean="0">
                <a:solidFill>
                  <a:srgbClr val="444444"/>
                </a:solidFill>
                <a:effectLst/>
                <a:latin typeface="Arial" panose="020B0604020202020204" pitchFamily="34" charset="0"/>
              </a:rPr>
              <a:t> or around the </a:t>
            </a:r>
            <a:r>
              <a:rPr lang="en-AU" sz="2800" b="1" i="0" dirty="0" smtClean="0">
                <a:solidFill>
                  <a:srgbClr val="C83771"/>
                </a:solidFill>
                <a:effectLst/>
                <a:latin typeface="Arial" panose="020B0604020202020204" pitchFamily="34" charset="0"/>
              </a:rPr>
              <a:t>body.</a:t>
            </a:r>
            <a:endParaRPr lang="en-AU" sz="2800" b="0" i="0" dirty="0">
              <a:solidFill>
                <a:srgbClr val="444444"/>
              </a:solidFill>
              <a:effectLst/>
              <a:latin typeface="Arial" panose="020B0604020202020204" pitchFamily="34" charset="0"/>
            </a:endParaRPr>
          </a:p>
        </p:txBody>
      </p:sp>
      <p:pic>
        <p:nvPicPr>
          <p:cNvPr id="11266" name="Picture 2" descr="https://www.educationperfect.com/media/content/Science/1496785209.267091g/1496785212437-48794437764904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100" y="1853581"/>
            <a:ext cx="5210175" cy="466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2838" y="297934"/>
            <a:ext cx="6728124" cy="461665"/>
          </a:xfrm>
          <a:prstGeom prst="rect">
            <a:avLst/>
          </a:prstGeom>
        </p:spPr>
        <p:txBody>
          <a:bodyPr wrap="none">
            <a:spAutoFit/>
          </a:bodyPr>
          <a:lstStyle/>
          <a:p>
            <a:pPr algn="ctr"/>
            <a:r>
              <a:rPr lang="en-AU" sz="2400" b="1" i="0" dirty="0" smtClean="0">
                <a:solidFill>
                  <a:srgbClr val="444444"/>
                </a:solidFill>
                <a:effectLst/>
                <a:latin typeface="Arial" panose="020B0604020202020204" pitchFamily="34" charset="0"/>
              </a:rPr>
              <a:t>Our </a:t>
            </a:r>
            <a:r>
              <a:rPr lang="en-AU" sz="2400" b="1" i="0" dirty="0" smtClean="0">
                <a:solidFill>
                  <a:srgbClr val="E3316F"/>
                </a:solidFill>
                <a:effectLst/>
                <a:latin typeface="Arial" panose="020B0604020202020204" pitchFamily="34" charset="0"/>
              </a:rPr>
              <a:t>heart</a:t>
            </a:r>
            <a:r>
              <a:rPr lang="en-AU" sz="2400" b="1" i="0" dirty="0" smtClean="0">
                <a:solidFill>
                  <a:srgbClr val="444444"/>
                </a:solidFill>
                <a:effectLst/>
                <a:latin typeface="Arial" panose="020B0604020202020204" pitchFamily="34" charset="0"/>
              </a:rPr>
              <a:t> circulates our blood to two places:</a:t>
            </a:r>
            <a:endParaRPr lang="en-AU" sz="2400" b="1" i="0" dirty="0">
              <a:solidFill>
                <a:srgbClr val="444444"/>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7864339"/>
              </p:ext>
            </p:extLst>
          </p:nvPr>
        </p:nvGraphicFramePr>
        <p:xfrm>
          <a:off x="330200" y="1595914"/>
          <a:ext cx="10515600" cy="960120"/>
        </p:xfrm>
        <a:graphic>
          <a:graphicData uri="http://schemas.openxmlformats.org/drawingml/2006/table">
            <a:tbl>
              <a:tblPr/>
              <a:tblGrid>
                <a:gridCol w="711200">
                  <a:extLst>
                    <a:ext uri="{9D8B030D-6E8A-4147-A177-3AD203B41FA5}">
                      <a16:colId xmlns:a16="http://schemas.microsoft.com/office/drawing/2014/main" val="2742393156"/>
                    </a:ext>
                  </a:extLst>
                </a:gridCol>
                <a:gridCol w="9804400">
                  <a:extLst>
                    <a:ext uri="{9D8B030D-6E8A-4147-A177-3AD203B41FA5}">
                      <a16:colId xmlns:a16="http://schemas.microsoft.com/office/drawing/2014/main" val="2208179189"/>
                    </a:ext>
                  </a:extLst>
                </a:gridCol>
              </a:tblGrid>
              <a:tr h="0">
                <a:tc>
                  <a:txBody>
                    <a:bodyPr/>
                    <a:lstStyle/>
                    <a:p>
                      <a:pPr algn="l" fontAlgn="ctr"/>
                      <a:r>
                        <a:rPr lang="en-AU" sz="2400">
                          <a:effectLst/>
                          <a:latin typeface="KaTeX_Main"/>
                        </a:rPr>
                        <a:t>1</a:t>
                      </a:r>
                      <a:r>
                        <a:rPr lang="en-AU" sz="2400">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sz="2400">
                          <a:effectLst/>
                        </a:rPr>
                        <a:t>The </a:t>
                      </a:r>
                      <a:r>
                        <a:rPr lang="en-AU" sz="2400" b="1">
                          <a:solidFill>
                            <a:srgbClr val="009900"/>
                          </a:solidFill>
                          <a:effectLst/>
                        </a:rPr>
                        <a:t>lungs,</a:t>
                      </a:r>
                      <a:r>
                        <a:rPr lang="en-AU" sz="2400">
                          <a:effectLst/>
                        </a:rPr>
                        <a:t> to receive </a:t>
                      </a:r>
                      <a:r>
                        <a:rPr lang="en-AU" sz="2400" b="1">
                          <a:solidFill>
                            <a:srgbClr val="009900"/>
                          </a:solidFill>
                          <a:effectLst/>
                        </a:rPr>
                        <a:t>oxygen</a:t>
                      </a:r>
                      <a:r>
                        <a:rPr lang="en-AU" sz="2400">
                          <a:effectLst/>
                        </a:rPr>
                        <a:t> (become oxygenated).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044898524"/>
                  </a:ext>
                </a:extLst>
              </a:tr>
              <a:tr h="0">
                <a:tc>
                  <a:txBody>
                    <a:bodyPr/>
                    <a:lstStyle/>
                    <a:p>
                      <a:pPr algn="l" fontAlgn="ctr"/>
                      <a:r>
                        <a:rPr lang="en-AU" sz="2400">
                          <a:effectLst/>
                          <a:latin typeface="KaTeX_Main"/>
                        </a:rPr>
                        <a:t>2</a:t>
                      </a:r>
                      <a:r>
                        <a:rPr lang="en-AU" sz="2400">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sz="2400" dirty="0">
                          <a:effectLst/>
                        </a:rPr>
                        <a:t>The </a:t>
                      </a:r>
                      <a:r>
                        <a:rPr lang="en-AU" sz="2400" b="1" dirty="0">
                          <a:solidFill>
                            <a:srgbClr val="0000FF"/>
                          </a:solidFill>
                          <a:effectLst/>
                        </a:rPr>
                        <a:t>body,</a:t>
                      </a:r>
                      <a:r>
                        <a:rPr lang="en-AU" sz="2400" dirty="0">
                          <a:effectLst/>
                        </a:rPr>
                        <a:t> where </a:t>
                      </a:r>
                      <a:r>
                        <a:rPr lang="en-AU" sz="2400" b="1" dirty="0">
                          <a:solidFill>
                            <a:srgbClr val="0000FF"/>
                          </a:solidFill>
                          <a:effectLst/>
                        </a:rPr>
                        <a:t>cells</a:t>
                      </a:r>
                      <a:r>
                        <a:rPr lang="en-AU" sz="2400" dirty="0">
                          <a:effectLst/>
                        </a:rPr>
                        <a:t> can use the oxygen (become </a:t>
                      </a:r>
                      <a:r>
                        <a:rPr lang="en-AU" sz="2400" dirty="0" smtClean="0">
                          <a:effectLst/>
                        </a:rPr>
                        <a:t>deoxygenated).</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861831378"/>
                  </a:ext>
                </a:extLst>
              </a:tr>
            </a:tbl>
          </a:graphicData>
        </a:graphic>
      </p:graphicFrame>
      <p:sp>
        <p:nvSpPr>
          <p:cNvPr id="5" name="Rectangle 4"/>
          <p:cNvSpPr/>
          <p:nvPr/>
        </p:nvSpPr>
        <p:spPr>
          <a:xfrm>
            <a:off x="698500" y="2955836"/>
            <a:ext cx="11010900" cy="830997"/>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All throughout the circulatory system, </a:t>
            </a:r>
            <a:r>
              <a:rPr lang="en-AU" sz="2400" b="1" i="0" dirty="0" smtClean="0">
                <a:solidFill>
                  <a:srgbClr val="444444"/>
                </a:solidFill>
                <a:effectLst/>
                <a:latin typeface="Arial" panose="020B0604020202020204" pitchFamily="34" charset="0"/>
              </a:rPr>
              <a:t>nutrients</a:t>
            </a:r>
            <a:r>
              <a:rPr lang="en-AU" sz="2400" b="0" i="0" dirty="0" smtClean="0">
                <a:solidFill>
                  <a:srgbClr val="444444"/>
                </a:solidFill>
                <a:effectLst/>
                <a:latin typeface="Arial" panose="020B0604020202020204" pitchFamily="34" charset="0"/>
              </a:rPr>
              <a:t> and </a:t>
            </a:r>
            <a:r>
              <a:rPr lang="en-AU" sz="2400" b="1" i="0" dirty="0" smtClean="0">
                <a:solidFill>
                  <a:srgbClr val="444444"/>
                </a:solidFill>
                <a:effectLst/>
                <a:latin typeface="Arial" panose="020B0604020202020204" pitchFamily="34" charset="0"/>
              </a:rPr>
              <a:t>wastes,</a:t>
            </a:r>
            <a:r>
              <a:rPr lang="en-AU" sz="2400" b="0" i="0" dirty="0" smtClean="0">
                <a:solidFill>
                  <a:srgbClr val="444444"/>
                </a:solidFill>
                <a:effectLst/>
                <a:latin typeface="Arial" panose="020B0604020202020204" pitchFamily="34" charset="0"/>
              </a:rPr>
              <a:t> such as carbon dioxide produced in cellular respiration, are transported via the blood.</a:t>
            </a:r>
            <a:endParaRPr lang="en-AU" sz="2400" dirty="0"/>
          </a:p>
        </p:txBody>
      </p:sp>
      <p:pic>
        <p:nvPicPr>
          <p:cNvPr id="12291" name="Picture 3" descr="https://www.educationperfect.com/media/content/German/1453171179.036461g/1453218056232-270633254571687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465" y="3786833"/>
            <a:ext cx="2209085" cy="307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948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582136"/>
            <a:ext cx="10934700" cy="1569660"/>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Below are two </a:t>
            </a:r>
            <a:r>
              <a:rPr lang="en-AU" sz="2400" b="1" i="0" dirty="0" smtClean="0">
                <a:solidFill>
                  <a:srgbClr val="0000FF"/>
                </a:solidFill>
                <a:effectLst/>
                <a:latin typeface="Arial" panose="020B0604020202020204" pitchFamily="34" charset="0"/>
              </a:rPr>
              <a:t>visual representations</a:t>
            </a:r>
            <a:r>
              <a:rPr lang="en-AU" sz="2400" b="1" i="0" dirty="0" smtClean="0">
                <a:solidFill>
                  <a:srgbClr val="444444"/>
                </a:solidFill>
                <a:effectLst/>
                <a:latin typeface="Arial" panose="020B0604020202020204" pitchFamily="34" charset="0"/>
              </a:rPr>
              <a:t> of the </a:t>
            </a:r>
            <a:r>
              <a:rPr lang="en-AU" sz="2400" b="1" i="0" dirty="0" smtClean="0">
                <a:solidFill>
                  <a:srgbClr val="E3316F"/>
                </a:solidFill>
                <a:effectLst/>
                <a:latin typeface="Arial" panose="020B0604020202020204" pitchFamily="34" charset="0"/>
              </a:rPr>
              <a:t>circulatory system</a:t>
            </a:r>
            <a:r>
              <a:rPr lang="en-AU" sz="2400" b="1" i="0" dirty="0" smtClean="0">
                <a:solidFill>
                  <a:srgbClr val="444444"/>
                </a:solidFill>
                <a:effectLst/>
                <a:latin typeface="Arial" panose="020B0604020202020204" pitchFamily="34" charset="0"/>
              </a:rPr>
              <a:t> and the </a:t>
            </a:r>
            <a:r>
              <a:rPr lang="en-AU" sz="2400" b="1" i="0" dirty="0" smtClean="0">
                <a:solidFill>
                  <a:srgbClr val="64B131"/>
                </a:solidFill>
                <a:effectLst/>
                <a:latin typeface="Arial" panose="020B0604020202020204" pitchFamily="34" charset="0"/>
              </a:rPr>
              <a:t>pathway</a:t>
            </a:r>
            <a:r>
              <a:rPr lang="en-AU" sz="2400" b="1" i="0" dirty="0" smtClean="0">
                <a:solidFill>
                  <a:srgbClr val="444444"/>
                </a:solidFill>
                <a:effectLst/>
                <a:latin typeface="Arial" panose="020B0604020202020204" pitchFamily="34" charset="0"/>
              </a:rPr>
              <a:t> blood takes from start to finish.</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You are about to learn this pathway in detail!</a:t>
            </a:r>
            <a:endParaRPr lang="en-AU" sz="2400" b="0" i="0" dirty="0">
              <a:solidFill>
                <a:srgbClr val="444444"/>
              </a:solidFill>
              <a:effectLst/>
              <a:latin typeface="Arial" panose="020B0604020202020204" pitchFamily="34" charset="0"/>
            </a:endParaRPr>
          </a:p>
        </p:txBody>
      </p:sp>
      <p:pic>
        <p:nvPicPr>
          <p:cNvPr id="13314" name="Picture 2" descr="https://www.educationperfect.com/media/content/Science/1453941282.414071g/1453941300440-237649305775255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2674938"/>
            <a:ext cx="1485900" cy="37909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www.educationperfect.com/media/content/Science/1457472938.414711g/1457472940820-3648832632248331-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2674938"/>
            <a:ext cx="3810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4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91636"/>
            <a:ext cx="6096000" cy="2308324"/>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From the body, </a:t>
            </a:r>
            <a:r>
              <a:rPr lang="en-AU" sz="2400" b="1" i="0" dirty="0" smtClean="0">
                <a:solidFill>
                  <a:srgbClr val="009900"/>
                </a:solidFill>
                <a:effectLst/>
                <a:latin typeface="Arial" panose="020B0604020202020204" pitchFamily="34" charset="0"/>
              </a:rPr>
              <a:t>deoxygenated blood</a:t>
            </a:r>
            <a:r>
              <a:rPr lang="en-AU" sz="2400" b="1" i="0" dirty="0" smtClean="0">
                <a:solidFill>
                  <a:srgbClr val="444444"/>
                </a:solidFill>
                <a:effectLst/>
                <a:latin typeface="Arial" panose="020B0604020202020204" pitchFamily="34" charset="0"/>
              </a:rPr>
              <a:t> enters the </a:t>
            </a:r>
            <a:r>
              <a:rPr lang="en-AU" sz="2400" b="1" i="0" dirty="0" smtClean="0">
                <a:solidFill>
                  <a:srgbClr val="FF0000"/>
                </a:solidFill>
                <a:effectLst/>
                <a:latin typeface="Arial" panose="020B0604020202020204" pitchFamily="34" charset="0"/>
              </a:rPr>
              <a:t>heart</a:t>
            </a:r>
            <a:r>
              <a:rPr lang="en-AU" sz="2400" b="1" i="0" dirty="0" smtClean="0">
                <a:solidFill>
                  <a:srgbClr val="444444"/>
                </a:solidFill>
                <a:effectLst/>
                <a:latin typeface="Arial" panose="020B0604020202020204" pitchFamily="34" charset="0"/>
              </a:rPr>
              <a:t> through two big veins: the </a:t>
            </a:r>
            <a:r>
              <a:rPr lang="en-AU" sz="2400" b="1" i="0" dirty="0" smtClean="0">
                <a:solidFill>
                  <a:srgbClr val="0000FF"/>
                </a:solidFill>
                <a:effectLst/>
                <a:latin typeface="Arial" panose="020B0604020202020204" pitchFamily="34" charset="0"/>
              </a:rPr>
              <a:t>superior and inferior vena cava.</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They both empty into the </a:t>
            </a:r>
            <a:r>
              <a:rPr lang="en-AU" sz="2400" b="1" i="0" u="sng" dirty="0" smtClean="0">
                <a:solidFill>
                  <a:srgbClr val="444444"/>
                </a:solidFill>
                <a:effectLst/>
                <a:latin typeface="Arial" panose="020B0604020202020204" pitchFamily="34" charset="0"/>
              </a:rPr>
              <a:t>right atrium.</a:t>
            </a:r>
            <a:endParaRPr lang="en-AU" sz="2400" b="0" i="0" dirty="0">
              <a:solidFill>
                <a:srgbClr val="444444"/>
              </a:solidFill>
              <a:effectLst/>
              <a:latin typeface="Arial" panose="020B0604020202020204" pitchFamily="34" charset="0"/>
            </a:endParaRPr>
          </a:p>
        </p:txBody>
      </p:sp>
      <p:pic>
        <p:nvPicPr>
          <p:cNvPr id="14338" name="Picture 2" descr="https://www.educationperfect.com/media/content/Science/1453942096.10911g/1453942103367-237649305775255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675" y="823913"/>
            <a:ext cx="54864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5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773837"/>
            <a:ext cx="6096000" cy="2677656"/>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When the </a:t>
            </a:r>
            <a:r>
              <a:rPr lang="en-AU" sz="2400" b="1" i="0" dirty="0" smtClean="0">
                <a:solidFill>
                  <a:srgbClr val="009900"/>
                </a:solidFill>
                <a:effectLst/>
                <a:latin typeface="Arial" panose="020B0604020202020204" pitchFamily="34" charset="0"/>
              </a:rPr>
              <a:t>right atrium</a:t>
            </a:r>
            <a:r>
              <a:rPr lang="en-AU" sz="2400" b="1" i="0" dirty="0" smtClean="0">
                <a:solidFill>
                  <a:srgbClr val="444444"/>
                </a:solidFill>
                <a:effectLst/>
                <a:latin typeface="Arial" panose="020B0604020202020204" pitchFamily="34" charset="0"/>
              </a:rPr>
              <a:t> contracts, blood is pushed into the </a:t>
            </a:r>
            <a:r>
              <a:rPr lang="en-AU" sz="2400" b="1" i="0" dirty="0" smtClean="0">
                <a:solidFill>
                  <a:srgbClr val="009900"/>
                </a:solidFill>
                <a:effectLst/>
                <a:latin typeface="Arial" panose="020B0604020202020204" pitchFamily="34" charset="0"/>
              </a:rPr>
              <a:t>right ventricle.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right ventricle then </a:t>
            </a:r>
            <a:r>
              <a:rPr lang="en-AU" sz="2400" b="1" i="0" u="sng" dirty="0" smtClean="0">
                <a:solidFill>
                  <a:srgbClr val="444444"/>
                </a:solidFill>
                <a:effectLst/>
                <a:latin typeface="Arial" panose="020B0604020202020204" pitchFamily="34" charset="0"/>
              </a:rPr>
              <a:t>contracts,</a:t>
            </a:r>
            <a:r>
              <a:rPr lang="en-AU" sz="2400" b="0" i="0" dirty="0" smtClean="0">
                <a:solidFill>
                  <a:srgbClr val="444444"/>
                </a:solidFill>
                <a:effectLst/>
                <a:latin typeface="Arial" panose="020B0604020202020204" pitchFamily="34" charset="0"/>
              </a:rPr>
              <a:t> sending the blood into the </a:t>
            </a:r>
            <a:r>
              <a:rPr lang="en-AU" sz="2400" b="1" i="0" dirty="0" smtClean="0">
                <a:solidFill>
                  <a:srgbClr val="FF0000"/>
                </a:solidFill>
                <a:effectLst/>
                <a:latin typeface="Arial" panose="020B0604020202020204" pitchFamily="34" charset="0"/>
              </a:rPr>
              <a:t>pulmonary artery,</a:t>
            </a:r>
            <a:r>
              <a:rPr lang="en-AU" sz="2400" b="0" i="0" dirty="0" smtClean="0">
                <a:solidFill>
                  <a:srgbClr val="444444"/>
                </a:solidFill>
                <a:effectLst/>
                <a:latin typeface="Arial" panose="020B0604020202020204" pitchFamily="34" charset="0"/>
              </a:rPr>
              <a:t> where it heads to the lungs to become </a:t>
            </a:r>
            <a:r>
              <a:rPr lang="en-AU" sz="2400" b="1" i="0" dirty="0" smtClean="0">
                <a:solidFill>
                  <a:srgbClr val="0000FF"/>
                </a:solidFill>
                <a:effectLst/>
                <a:latin typeface="Arial" panose="020B0604020202020204" pitchFamily="34" charset="0"/>
              </a:rPr>
              <a:t>oxygenated.</a:t>
            </a:r>
            <a:endParaRPr lang="en-AU" sz="2400" b="0" i="0" dirty="0">
              <a:solidFill>
                <a:srgbClr val="444444"/>
              </a:solidFill>
              <a:effectLst/>
              <a:latin typeface="Arial" panose="020B0604020202020204" pitchFamily="34" charset="0"/>
            </a:endParaRPr>
          </a:p>
        </p:txBody>
      </p:sp>
      <p:pic>
        <p:nvPicPr>
          <p:cNvPr id="15362" name="Picture 2" descr="https://www.educationperfect.com/media/content/Science/1453942161.332331g/1453942210832-237649305775255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214313"/>
            <a:ext cx="54864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2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299135"/>
            <a:ext cx="10896600" cy="461665"/>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Once blood has passed through the </a:t>
            </a:r>
            <a:r>
              <a:rPr lang="en-AU" sz="2400" b="1" i="0" dirty="0" smtClean="0">
                <a:solidFill>
                  <a:srgbClr val="FF0000"/>
                </a:solidFill>
                <a:effectLst/>
                <a:latin typeface="Arial" panose="020B0604020202020204" pitchFamily="34" charset="0"/>
              </a:rPr>
              <a:t>lungs,</a:t>
            </a:r>
            <a:r>
              <a:rPr lang="en-AU" sz="2400" b="1" i="0" dirty="0" smtClean="0">
                <a:solidFill>
                  <a:srgbClr val="444444"/>
                </a:solidFill>
                <a:effectLst/>
                <a:latin typeface="Arial" panose="020B0604020202020204" pitchFamily="34" charset="0"/>
              </a:rPr>
              <a:t> it enters the </a:t>
            </a:r>
            <a:r>
              <a:rPr lang="en-AU" sz="2400" b="1" i="0" dirty="0" smtClean="0">
                <a:solidFill>
                  <a:srgbClr val="0000FF"/>
                </a:solidFill>
                <a:effectLst/>
                <a:latin typeface="Arial" panose="020B0604020202020204" pitchFamily="34" charset="0"/>
              </a:rPr>
              <a:t>pulmonary vein.</a:t>
            </a:r>
            <a:endParaRPr lang="en-AU" sz="2400" b="1" i="0" dirty="0">
              <a:solidFill>
                <a:srgbClr val="444444"/>
              </a:solidFill>
              <a:effectLst/>
              <a:latin typeface="Arial" panose="020B0604020202020204" pitchFamily="34" charset="0"/>
            </a:endParaRPr>
          </a:p>
        </p:txBody>
      </p:sp>
      <p:sp>
        <p:nvSpPr>
          <p:cNvPr id="3" name="Rectangle 2"/>
          <p:cNvSpPr/>
          <p:nvPr/>
        </p:nvSpPr>
        <p:spPr>
          <a:xfrm>
            <a:off x="4419776" y="856734"/>
            <a:ext cx="3727302" cy="400110"/>
          </a:xfrm>
          <a:prstGeom prst="rect">
            <a:avLst/>
          </a:prstGeom>
        </p:spPr>
        <p:txBody>
          <a:bodyPr wrap="none">
            <a:spAutoFit/>
          </a:bodyPr>
          <a:lstStyle/>
          <a:p>
            <a:r>
              <a:rPr lang="en-AU" sz="2000" b="0" i="0" dirty="0" smtClean="0">
                <a:solidFill>
                  <a:srgbClr val="444444"/>
                </a:solidFill>
                <a:effectLst/>
                <a:latin typeface="Arial" panose="020B0604020202020204" pitchFamily="34" charset="0"/>
              </a:rPr>
              <a:t>This drains into the </a:t>
            </a:r>
            <a:r>
              <a:rPr lang="en-AU" sz="2000" b="1" i="0" dirty="0" smtClean="0">
                <a:solidFill>
                  <a:srgbClr val="009900"/>
                </a:solidFill>
                <a:effectLst/>
                <a:latin typeface="Arial" panose="020B0604020202020204" pitchFamily="34" charset="0"/>
              </a:rPr>
              <a:t>left atrium.</a:t>
            </a:r>
            <a:endParaRPr lang="en-AU" sz="2000" dirty="0"/>
          </a:p>
        </p:txBody>
      </p:sp>
      <p:pic>
        <p:nvPicPr>
          <p:cNvPr id="16386" name="Picture 2" descr="https://www.educationperfect.com/media/content/Science/1453942247.216261g/1453942265265-237649305775255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056789"/>
            <a:ext cx="54864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2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2938"/>
            <a:ext cx="6096000" cy="3785652"/>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When the </a:t>
            </a:r>
            <a:r>
              <a:rPr lang="en-AU" sz="2400" b="1" i="0" dirty="0" smtClean="0">
                <a:solidFill>
                  <a:srgbClr val="009900"/>
                </a:solidFill>
                <a:effectLst/>
                <a:latin typeface="Arial" panose="020B0604020202020204" pitchFamily="34" charset="0"/>
              </a:rPr>
              <a:t>left atrium</a:t>
            </a:r>
            <a:r>
              <a:rPr lang="en-AU" sz="2400" b="1" i="0" dirty="0" smtClean="0">
                <a:solidFill>
                  <a:srgbClr val="444444"/>
                </a:solidFill>
                <a:effectLst/>
                <a:latin typeface="Arial" panose="020B0604020202020204" pitchFamily="34" charset="0"/>
              </a:rPr>
              <a:t> contracts, blood is pumped into the </a:t>
            </a:r>
            <a:r>
              <a:rPr lang="en-AU" sz="2400" b="1" i="0" dirty="0" smtClean="0">
                <a:solidFill>
                  <a:srgbClr val="009900"/>
                </a:solidFill>
                <a:effectLst/>
                <a:latin typeface="Arial" panose="020B0604020202020204" pitchFamily="34" charset="0"/>
              </a:rPr>
              <a:t>left ventricle.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left ventricle then </a:t>
            </a:r>
            <a:r>
              <a:rPr lang="en-AU" sz="2400" b="1" i="0" u="sng" dirty="0" smtClean="0">
                <a:solidFill>
                  <a:srgbClr val="444444"/>
                </a:solidFill>
                <a:effectLst/>
                <a:latin typeface="Arial" panose="020B0604020202020204" pitchFamily="34" charset="0"/>
              </a:rPr>
              <a:t>contracts</a:t>
            </a:r>
            <a:r>
              <a:rPr lang="en-AU" sz="2400" b="0" i="0" dirty="0" smtClean="0">
                <a:solidFill>
                  <a:srgbClr val="444444"/>
                </a:solidFill>
                <a:effectLst/>
                <a:latin typeface="Arial" panose="020B0604020202020204" pitchFamily="34" charset="0"/>
              </a:rPr>
              <a:t> and ejects blood into the </a:t>
            </a:r>
            <a:r>
              <a:rPr lang="en-AU" sz="2400" b="1" i="0" dirty="0" smtClean="0">
                <a:solidFill>
                  <a:srgbClr val="FF0000"/>
                </a:solidFill>
                <a:effectLst/>
                <a:latin typeface="Arial" panose="020B0604020202020204" pitchFamily="34" charset="0"/>
              </a:rPr>
              <a:t>aorta,</a:t>
            </a:r>
            <a:r>
              <a:rPr lang="en-AU" sz="2400" b="0" i="0" dirty="0" smtClean="0">
                <a:solidFill>
                  <a:srgbClr val="444444"/>
                </a:solidFill>
                <a:effectLst/>
                <a:latin typeface="Arial" panose="020B0604020202020204" pitchFamily="34" charset="0"/>
              </a:rPr>
              <a:t> the largest artery in our body!</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a:t>
            </a:r>
            <a:r>
              <a:rPr lang="en-AU" sz="2400" b="1" i="0" dirty="0" smtClean="0">
                <a:solidFill>
                  <a:srgbClr val="FF0000"/>
                </a:solidFill>
                <a:effectLst/>
                <a:latin typeface="Arial" panose="020B0604020202020204" pitchFamily="34" charset="0"/>
              </a:rPr>
              <a:t>aorta</a:t>
            </a:r>
            <a:r>
              <a:rPr lang="en-AU" sz="2400" b="0" i="0" dirty="0" smtClean="0">
                <a:solidFill>
                  <a:srgbClr val="444444"/>
                </a:solidFill>
                <a:effectLst/>
                <a:latin typeface="Arial" panose="020B0604020202020204" pitchFamily="34" charset="0"/>
              </a:rPr>
              <a:t> then splits into smaller arteries, supplying all of our cells with </a:t>
            </a:r>
            <a:r>
              <a:rPr lang="en-AU" sz="2400" b="1" i="0" dirty="0" smtClean="0">
                <a:solidFill>
                  <a:srgbClr val="0000FF"/>
                </a:solidFill>
                <a:effectLst/>
                <a:latin typeface="Arial" panose="020B0604020202020204" pitchFamily="34" charset="0"/>
              </a:rPr>
              <a:t>oxygenated blood.</a:t>
            </a:r>
            <a:endParaRPr lang="en-AU" sz="2400" b="0" i="0" dirty="0">
              <a:solidFill>
                <a:srgbClr val="444444"/>
              </a:solidFill>
              <a:effectLst/>
              <a:latin typeface="Arial" panose="020B0604020202020204" pitchFamily="34" charset="0"/>
            </a:endParaRPr>
          </a:p>
        </p:txBody>
      </p:sp>
      <p:pic>
        <p:nvPicPr>
          <p:cNvPr id="17410" name="Picture 2" descr="https://www.educationperfect.com/media/content/Science/1453942270.499981g/1453942319982-237649305775255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442913"/>
            <a:ext cx="548640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67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5700" y="800438"/>
            <a:ext cx="6096000" cy="4401205"/>
          </a:xfrm>
          <a:prstGeom prst="rect">
            <a:avLst/>
          </a:prstGeom>
        </p:spPr>
        <p:txBody>
          <a:bodyPr>
            <a:spAutoFit/>
          </a:bodyPr>
          <a:lstStyle/>
          <a:p>
            <a:pPr algn="ctr"/>
            <a:r>
              <a:rPr lang="en-AU" sz="2800" b="1" i="0" dirty="0" smtClean="0">
                <a:solidFill>
                  <a:srgbClr val="444444"/>
                </a:solidFill>
                <a:effectLst/>
                <a:latin typeface="Arial" panose="020B0604020202020204" pitchFamily="34" charset="0"/>
              </a:rPr>
              <a:t>Once the cells have used up the </a:t>
            </a:r>
            <a:r>
              <a:rPr lang="en-AU" sz="2800" b="1" i="0" dirty="0" smtClean="0">
                <a:solidFill>
                  <a:srgbClr val="009900"/>
                </a:solidFill>
                <a:effectLst/>
                <a:latin typeface="Arial" panose="020B0604020202020204" pitchFamily="34" charset="0"/>
              </a:rPr>
              <a:t>oxygen</a:t>
            </a:r>
            <a:r>
              <a:rPr lang="en-AU" sz="2800" b="1" i="0" dirty="0" smtClean="0">
                <a:solidFill>
                  <a:srgbClr val="444444"/>
                </a:solidFill>
                <a:effectLst/>
                <a:latin typeface="Arial" panose="020B0604020202020204" pitchFamily="34" charset="0"/>
              </a:rPr>
              <a:t> they need from the blood, it then enters the </a:t>
            </a:r>
            <a:r>
              <a:rPr lang="en-AU" sz="2800" b="1" i="0" dirty="0" smtClean="0">
                <a:solidFill>
                  <a:srgbClr val="0000FF"/>
                </a:solidFill>
                <a:effectLst/>
                <a:latin typeface="Arial" panose="020B0604020202020204" pitchFamily="34" charset="0"/>
              </a:rPr>
              <a:t>veins</a:t>
            </a:r>
            <a:endParaRPr lang="en-AU" sz="2800" b="1"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blood from the veins (blood vessels that carry blood back to heart), eventually drain into the </a:t>
            </a:r>
            <a:r>
              <a:rPr lang="en-AU" sz="2800" b="1" i="0" dirty="0" smtClean="0">
                <a:solidFill>
                  <a:srgbClr val="FF0000"/>
                </a:solidFill>
                <a:effectLst/>
                <a:latin typeface="Arial" panose="020B0604020202020204" pitchFamily="34" charset="0"/>
              </a:rPr>
              <a:t>superior or inferior vena cava,</a:t>
            </a:r>
            <a:r>
              <a:rPr lang="en-AU" sz="2800" b="0" i="0" dirty="0" smtClean="0">
                <a:solidFill>
                  <a:srgbClr val="444444"/>
                </a:solidFill>
                <a:effectLst/>
                <a:latin typeface="Arial" panose="020B0604020202020204" pitchFamily="34" charset="0"/>
              </a:rPr>
              <a:t> to repeat its journey through the heart again!</a:t>
            </a:r>
            <a:endParaRPr lang="en-AU" sz="2800" b="0" i="0" dirty="0">
              <a:solidFill>
                <a:srgbClr val="444444"/>
              </a:solidFill>
              <a:effectLst/>
              <a:latin typeface="Arial" panose="020B0604020202020204" pitchFamily="34" charset="0"/>
            </a:endParaRPr>
          </a:p>
        </p:txBody>
      </p:sp>
      <p:pic>
        <p:nvPicPr>
          <p:cNvPr id="18434" name="Picture 2" descr="https://www.educationperfect.com/media/content/Science/1453940894.145231g/1453940931166-237649305775255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527050"/>
            <a:ext cx="521017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7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0" y="578535"/>
            <a:ext cx="9347200" cy="461665"/>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By the end of this Smart Lesson you should be able to:</a:t>
            </a:r>
            <a:endParaRPr lang="en-AU" sz="2400" b="1"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49455119"/>
              </p:ext>
            </p:extLst>
          </p:nvPr>
        </p:nvGraphicFramePr>
        <p:xfrm>
          <a:off x="1092200" y="1325404"/>
          <a:ext cx="10515600" cy="1440180"/>
        </p:xfrm>
        <a:graphic>
          <a:graphicData uri="http://schemas.openxmlformats.org/drawingml/2006/table">
            <a:tbl>
              <a:tblPr/>
              <a:tblGrid>
                <a:gridCol w="825500">
                  <a:extLst>
                    <a:ext uri="{9D8B030D-6E8A-4147-A177-3AD203B41FA5}">
                      <a16:colId xmlns:a16="http://schemas.microsoft.com/office/drawing/2014/main" val="2400859545"/>
                    </a:ext>
                  </a:extLst>
                </a:gridCol>
                <a:gridCol w="9690100">
                  <a:extLst>
                    <a:ext uri="{9D8B030D-6E8A-4147-A177-3AD203B41FA5}">
                      <a16:colId xmlns:a16="http://schemas.microsoft.com/office/drawing/2014/main" val="2733372834"/>
                    </a:ext>
                  </a:extLst>
                </a:gridCol>
              </a:tblGrid>
              <a:tr h="0">
                <a:tc>
                  <a:txBody>
                    <a:bodyPr/>
                    <a:lstStyle/>
                    <a:p>
                      <a:pPr algn="l" fontAlgn="ctr"/>
                      <a:r>
                        <a:rPr lang="en-AU" sz="2400" b="1">
                          <a:effectLst/>
                          <a:latin typeface="KaTeX_Main"/>
                        </a:rPr>
                        <a:t>1.</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b="1">
                          <a:solidFill>
                            <a:srgbClr val="64B131"/>
                          </a:solidFill>
                          <a:effectLst/>
                        </a:rPr>
                        <a:t>State</a:t>
                      </a:r>
                      <a:r>
                        <a:rPr lang="en-AU" sz="2400" b="1">
                          <a:effectLst/>
                        </a:rPr>
                        <a:t> the function of the </a:t>
                      </a:r>
                      <a:r>
                        <a:rPr lang="en-AU" sz="2400" b="1">
                          <a:solidFill>
                            <a:srgbClr val="FB6611"/>
                          </a:solidFill>
                          <a:effectLst/>
                        </a:rPr>
                        <a:t>heart.</a:t>
                      </a:r>
                      <a:endParaRPr lang="en-AU" sz="24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898881021"/>
                  </a:ext>
                </a:extLst>
              </a:tr>
              <a:tr h="0">
                <a:tc>
                  <a:txBody>
                    <a:bodyPr/>
                    <a:lstStyle/>
                    <a:p>
                      <a:pPr algn="l" fontAlgn="ctr"/>
                      <a:r>
                        <a:rPr lang="en-AU" sz="2400" b="1">
                          <a:effectLst/>
                          <a:latin typeface="KaTeX_Main"/>
                        </a:rPr>
                        <a:t>2.</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b="1" dirty="0">
                          <a:solidFill>
                            <a:srgbClr val="64B131"/>
                          </a:solidFill>
                          <a:effectLst/>
                        </a:rPr>
                        <a:t>Describe</a:t>
                      </a:r>
                      <a:r>
                        <a:rPr lang="en-AU" sz="2400" b="1" dirty="0">
                          <a:effectLst/>
                        </a:rPr>
                        <a:t> and </a:t>
                      </a:r>
                      <a:r>
                        <a:rPr lang="en-AU" sz="2400" b="1" dirty="0">
                          <a:solidFill>
                            <a:srgbClr val="3883F5"/>
                          </a:solidFill>
                          <a:effectLst/>
                        </a:rPr>
                        <a:t>identify </a:t>
                      </a:r>
                      <a:r>
                        <a:rPr lang="en-AU" sz="2400" b="1" dirty="0">
                          <a:effectLst/>
                        </a:rPr>
                        <a:t>the structures of the </a:t>
                      </a:r>
                      <a:r>
                        <a:rPr lang="en-AU" sz="2400" b="1" dirty="0">
                          <a:solidFill>
                            <a:srgbClr val="FB6611"/>
                          </a:solidFill>
                          <a:effectLst/>
                        </a:rPr>
                        <a:t>heart.</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145177246"/>
                  </a:ext>
                </a:extLst>
              </a:tr>
              <a:tr h="0">
                <a:tc>
                  <a:txBody>
                    <a:bodyPr/>
                    <a:lstStyle/>
                    <a:p>
                      <a:pPr algn="l" fontAlgn="ctr"/>
                      <a:r>
                        <a:rPr lang="en-AU" sz="2400" b="1">
                          <a:effectLst/>
                          <a:latin typeface="KaTeX_Main"/>
                        </a:rPr>
                        <a:t>3.</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b="1" dirty="0">
                          <a:solidFill>
                            <a:srgbClr val="64B131"/>
                          </a:solidFill>
                          <a:effectLst/>
                        </a:rPr>
                        <a:t>Describe</a:t>
                      </a:r>
                      <a:r>
                        <a:rPr lang="en-AU" sz="2400" b="1" dirty="0">
                          <a:effectLst/>
                        </a:rPr>
                        <a:t> the </a:t>
                      </a:r>
                      <a:r>
                        <a:rPr lang="en-AU" sz="2400" b="1" dirty="0">
                          <a:solidFill>
                            <a:srgbClr val="FB6611"/>
                          </a:solidFill>
                          <a:effectLst/>
                        </a:rPr>
                        <a:t>blood circulation pathway</a:t>
                      </a:r>
                      <a:r>
                        <a:rPr lang="en-AU" sz="2400" b="1" dirty="0">
                          <a:effectLst/>
                        </a:rPr>
                        <a:t> within the body.</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539276682"/>
                  </a:ext>
                </a:extLst>
              </a:tr>
            </a:tbl>
          </a:graphicData>
        </a:graphic>
      </p:graphicFrame>
      <p:pic>
        <p:nvPicPr>
          <p:cNvPr id="4" name="1509326346.9361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38600" y="3200400"/>
            <a:ext cx="2997200" cy="2997200"/>
          </a:xfrm>
          <a:prstGeom prst="rect">
            <a:avLst/>
          </a:prstGeom>
        </p:spPr>
      </p:pic>
    </p:spTree>
    <p:extLst>
      <p:ext uri="{BB962C8B-B14F-4D97-AF65-F5344CB8AC3E}">
        <p14:creationId xmlns:p14="http://schemas.microsoft.com/office/powerpoint/2010/main" val="24865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608737"/>
            <a:ext cx="11163300" cy="1938992"/>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This process happens </a:t>
            </a:r>
            <a:r>
              <a:rPr lang="en-AU" sz="2400" b="1" i="0" dirty="0" smtClean="0">
                <a:solidFill>
                  <a:srgbClr val="0000FF"/>
                </a:solidFill>
                <a:effectLst/>
                <a:latin typeface="Arial" panose="020B0604020202020204" pitchFamily="34" charset="0"/>
              </a:rPr>
              <a:t>very quickly!</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If a particular portion of blood starts in the inferior vena cava, it will circulate through the heart and around the lungs and body and back to where it started in </a:t>
            </a:r>
            <a:r>
              <a:rPr lang="en-AU" sz="2400" b="1" i="0" dirty="0" smtClean="0">
                <a:solidFill>
                  <a:srgbClr val="FF0000"/>
                </a:solidFill>
                <a:effectLst/>
                <a:latin typeface="Arial" panose="020B0604020202020204" pitchFamily="34" charset="0"/>
              </a:rPr>
              <a:t>just one minute!</a:t>
            </a:r>
            <a:endParaRPr lang="en-AU" sz="2400" b="0" i="0" dirty="0">
              <a:solidFill>
                <a:srgbClr val="444444"/>
              </a:solidFill>
              <a:effectLst/>
              <a:latin typeface="Arial" panose="020B0604020202020204" pitchFamily="34" charset="0"/>
            </a:endParaRPr>
          </a:p>
        </p:txBody>
      </p:sp>
      <p:pic>
        <p:nvPicPr>
          <p:cNvPr id="19458" name="Picture 2" descr="https://www.educationperfect.com/media/content/Science/1454962926.367631g/1454962930756-3122352093822513-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075" y="3741738"/>
            <a:ext cx="381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9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JA0Wb3gc4mE"/>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1533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9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203538"/>
            <a:ext cx="11531600" cy="1938992"/>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heart</a:t>
            </a:r>
            <a:r>
              <a:rPr lang="en-AU" sz="2400" b="1" i="0" dirty="0" smtClean="0">
                <a:solidFill>
                  <a:srgbClr val="444444"/>
                </a:solidFill>
                <a:effectLst/>
                <a:latin typeface="Arial" panose="020B0604020202020204" pitchFamily="34" charset="0"/>
              </a:rPr>
              <a:t> is the </a:t>
            </a:r>
            <a:r>
              <a:rPr lang="en-AU" sz="2400" b="1" i="0" dirty="0" smtClean="0">
                <a:solidFill>
                  <a:srgbClr val="E3316F"/>
                </a:solidFill>
                <a:effectLst/>
                <a:latin typeface="Arial" panose="020B0604020202020204" pitchFamily="34" charset="0"/>
              </a:rPr>
              <a:t>motor</a:t>
            </a:r>
            <a:r>
              <a:rPr lang="en-AU" sz="2400" b="1" i="0" dirty="0" smtClean="0">
                <a:solidFill>
                  <a:srgbClr val="444444"/>
                </a:solidFill>
                <a:effectLst/>
                <a:latin typeface="Arial" panose="020B0604020202020204" pitchFamily="34" charset="0"/>
              </a:rPr>
              <a:t> of the circulatory system.</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heart muscle contracts and pumps </a:t>
            </a:r>
            <a:r>
              <a:rPr lang="en-AU" sz="2400" b="1" i="0" dirty="0" smtClean="0">
                <a:solidFill>
                  <a:srgbClr val="64B131"/>
                </a:solidFill>
                <a:effectLst/>
                <a:latin typeface="Arial" panose="020B0604020202020204" pitchFamily="34" charset="0"/>
              </a:rPr>
              <a:t>deoxygenated</a:t>
            </a:r>
            <a:r>
              <a:rPr lang="en-AU" sz="2400" b="0" i="0" dirty="0" smtClean="0">
                <a:solidFill>
                  <a:srgbClr val="444444"/>
                </a:solidFill>
                <a:effectLst/>
                <a:latin typeface="Arial" panose="020B0604020202020204" pitchFamily="34" charset="0"/>
              </a:rPr>
              <a:t> blood (low in oxygen from cell usage) directly into the lungs where it becomes </a:t>
            </a:r>
            <a:r>
              <a:rPr lang="en-AU" sz="2400" b="1" i="0" dirty="0" smtClean="0">
                <a:solidFill>
                  <a:srgbClr val="3883F5"/>
                </a:solidFill>
                <a:effectLst/>
                <a:latin typeface="Arial" panose="020B0604020202020204" pitchFamily="34" charset="0"/>
              </a:rPr>
              <a:t>oxygenated</a:t>
            </a:r>
            <a:r>
              <a:rPr lang="en-AU" sz="2400" b="0" i="0" dirty="0" smtClean="0">
                <a:solidFill>
                  <a:srgbClr val="444444"/>
                </a:solidFill>
                <a:effectLst/>
                <a:latin typeface="Arial" panose="020B0604020202020204" pitchFamily="34" charset="0"/>
              </a:rPr>
              <a:t> (oxygen-rich), before returning to the heart to be transported throughout the body.</a:t>
            </a:r>
            <a:endParaRPr lang="en-AU" sz="2400" b="0" i="0" dirty="0">
              <a:solidFill>
                <a:srgbClr val="444444"/>
              </a:solidFill>
              <a:effectLst/>
              <a:latin typeface="Arial" panose="020B0604020202020204" pitchFamily="34" charset="0"/>
            </a:endParaRPr>
          </a:p>
        </p:txBody>
      </p:sp>
      <p:pic>
        <p:nvPicPr>
          <p:cNvPr id="2050" name="Picture 2" descr="https://www.educationperfect.com/media/content/Science/1513293213.621591g/1513293228214-4154861617226758-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2497138"/>
            <a:ext cx="50673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8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381338"/>
            <a:ext cx="11023600" cy="1938992"/>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Without the heart, our blood would be immobile and the cells in our body wouldn't be able to get enough </a:t>
            </a:r>
            <a:r>
              <a:rPr lang="en-AU" sz="2400" b="1" i="0" dirty="0" smtClean="0">
                <a:solidFill>
                  <a:srgbClr val="3883F5"/>
                </a:solidFill>
                <a:effectLst/>
                <a:latin typeface="Arial" panose="020B0604020202020204" pitchFamily="34" charset="0"/>
              </a:rPr>
              <a:t>oxygen</a:t>
            </a:r>
            <a:r>
              <a:rPr lang="en-AU" sz="2400" b="1" i="0" dirty="0" smtClean="0">
                <a:solidFill>
                  <a:srgbClr val="444444"/>
                </a:solidFill>
                <a:effectLst/>
                <a:latin typeface="Arial" panose="020B0604020202020204" pitchFamily="34" charset="0"/>
              </a:rPr>
              <a:t> and </a:t>
            </a:r>
            <a:r>
              <a:rPr lang="en-AU" sz="2400" b="1" i="0" dirty="0" smtClean="0">
                <a:solidFill>
                  <a:srgbClr val="009900"/>
                </a:solidFill>
                <a:effectLst/>
                <a:latin typeface="Arial" panose="020B0604020202020204" pitchFamily="34" charset="0"/>
              </a:rPr>
              <a:t>nutrients</a:t>
            </a:r>
            <a:r>
              <a:rPr lang="en-AU" sz="2400" b="1" i="0" dirty="0" smtClean="0">
                <a:solidFill>
                  <a:srgbClr val="444444"/>
                </a:solidFill>
                <a:effectLst/>
                <a:latin typeface="Arial" panose="020B0604020202020204" pitchFamily="34" charset="0"/>
              </a:rPr>
              <a:t> to survive.</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heart is the driving force of the entire </a:t>
            </a:r>
            <a:r>
              <a:rPr lang="en-AU" sz="2400" b="1" i="0" dirty="0" smtClean="0">
                <a:solidFill>
                  <a:srgbClr val="FB6611"/>
                </a:solidFill>
                <a:effectLst/>
                <a:latin typeface="Arial" panose="020B0604020202020204" pitchFamily="34" charset="0"/>
              </a:rPr>
              <a:t>circulatory system.</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endParaRPr lang="en-AU" sz="2400" b="0" i="0" dirty="0">
              <a:solidFill>
                <a:srgbClr val="444444"/>
              </a:solidFill>
              <a:effectLst/>
              <a:latin typeface="Arial" panose="020B0604020202020204" pitchFamily="34" charset="0"/>
            </a:endParaRPr>
          </a:p>
        </p:txBody>
      </p:sp>
      <p:pic>
        <p:nvPicPr>
          <p:cNvPr id="3074" name="Picture 2" descr="https://www.educationperfect.com/media/content/German/1453169572.095311g/1453216449679-270633254571687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2" y="2570162"/>
            <a:ext cx="3800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36536"/>
            <a:ext cx="6096000" cy="2308324"/>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The heart is a muscle which acts as a </a:t>
            </a:r>
            <a:r>
              <a:rPr lang="en-AU" sz="2400" b="1" i="0" dirty="0" smtClean="0">
                <a:solidFill>
                  <a:srgbClr val="FB6611"/>
                </a:solidFill>
                <a:effectLst/>
                <a:latin typeface="Arial" panose="020B0604020202020204" pitchFamily="34" charset="0"/>
              </a:rPr>
              <a:t>pump.</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is approximately the size of your </a:t>
            </a:r>
            <a:r>
              <a:rPr lang="en-AU" sz="2400" b="1" i="0" dirty="0" smtClean="0">
                <a:solidFill>
                  <a:srgbClr val="E3316F"/>
                </a:solidFill>
                <a:effectLst/>
                <a:latin typeface="Arial" panose="020B0604020202020204" pitchFamily="34" charset="0"/>
              </a:rPr>
              <a:t>fist</a:t>
            </a:r>
            <a:r>
              <a:rPr lang="en-AU" sz="2400" b="0" i="0" dirty="0" smtClean="0">
                <a:solidFill>
                  <a:srgbClr val="444444"/>
                </a:solidFill>
                <a:effectLst/>
                <a:latin typeface="Arial" panose="020B0604020202020204" pitchFamily="34" charset="0"/>
              </a:rPr>
              <a:t> and is located slightly to the </a:t>
            </a:r>
            <a:r>
              <a:rPr lang="en-AU" sz="2400" b="1" i="0" dirty="0" smtClean="0">
                <a:solidFill>
                  <a:srgbClr val="64B131"/>
                </a:solidFill>
                <a:effectLst/>
                <a:latin typeface="Arial" panose="020B0604020202020204" pitchFamily="34" charset="0"/>
              </a:rPr>
              <a:t>left of the middle of your chest.</a:t>
            </a:r>
            <a:endParaRPr lang="en-AU" sz="2400" b="0" i="0" dirty="0">
              <a:solidFill>
                <a:srgbClr val="444444"/>
              </a:solidFill>
              <a:effectLst/>
              <a:latin typeface="Arial" panose="020B0604020202020204" pitchFamily="34" charset="0"/>
            </a:endParaRPr>
          </a:p>
        </p:txBody>
      </p:sp>
      <p:pic>
        <p:nvPicPr>
          <p:cNvPr id="4098" name="Picture 2" descr="https://www.educationperfect.com/media/content/Science/1506994824.551381f/1506994820060-77502214644408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59675" y="1481137"/>
            <a:ext cx="342900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48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373440"/>
            <a:ext cx="11061700" cy="3046988"/>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Have you noticed you don't have to make your heart beat?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heart beats without having to be told to. This is because the heart has a natural pacemaker, called the </a:t>
            </a:r>
            <a:r>
              <a:rPr lang="en-AU" sz="2400" b="1" i="0" dirty="0" smtClean="0">
                <a:solidFill>
                  <a:srgbClr val="FB6611"/>
                </a:solidFill>
                <a:effectLst/>
                <a:latin typeface="Arial" panose="020B0604020202020204" pitchFamily="34" charset="0"/>
              </a:rPr>
              <a:t>sinoatrial node.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controls heart rate by sending </a:t>
            </a:r>
            <a:r>
              <a:rPr lang="en-AU" sz="2400" b="1" i="0" dirty="0" smtClean="0">
                <a:solidFill>
                  <a:srgbClr val="E3316F"/>
                </a:solidFill>
                <a:effectLst/>
                <a:latin typeface="Arial" panose="020B0604020202020204" pitchFamily="34" charset="0"/>
              </a:rPr>
              <a:t>electrical signals</a:t>
            </a:r>
            <a:r>
              <a:rPr lang="en-AU" sz="2400" b="0" i="0" dirty="0" smtClean="0">
                <a:solidFill>
                  <a:srgbClr val="444444"/>
                </a:solidFill>
                <a:effectLst/>
                <a:latin typeface="Arial" panose="020B0604020202020204" pitchFamily="34" charset="0"/>
              </a:rPr>
              <a:t> through the heart muscle, making the heart </a:t>
            </a:r>
            <a:r>
              <a:rPr lang="en-AU" sz="2400" b="1" i="0" dirty="0" smtClean="0">
                <a:solidFill>
                  <a:srgbClr val="64B131"/>
                </a:solidFill>
                <a:effectLst/>
                <a:latin typeface="Arial" panose="020B0604020202020204" pitchFamily="34" charset="0"/>
              </a:rPr>
              <a:t>contract</a:t>
            </a:r>
            <a:r>
              <a:rPr lang="en-AU" sz="2400" b="0" i="0" dirty="0" smtClean="0">
                <a:solidFill>
                  <a:srgbClr val="444444"/>
                </a:solidFill>
                <a:effectLst/>
                <a:latin typeface="Arial" panose="020B0604020202020204" pitchFamily="34" charset="0"/>
              </a:rPr>
              <a:t> and </a:t>
            </a:r>
            <a:r>
              <a:rPr lang="en-AU" sz="2400" b="1" i="0" dirty="0" smtClean="0">
                <a:solidFill>
                  <a:srgbClr val="3883F5"/>
                </a:solidFill>
                <a:effectLst/>
                <a:latin typeface="Arial" panose="020B0604020202020204" pitchFamily="34" charset="0"/>
              </a:rPr>
              <a:t>pump blood</a:t>
            </a:r>
            <a:r>
              <a:rPr lang="en-AU" sz="2400" b="0" i="0" dirty="0" smtClean="0">
                <a:solidFill>
                  <a:srgbClr val="444444"/>
                </a:solidFill>
                <a:effectLst/>
                <a:latin typeface="Arial" panose="020B0604020202020204" pitchFamily="34" charset="0"/>
              </a:rPr>
              <a:t> throughout the body.</a:t>
            </a:r>
          </a:p>
          <a:p>
            <a:pPr algn="ctr"/>
            <a:r>
              <a:rPr lang="en-AU" sz="2400" b="0" i="0" dirty="0" smtClean="0">
                <a:solidFill>
                  <a:srgbClr val="444444"/>
                </a:solidFill>
                <a:effectLst/>
                <a:latin typeface="Arial" panose="020B0604020202020204" pitchFamily="34" charset="0"/>
              </a:rPr>
              <a:t> </a:t>
            </a:r>
            <a:endParaRPr lang="en-AU" sz="2400" b="0" i="0" dirty="0">
              <a:solidFill>
                <a:srgbClr val="444444"/>
              </a:solidFill>
              <a:effectLst/>
              <a:latin typeface="Arial" panose="020B0604020202020204" pitchFamily="34" charset="0"/>
            </a:endParaRPr>
          </a:p>
        </p:txBody>
      </p:sp>
      <p:pic>
        <p:nvPicPr>
          <p:cNvPr id="5122" name="Picture 2" descr="https://www.educationperfect.com/Images/Content/Maths/1371786405839-778793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5" y="2836862"/>
            <a:ext cx="447675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6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417036"/>
            <a:ext cx="11595100" cy="1938992"/>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heart consists of </a:t>
            </a:r>
            <a:r>
              <a:rPr lang="en-AU" sz="2400" b="1" i="0" dirty="0" smtClean="0">
                <a:solidFill>
                  <a:srgbClr val="B81AE0"/>
                </a:solidFill>
                <a:effectLst/>
                <a:latin typeface="Arial" panose="020B0604020202020204" pitchFamily="34" charset="0"/>
              </a:rPr>
              <a:t>four different chambers</a:t>
            </a:r>
            <a:r>
              <a:rPr lang="en-AU" sz="2400" b="1" i="0" dirty="0" smtClean="0">
                <a:solidFill>
                  <a:srgbClr val="444444"/>
                </a:solidFill>
                <a:effectLst/>
                <a:latin typeface="Arial" panose="020B0604020202020204" pitchFamily="34" charset="0"/>
              </a:rPr>
              <a:t> along with the </a:t>
            </a:r>
            <a:r>
              <a:rPr lang="en-AU" sz="2400" b="1" i="0" dirty="0" smtClean="0">
                <a:solidFill>
                  <a:srgbClr val="FB6611"/>
                </a:solidFill>
                <a:effectLst/>
                <a:latin typeface="Arial" panose="020B0604020202020204" pitchFamily="34" charset="0"/>
              </a:rPr>
              <a:t>blood vessels</a:t>
            </a:r>
            <a:r>
              <a:rPr lang="en-AU" sz="2400" b="1" i="0" dirty="0" smtClean="0">
                <a:solidFill>
                  <a:srgbClr val="444444"/>
                </a:solidFill>
                <a:effectLst/>
                <a:latin typeface="Arial" panose="020B0604020202020204" pitchFamily="34" charset="0"/>
              </a:rPr>
              <a:t> entering and leaving the heart.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figure below shows the </a:t>
            </a:r>
            <a:r>
              <a:rPr lang="en-AU" sz="2400" b="1" i="0" dirty="0" smtClean="0">
                <a:solidFill>
                  <a:srgbClr val="3883F5"/>
                </a:solidFill>
                <a:effectLst/>
                <a:latin typeface="Arial" panose="020B0604020202020204" pitchFamily="34" charset="0"/>
              </a:rPr>
              <a:t>structure</a:t>
            </a:r>
            <a:r>
              <a:rPr lang="en-AU" sz="2400" b="0" i="0" dirty="0" smtClean="0">
                <a:solidFill>
                  <a:srgbClr val="444444"/>
                </a:solidFill>
                <a:effectLst/>
                <a:latin typeface="Arial" panose="020B0604020202020204" pitchFamily="34" charset="0"/>
              </a:rPr>
              <a:t> of the heart. Note how there are two atriums and two valves.</a:t>
            </a:r>
            <a:endParaRPr lang="en-AU" sz="2400" b="0" i="0" dirty="0">
              <a:solidFill>
                <a:srgbClr val="444444"/>
              </a:solidFill>
              <a:effectLst/>
              <a:latin typeface="Arial" panose="020B0604020202020204" pitchFamily="34" charset="0"/>
            </a:endParaRPr>
          </a:p>
        </p:txBody>
      </p:sp>
      <p:pic>
        <p:nvPicPr>
          <p:cNvPr id="6146" name="Picture 2" descr="https://www.educationperfect.com/Images/Content/Maths/1367883860508-609681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712" y="2028825"/>
            <a:ext cx="4689475" cy="468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17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300" y="144840"/>
            <a:ext cx="6096000" cy="6124754"/>
          </a:xfrm>
          <a:prstGeom prst="rect">
            <a:avLst/>
          </a:prstGeom>
        </p:spPr>
        <p:txBody>
          <a:bodyPr>
            <a:spAutoFit/>
          </a:bodyPr>
          <a:lstStyle/>
          <a:p>
            <a:pPr algn="ctr"/>
            <a:r>
              <a:rPr lang="en-AU" sz="2800" b="1" i="0" dirty="0" smtClean="0">
                <a:solidFill>
                  <a:srgbClr val="444444"/>
                </a:solidFill>
                <a:effectLst/>
                <a:latin typeface="Arial" panose="020B0604020202020204" pitchFamily="34" charset="0"/>
              </a:rPr>
              <a:t>The heart has two separate sides, each with two chambers, giving </a:t>
            </a:r>
            <a:r>
              <a:rPr lang="en-AU" sz="2800" b="1" i="0" dirty="0" smtClean="0">
                <a:solidFill>
                  <a:srgbClr val="FB6611"/>
                </a:solidFill>
                <a:effectLst/>
                <a:latin typeface="Arial" panose="020B0604020202020204" pitchFamily="34" charset="0"/>
              </a:rPr>
              <a:t>four chambers in total.</a:t>
            </a:r>
            <a:endParaRPr lang="en-AU" sz="2800" b="1"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sides of the heart are the </a:t>
            </a:r>
            <a:r>
              <a:rPr lang="en-AU" sz="2800" b="1" i="0" dirty="0" smtClean="0">
                <a:solidFill>
                  <a:srgbClr val="009900"/>
                </a:solidFill>
                <a:effectLst/>
                <a:latin typeface="Arial" panose="020B0604020202020204" pitchFamily="34" charset="0"/>
              </a:rPr>
              <a:t>left</a:t>
            </a:r>
            <a:r>
              <a:rPr lang="en-AU" sz="2800" b="0" i="0" dirty="0" smtClean="0">
                <a:solidFill>
                  <a:srgbClr val="444444"/>
                </a:solidFill>
                <a:effectLst/>
                <a:latin typeface="Arial" panose="020B0604020202020204" pitchFamily="34" charset="0"/>
              </a:rPr>
              <a:t> and the </a:t>
            </a:r>
            <a:r>
              <a:rPr lang="en-AU" sz="2800" b="1" i="0" dirty="0" smtClean="0">
                <a:solidFill>
                  <a:srgbClr val="009900"/>
                </a:solidFill>
                <a:effectLst/>
                <a:latin typeface="Arial" panose="020B0604020202020204" pitchFamily="34" charset="0"/>
              </a:rPr>
              <a:t>right</a:t>
            </a:r>
            <a:r>
              <a:rPr lang="en-AU" sz="2800" b="0" i="0" dirty="0" smtClean="0">
                <a:solidFill>
                  <a:srgbClr val="444444"/>
                </a:solidFill>
                <a:effectLst/>
                <a:latin typeface="Arial" panose="020B0604020202020204" pitchFamily="34" charset="0"/>
              </a:rPr>
              <a:t> side. These are divided by a thick, muscular wall called a </a:t>
            </a:r>
            <a:r>
              <a:rPr lang="en-AU" sz="2800" b="1" i="0" dirty="0" smtClean="0">
                <a:solidFill>
                  <a:srgbClr val="0000FF"/>
                </a:solidFill>
                <a:effectLst/>
                <a:latin typeface="Arial" panose="020B0604020202020204" pitchFamily="34" charset="0"/>
              </a:rPr>
              <a:t>septum.</a:t>
            </a:r>
            <a:endParaRPr lang="en-AU" sz="2800" b="0"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In this diagram, the left side of the heart is shown in red and the right side of the heart is shown in blue. That seems back to front though, right? The next slide will explain why!</a:t>
            </a:r>
            <a:endParaRPr lang="en-AU" sz="2800" b="0" i="0" dirty="0">
              <a:solidFill>
                <a:srgbClr val="444444"/>
              </a:solidFill>
              <a:effectLst/>
              <a:latin typeface="Arial" panose="020B0604020202020204" pitchFamily="34" charset="0"/>
            </a:endParaRPr>
          </a:p>
        </p:txBody>
      </p:sp>
      <p:pic>
        <p:nvPicPr>
          <p:cNvPr id="7170" name="Picture 2" descr="https://www.educationperfect.com/media/content/Science/1496785274.310131g/1496785279029-48794437764904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1544637"/>
            <a:ext cx="3048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0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1500" y="1321138"/>
            <a:ext cx="6096000" cy="3970318"/>
          </a:xfrm>
          <a:prstGeom prst="rect">
            <a:avLst/>
          </a:prstGeom>
        </p:spPr>
        <p:txBody>
          <a:bodyPr>
            <a:spAutoFit/>
          </a:bodyPr>
          <a:lstStyle/>
          <a:p>
            <a:pPr algn="ctr"/>
            <a:r>
              <a:rPr lang="en-AU" sz="2800" b="0" i="0" dirty="0" smtClean="0">
                <a:solidFill>
                  <a:srgbClr val="444444"/>
                </a:solidFill>
                <a:effectLst/>
                <a:latin typeface="Arial" panose="020B0604020202020204" pitchFamily="34" charset="0"/>
              </a:rPr>
              <a:t>On the following diagrams the labels might look </a:t>
            </a:r>
            <a:r>
              <a:rPr lang="en-AU" sz="2800" b="1" i="0" dirty="0" smtClean="0">
                <a:solidFill>
                  <a:srgbClr val="B81AE0"/>
                </a:solidFill>
                <a:effectLst/>
                <a:latin typeface="Arial" panose="020B0604020202020204" pitchFamily="34" charset="0"/>
              </a:rPr>
              <a:t>backwards,</a:t>
            </a:r>
            <a:r>
              <a:rPr lang="en-AU" sz="2800" b="0" i="0" dirty="0" smtClean="0">
                <a:solidFill>
                  <a:srgbClr val="444444"/>
                </a:solidFill>
                <a:effectLst/>
                <a:latin typeface="Arial" panose="020B0604020202020204" pitchFamily="34" charset="0"/>
              </a:rPr>
              <a:t> because what is on the left of the picture to us is labelled as being on the right.</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What you have to imagine is that you're looking straight on at someone's chest, so </a:t>
            </a:r>
            <a:r>
              <a:rPr lang="en-AU" sz="2800" b="1" i="0" dirty="0" smtClean="0">
                <a:solidFill>
                  <a:srgbClr val="00B6EE"/>
                </a:solidFill>
                <a:effectLst/>
                <a:latin typeface="Arial" panose="020B0604020202020204" pitchFamily="34" charset="0"/>
              </a:rPr>
              <a:t>your left is actually their right,</a:t>
            </a:r>
            <a:r>
              <a:rPr lang="en-AU" sz="2800" b="0" i="0" dirty="0" smtClean="0">
                <a:solidFill>
                  <a:srgbClr val="444444"/>
                </a:solidFill>
                <a:effectLst/>
                <a:latin typeface="Arial" panose="020B0604020202020204" pitchFamily="34" charset="0"/>
              </a:rPr>
              <a:t> and vice versa.</a:t>
            </a:r>
            <a:endParaRPr lang="en-AU" sz="2800" b="0" i="0" dirty="0">
              <a:solidFill>
                <a:srgbClr val="444444"/>
              </a:solidFill>
              <a:effectLst/>
              <a:latin typeface="Arial" panose="020B0604020202020204" pitchFamily="34" charset="0"/>
            </a:endParaRPr>
          </a:p>
        </p:txBody>
      </p:sp>
      <p:pic>
        <p:nvPicPr>
          <p:cNvPr id="8194" name="Picture 2" descr="https://www.educationperfect.com/media/content/Science/1453935474.956331g/1453935481998-237649305775255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452675"/>
            <a:ext cx="4162425" cy="570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8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Widescreen</PresentationFormat>
  <Paragraphs>74</Paragraphs>
  <Slides>22</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KaTeX_Main</vt:lpstr>
      <vt:lpstr>Office Theme</vt:lpstr>
      <vt:lpstr>The Heart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dc:title>
  <dc:creator>Joseph D'cruz</dc:creator>
  <cp:lastModifiedBy>Joseph D'cruz</cp:lastModifiedBy>
  <cp:revision>1</cp:revision>
  <dcterms:created xsi:type="dcterms:W3CDTF">2020-05-31T01:12:22Z</dcterms:created>
  <dcterms:modified xsi:type="dcterms:W3CDTF">2020-05-31T01:12:31Z</dcterms:modified>
</cp:coreProperties>
</file>