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063-8842-4668-BBE4-A847429C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22CB6-0B22-49C1-A750-FAFDC11AC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1BED-4000-412A-B7E2-B9D635F9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2D59-4EC7-44A2-A448-D7F5CF1F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B6D9-548D-448E-96B0-08E58E60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26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F2A-DFD1-41E1-A64C-59457F47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063E1-A455-460B-80B9-58DF2326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A9F7-9FB8-4C0C-855D-C54F8180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30E3-2B2A-4950-AB41-618B5156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465A2-F586-4381-941F-55BB733E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5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7B6B6-F7A5-4493-B478-A686EDD89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0F018-0201-4FAD-9D9F-8EE16C0BC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4DE8-63DF-4110-B111-965A0932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F0D9-ED2A-4AF6-87F7-F11F4403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8536-D3BF-416D-901B-9345E2EF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48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218A-62FB-4868-BE6D-6956117E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50F3-38AC-43F8-9888-FF29CA0C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C232-52C3-48D3-B502-70324245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BC51-167E-435E-A792-7FE72AC4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E7D7-A380-47B2-B2D3-4B501CF4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5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5661-DD5D-40F0-A462-AB3658B7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B1C53-CF6C-4805-BA72-12B8A388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F19-A1A7-4DE2-A403-16D4DEBB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0F38-125A-44F6-A483-F3055A2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4F7D-75B7-47CD-A18B-E324FB85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55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B278-987F-42BA-8113-AF791E61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6BED-A385-4540-AE49-EA76856B0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DDE16-DE91-4854-84AE-105ACB035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3E079-5E3C-494E-A13D-480E06AA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FF9C-71D3-4F5A-9D28-6A4C1B58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E1D30-B516-4FED-A82A-79C2641D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25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8C97-9966-43D1-8005-DB593C7F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2714-5872-4155-9282-46D9C15F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0ADF-26DF-462A-87C9-56C13E9C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C6C04-11EF-4E42-A63B-2F8B8302B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90859-9294-4380-8F5B-86CA0CF5A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4B0B8-876A-4B05-83D6-36F4BC67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DDABC-CBCB-4F5B-A2F4-3158905C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B5D1-9BF9-4503-81C9-41592835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45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37AE-4076-4C72-8DC6-CB9280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5F4F3-6279-403E-A077-CC407BE2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98727-0228-4CBA-B17A-89ABF993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92AD6-0E88-4D96-AA65-141082CF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3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6FE97-E126-4E7F-A57B-3784CA9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9BA46-43D8-4878-B0D8-749673C1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6A6DB-C8CD-4EDB-9A2B-9D35C131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83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45A-14C5-4B4C-B6FC-3C813406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44D1-D22F-49BE-AB8D-F07B62B2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81100-2211-48B9-B4E9-697C0CA38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4FA8E-CE52-4CAE-BC9A-E1404E24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141E0-868B-43D3-825A-811B40BF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4BCE-6A64-4607-AB83-78AE293A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54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2F1A-29AB-4BB9-AF87-DEF8478D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BD01-065A-4F1B-8D48-4B9C1D20F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31008-9195-45B5-A4BA-C2184E9F7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C17C4-9FCF-4432-A2AB-4E6F51DE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F24F6-56E0-4D75-9D0A-7785EA75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3AF11-6C3D-4337-B98B-A9BA315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50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5676A-BFDA-4596-9F63-A8F09C05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CBA8-FA7C-4305-A123-436ADC65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08FA-E6C0-400D-BC8E-22A5877B1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68B0-48CA-4B56-8835-C060C7F5FF70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E53A-4B00-4869-B866-176BDBD47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332F-C4AE-41A3-B429-6C2B7C7CA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0B60-865D-447E-9586-B2DE36B0E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6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QP4UJhNn0I?feature=oemb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8632-7D66-4B89-AED3-5B310DBD5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Atoms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91EB8-7D9B-4E35-85B0-558B99F4F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F5884D-90BF-43AC-B86B-00DC46AC0443}"/>
              </a:ext>
            </a:extLst>
          </p:cNvPr>
          <p:cNvSpPr/>
          <p:nvPr/>
        </p:nvSpPr>
        <p:spPr>
          <a:xfrm>
            <a:off x="677544" y="288380"/>
            <a:ext cx="103181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6D046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also found in the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nucleus (</a:t>
            </a:r>
            <a:r>
              <a:rPr lang="en-US" sz="2800" b="1" i="0" dirty="0" err="1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atom.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Neutrons have the </a:t>
            </a:r>
            <a:r>
              <a:rPr lang="en-US" sz="2800" b="1" i="0" dirty="0">
                <a:solidFill>
                  <a:srgbClr val="46D046"/>
                </a:solidFill>
                <a:effectLst/>
                <a:latin typeface="Arial" panose="020B0604020202020204" pitchFamily="34" charset="0"/>
              </a:rPr>
              <a:t>same mass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protons and have a </a:t>
            </a:r>
            <a:r>
              <a:rPr lang="en-US" sz="2800" b="1" i="0" dirty="0">
                <a:solidFill>
                  <a:srgbClr val="46D08B"/>
                </a:solidFill>
                <a:effectLst/>
                <a:latin typeface="Arial" panose="020B0604020202020204" pitchFamily="34" charset="0"/>
              </a:rPr>
              <a:t>neutral charge.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24D0689-2DD3-4757-85FE-2E1324E3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55" y="3058705"/>
            <a:ext cx="5524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0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A56608-5418-42ED-893F-3661E83C7E7C}"/>
              </a:ext>
            </a:extLst>
          </p:cNvPr>
          <p:cNvSpPr/>
          <p:nvPr/>
        </p:nvSpPr>
        <p:spPr>
          <a:xfrm>
            <a:off x="0" y="0"/>
            <a:ext cx="1150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smallest subatomic particles.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US" sz="2800" b="1" i="0" dirty="0">
                <a:solidFill>
                  <a:srgbClr val="00C4FE"/>
                </a:solidFill>
                <a:effectLst/>
                <a:latin typeface="Arial" panose="020B0604020202020204" pitchFamily="34" charset="0"/>
              </a:rPr>
              <a:t>orbit very far from the nucleus.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nucleus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the size of our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first electrons would be three times further away than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Pluto!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are </a:t>
            </a:r>
            <a:r>
              <a:rPr lang="en-US" sz="2800" b="1" i="0" dirty="0">
                <a:solidFill>
                  <a:srgbClr val="00FEB9"/>
                </a:solidFill>
                <a:effectLst/>
                <a:latin typeface="KaTeX_Main"/>
              </a:rPr>
              <a:t>1800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00FEB9"/>
                </a:solidFill>
                <a:effectLst/>
                <a:latin typeface="Arial" panose="020B0604020202020204" pitchFamily="34" charset="0"/>
              </a:rPr>
              <a:t>times lighter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protons and are </a:t>
            </a:r>
            <a:r>
              <a:rPr lang="en-US" sz="2800" b="1" i="0" dirty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negatively charged.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Overall, atoms have a </a:t>
            </a:r>
            <a:r>
              <a:rPr lang="en-US" sz="2800" b="1" i="0" dirty="0">
                <a:solidFill>
                  <a:srgbClr val="00C4FE"/>
                </a:solidFill>
                <a:effectLst/>
                <a:latin typeface="Arial" panose="020B0604020202020204" pitchFamily="34" charset="0"/>
              </a:rPr>
              <a:t>neutral charge,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they have the same amount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09AC36-2E73-4B1C-A4D5-A0CE7460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15" y="3970318"/>
            <a:ext cx="4442170" cy="27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9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2D98A1-CD17-49F4-A041-E7119BAE9842}"/>
              </a:ext>
            </a:extLst>
          </p:cNvPr>
          <p:cNvSpPr/>
          <p:nvPr/>
        </p:nvSpPr>
        <p:spPr>
          <a:xfrm>
            <a:off x="860742" y="320457"/>
            <a:ext cx="91290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can only orbit at </a:t>
            </a:r>
            <a:r>
              <a:rPr lang="en-US" sz="2800" b="1" i="0" dirty="0">
                <a:solidFill>
                  <a:srgbClr val="C87979"/>
                </a:solidFill>
                <a:effectLst/>
                <a:latin typeface="Arial" panose="020B0604020202020204" pitchFamily="34" charset="0"/>
              </a:rPr>
              <a:t>set distances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nucleus.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spaces where electrons orbit are known as </a:t>
            </a:r>
            <a:r>
              <a:rPr lang="en-US" sz="2800" b="1" i="1" dirty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electron shells.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first electron shell can hold </a:t>
            </a:r>
            <a:r>
              <a:rPr lang="en-US" sz="2800" b="1" i="0" dirty="0">
                <a:solidFill>
                  <a:srgbClr val="A179C8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A179C8"/>
                </a:solidFill>
                <a:effectLst/>
                <a:latin typeface="Arial" panose="020B0604020202020204" pitchFamily="34" charset="0"/>
              </a:rPr>
              <a:t>electrons.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second can hold </a:t>
            </a:r>
            <a:r>
              <a:rPr lang="en-US" sz="2800" b="1" i="0" dirty="0">
                <a:solidFill>
                  <a:srgbClr val="C879C8"/>
                </a:solidFill>
                <a:effectLst/>
                <a:latin typeface="KaTeX_Main"/>
              </a:rPr>
              <a:t>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C879C8"/>
                </a:solidFill>
                <a:effectLst/>
                <a:latin typeface="Arial" panose="020B0604020202020204" pitchFamily="34" charset="0"/>
              </a:rPr>
              <a:t>electrons.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third can hold </a:t>
            </a:r>
            <a:r>
              <a:rPr lang="en-US" sz="2800" b="1" i="0" dirty="0">
                <a:solidFill>
                  <a:srgbClr val="C879A1"/>
                </a:solidFill>
                <a:effectLst/>
                <a:latin typeface="KaTeX_Main"/>
              </a:rPr>
              <a:t>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C879A1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3F2788D-B68C-4928-AF55-21A910531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30" y="3698875"/>
            <a:ext cx="28575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2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01BA04-29CF-4B29-AB99-F107F1B8A13C}"/>
              </a:ext>
            </a:extLst>
          </p:cNvPr>
          <p:cNvSpPr/>
          <p:nvPr/>
        </p:nvSpPr>
        <p:spPr>
          <a:xfrm>
            <a:off x="1363662" y="516662"/>
            <a:ext cx="103177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know that </a:t>
            </a:r>
            <a:r>
              <a:rPr lang="en-US" sz="2800" b="1" i="0" dirty="0">
                <a:solidFill>
                  <a:srgbClr val="C879C8"/>
                </a:solidFill>
                <a:effectLst/>
                <a:latin typeface="Arial" panose="020B0604020202020204" pitchFamily="34" charset="0"/>
              </a:rPr>
              <a:t>atoms are tiny,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just how tiny are they?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5:28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demonstrates just how small an </a:t>
            </a:r>
            <a:r>
              <a:rPr lang="en-US" sz="2800" b="1" i="0" dirty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atom 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is, how much smaller the </a:t>
            </a:r>
            <a:r>
              <a:rPr lang="en-US" sz="2800" b="1" i="0" dirty="0">
                <a:solidFill>
                  <a:srgbClr val="C87979"/>
                </a:solidFill>
                <a:effectLst/>
                <a:latin typeface="Arial" panose="020B0604020202020204" pitchFamily="34" charset="0"/>
              </a:rPr>
              <a:t>nucleus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and how far away the </a:t>
            </a:r>
            <a:r>
              <a:rPr lang="en-US" sz="2800" b="1" i="0" dirty="0">
                <a:solidFill>
                  <a:srgbClr val="C8A079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are.</a:t>
            </a:r>
          </a:p>
        </p:txBody>
      </p:sp>
      <p:pic>
        <p:nvPicPr>
          <p:cNvPr id="3" name="Online Media 2" title="Just How Small is an Atom?">
            <a:hlinkClick r:id="" action="ppaction://media"/>
            <a:extLst>
              <a:ext uri="{FF2B5EF4-FFF2-40B4-BE49-F238E27FC236}">
                <a16:creationId xmlns:a16="http://schemas.microsoft.com/office/drawing/2014/main" id="{0B69806F-A02C-4278-8C90-97D1A31E684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2888932"/>
            <a:ext cx="7056120" cy="39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9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28FC4-0149-4EE2-835C-B39FDF187883}"/>
              </a:ext>
            </a:extLst>
          </p:cNvPr>
          <p:cNvSpPr/>
          <p:nvPr/>
        </p:nvSpPr>
        <p:spPr>
          <a:xfrm>
            <a:off x="815340" y="220504"/>
            <a:ext cx="10561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currently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118 known types of atoms.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known as the </a:t>
            </a:r>
            <a:r>
              <a:rPr lang="en-US" sz="2800" b="1" i="1" dirty="0">
                <a:solidFill>
                  <a:srgbClr val="004D99"/>
                </a:solidFill>
                <a:effectLst/>
                <a:latin typeface="Arial" panose="020B0604020202020204" pitchFamily="34" charset="0"/>
              </a:rPr>
              <a:t>elements.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 </a:t>
            </a:r>
            <a:r>
              <a:rPr lang="en-US" sz="2800" b="1" i="0" dirty="0">
                <a:solidFill>
                  <a:srgbClr val="009999"/>
                </a:solidFill>
                <a:effectLst/>
                <a:latin typeface="Arial" panose="020B0604020202020204" pitchFamily="34" charset="0"/>
              </a:rPr>
              <a:t>combinations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118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 make up every known substance on Earth!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8B8192E-F329-482F-9093-E505FF96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90" y="2204085"/>
            <a:ext cx="6892290" cy="460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26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86F146-FB1E-4AAC-A5ED-A5C4C56F357E}"/>
              </a:ext>
            </a:extLst>
          </p:cNvPr>
          <p:cNvSpPr/>
          <p:nvPr/>
        </p:nvSpPr>
        <p:spPr>
          <a:xfrm>
            <a:off x="1691640" y="424587"/>
            <a:ext cx="91211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What's the </a:t>
            </a:r>
            <a:r>
              <a:rPr lang="en-US" sz="24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smallest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piece of matter that can exist?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do a little </a:t>
            </a:r>
            <a:r>
              <a:rPr lang="en-US" sz="2400" b="1" i="0" dirty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thought experiment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find out.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 </a:t>
            </a:r>
            <a:r>
              <a:rPr lang="en-US" sz="24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block of chocolate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break it in half. Then do it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again, and again, and again...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701631.21743">
            <a:hlinkClick r:id="" action="ppaction://media"/>
            <a:extLst>
              <a:ext uri="{FF2B5EF4-FFF2-40B4-BE49-F238E27FC236}">
                <a16:creationId xmlns:a16="http://schemas.microsoft.com/office/drawing/2014/main" id="{8A2D4897-04B7-4E17-B8F1-4DAF0E6B60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00500" y="3428999"/>
            <a:ext cx="5577840" cy="31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041587-8F74-456F-9F32-FE9F953C2078}"/>
              </a:ext>
            </a:extLst>
          </p:cNvPr>
          <p:cNvSpPr/>
          <p:nvPr/>
        </p:nvSpPr>
        <p:spPr>
          <a:xfrm>
            <a:off x="251460" y="670689"/>
            <a:ext cx="117728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continue to break the chocolate, you will eventually create a </a:t>
            </a:r>
            <a:r>
              <a:rPr lang="en-US" sz="2800" b="1" i="0" dirty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tiny crumb,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this crumb can </a:t>
            </a:r>
            <a:r>
              <a:rPr lang="en-US" sz="2800" b="1" i="0" dirty="0">
                <a:solidFill>
                  <a:srgbClr val="8B8113"/>
                </a:solidFill>
                <a:effectLst/>
                <a:latin typeface="Arial" panose="020B0604020202020204" pitchFamily="34" charset="0"/>
              </a:rPr>
              <a:t>still be broken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smaller pieces.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need more and more advanced </a:t>
            </a:r>
            <a:r>
              <a:rPr lang="en-US" sz="2800" b="1" i="0" dirty="0">
                <a:solidFill>
                  <a:srgbClr val="138B8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continue to break the crumbs down.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Eventually though you will have to stop, because there is a </a:t>
            </a:r>
            <a:r>
              <a:rPr lang="en-US" sz="2800" b="1" i="0" dirty="0">
                <a:solidFill>
                  <a:srgbClr val="1D8B13"/>
                </a:solidFill>
                <a:effectLst/>
                <a:latin typeface="Arial" panose="020B0604020202020204" pitchFamily="34" charset="0"/>
              </a:rPr>
              <a:t>limit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how you can divide matter with this method. This limit is the smallest unit of matter - </a:t>
            </a:r>
            <a:r>
              <a:rPr lang="en-US" sz="2800" b="1" i="0" dirty="0">
                <a:solidFill>
                  <a:srgbClr val="8B8113"/>
                </a:solidFill>
                <a:effectLst/>
                <a:latin typeface="Arial" panose="020B0604020202020204" pitchFamily="34" charset="0"/>
              </a:rPr>
              <a:t>the atom.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6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3E680D-8340-429A-AFE9-3DA5E25CD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5277"/>
              </p:ext>
            </p:extLst>
          </p:nvPr>
        </p:nvGraphicFramePr>
        <p:xfrm>
          <a:off x="655320" y="1360964"/>
          <a:ext cx="10515600" cy="16230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01723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KaTeX_Main"/>
                        </a:rPr>
                        <a:t>1.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b="1" dirty="0">
                          <a:solidFill>
                            <a:srgbClr val="00AE6A"/>
                          </a:solidFill>
                          <a:effectLst/>
                        </a:rPr>
                        <a:t>Understand</a:t>
                      </a:r>
                      <a:r>
                        <a:rPr lang="en-US" sz="2800" dirty="0">
                          <a:effectLst/>
                        </a:rPr>
                        <a:t> that everything is made of </a:t>
                      </a:r>
                      <a:r>
                        <a:rPr lang="en-US" sz="2800" b="1" dirty="0">
                          <a:solidFill>
                            <a:srgbClr val="21A0B1"/>
                          </a:solidFill>
                          <a:effectLst/>
                        </a:rPr>
                        <a:t>atoms.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2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>
                          <a:effectLst/>
                          <a:latin typeface="KaTeX_Main"/>
                        </a:rPr>
                        <a:t>2.</a:t>
                      </a:r>
                      <a:r>
                        <a:rPr lang="en-US" sz="2800">
                          <a:effectLst/>
                        </a:rPr>
                        <a:t> </a:t>
                      </a:r>
                      <a:r>
                        <a:rPr lang="en-US" sz="2800" b="1">
                          <a:solidFill>
                            <a:srgbClr val="00AE6A"/>
                          </a:solidFill>
                          <a:effectLst/>
                        </a:rPr>
                        <a:t>Name</a:t>
                      </a:r>
                      <a:r>
                        <a:rPr lang="en-US" sz="2800">
                          <a:effectLst/>
                        </a:rPr>
                        <a:t> the three </a:t>
                      </a:r>
                      <a:r>
                        <a:rPr lang="en-US" sz="2800" b="1">
                          <a:solidFill>
                            <a:srgbClr val="0066CC"/>
                          </a:solidFill>
                          <a:effectLst/>
                        </a:rPr>
                        <a:t>subatomic particles</a:t>
                      </a:r>
                      <a:r>
                        <a:rPr lang="en-US" sz="2800">
                          <a:effectLst/>
                        </a:rPr>
                        <a:t> that make up all atoms.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15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  <a:latin typeface="KaTeX_Main"/>
                        </a:rPr>
                        <a:t>3.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b="1" dirty="0">
                          <a:solidFill>
                            <a:srgbClr val="00AE6A"/>
                          </a:solidFill>
                          <a:effectLst/>
                        </a:rPr>
                        <a:t>Describe</a:t>
                      </a:r>
                      <a:r>
                        <a:rPr lang="en-US" sz="2800" dirty="0">
                          <a:effectLst/>
                        </a:rPr>
                        <a:t> how these subatomic particles are </a:t>
                      </a:r>
                      <a:r>
                        <a:rPr lang="en-US" sz="2800" b="1" dirty="0">
                          <a:solidFill>
                            <a:srgbClr val="7A21B1"/>
                          </a:solidFill>
                          <a:effectLst/>
                        </a:rPr>
                        <a:t>arranged</a:t>
                      </a:r>
                      <a:r>
                        <a:rPr lang="en-US" sz="2800" dirty="0">
                          <a:effectLst/>
                        </a:rPr>
                        <a:t> in each atom.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07477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B9318E89-09B4-4048-89C0-F4E0F715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784" y="443187"/>
            <a:ext cx="8130432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 Smart Lesson, 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5D2AA6B-26D5-438A-96D6-B2A1DB1C1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4290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5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1CB38B-CD53-4478-BF33-217D4CFEA353}"/>
              </a:ext>
            </a:extLst>
          </p:cNvPr>
          <p:cNvSpPr/>
          <p:nvPr/>
        </p:nvSpPr>
        <p:spPr>
          <a:xfrm>
            <a:off x="822960" y="793661"/>
            <a:ext cx="107670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usually model the </a:t>
            </a:r>
            <a:r>
              <a:rPr lang="en-US" sz="2800" b="1" i="0" dirty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 </a:t>
            </a:r>
            <a:r>
              <a:rPr lang="en-US" sz="2800" b="1" i="0" dirty="0">
                <a:solidFill>
                  <a:srgbClr val="ACCE7E"/>
                </a:solidFill>
                <a:effectLst/>
                <a:latin typeface="Arial" panose="020B0604020202020204" pitchFamily="34" charset="0"/>
              </a:rPr>
              <a:t>sphere.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over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types of atoms and each one has </a:t>
            </a:r>
            <a:r>
              <a:rPr lang="en-US" sz="2800" b="1" i="0" dirty="0">
                <a:solidFill>
                  <a:srgbClr val="7ECEC8"/>
                </a:solidFill>
                <a:effectLst/>
                <a:latin typeface="Arial" panose="020B0604020202020204" pitchFamily="34" charset="0"/>
              </a:rPr>
              <a:t>different properties.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3C7C9B-AEC0-4B4C-886C-95A95CCD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3810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05198-5AF0-4949-8375-989EFD4D5B3B}"/>
              </a:ext>
            </a:extLst>
          </p:cNvPr>
          <p:cNvSpPr/>
          <p:nvPr/>
        </p:nvSpPr>
        <p:spPr>
          <a:xfrm>
            <a:off x="1408748" y="606058"/>
            <a:ext cx="10135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think of atoms as being like </a:t>
            </a:r>
            <a:r>
              <a:rPr lang="en-US" sz="2800" b="1" i="0" dirty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Lego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each different arrangement of atoms creates something new.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different arrangements of atoms, you can make chocolate, a house, a horse, or even you!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atoms the </a:t>
            </a:r>
            <a:r>
              <a:rPr lang="en-US" sz="2800" b="1" i="0" dirty="0">
                <a:solidFill>
                  <a:srgbClr val="C81400"/>
                </a:solidFill>
                <a:effectLst/>
                <a:latin typeface="Arial" panose="020B0604020202020204" pitchFamily="34" charset="0"/>
              </a:rPr>
              <a:t>building blocks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matter.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9B3E7C-9F0F-4D5A-9CEE-489A78AD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72" y="3964940"/>
            <a:ext cx="4342304" cy="28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7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7FCF1-A7A1-420E-B1A1-37561AFE6541}"/>
              </a:ext>
            </a:extLst>
          </p:cNvPr>
          <p:cNvSpPr/>
          <p:nvPr/>
        </p:nvSpPr>
        <p:spPr>
          <a:xfrm>
            <a:off x="952500" y="178485"/>
            <a:ext cx="9380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concept of an </a:t>
            </a:r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first proposed over 2500 years ago by the Greek philosopher </a:t>
            </a:r>
            <a:r>
              <a:rPr lang="en-US" sz="2800" b="1" i="0" dirty="0">
                <a:solidFill>
                  <a:srgbClr val="905D0C"/>
                </a:solidFill>
                <a:effectLst/>
                <a:latin typeface="Arial" panose="020B0604020202020204" pitchFamily="34" charset="0"/>
              </a:rPr>
              <a:t>Democritus.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D22338-BF77-4D6B-8E72-3F3307F33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43608"/>
              </p:ext>
            </p:extLst>
          </p:nvPr>
        </p:nvGraphicFramePr>
        <p:xfrm>
          <a:off x="4543425" y="1565910"/>
          <a:ext cx="6282690" cy="3528060"/>
        </p:xfrm>
        <a:graphic>
          <a:graphicData uri="http://schemas.openxmlformats.org/drawingml/2006/table">
            <a:tbl>
              <a:tblPr/>
              <a:tblGrid>
                <a:gridCol w="6282690">
                  <a:extLst>
                    <a:ext uri="{9D8B030D-6E8A-4147-A177-3AD203B41FA5}">
                      <a16:colId xmlns:a16="http://schemas.microsoft.com/office/drawing/2014/main" val="29388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He proposed that </a:t>
                      </a:r>
                      <a:r>
                        <a:rPr lang="en-US" sz="2800" b="1" dirty="0">
                          <a:solidFill>
                            <a:srgbClr val="81900C"/>
                          </a:solidFill>
                          <a:effectLst/>
                        </a:rPr>
                        <a:t>everything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dirty="0">
                          <a:effectLst/>
                        </a:rPr>
                        <a:t>was made up of </a:t>
                      </a:r>
                      <a:r>
                        <a:rPr lang="en-US" sz="2800" b="1" dirty="0">
                          <a:effectLst/>
                        </a:rPr>
                        <a:t>particles</a:t>
                      </a:r>
                      <a:r>
                        <a:rPr lang="en-US" sz="2800" dirty="0">
                          <a:effectLst/>
                        </a:rPr>
                        <a:t> that were </a:t>
                      </a:r>
                      <a:r>
                        <a:rPr lang="en-US" sz="2800" b="1" dirty="0">
                          <a:effectLst/>
                        </a:rPr>
                        <a:t>so small</a:t>
                      </a:r>
                      <a:r>
                        <a:rPr lang="en-US" sz="2800" dirty="0">
                          <a:effectLst/>
                        </a:rPr>
                        <a:t> they were </a:t>
                      </a:r>
                      <a:r>
                        <a:rPr lang="en-US" sz="2800" b="1" dirty="0">
                          <a:solidFill>
                            <a:srgbClr val="1B0C90"/>
                          </a:solidFill>
                          <a:effectLst/>
                        </a:rPr>
                        <a:t>invisible</a:t>
                      </a:r>
                      <a:r>
                        <a:rPr lang="en-US" sz="2800" dirty="0">
                          <a:effectLst/>
                        </a:rPr>
                        <a:t> to the naked eye. These particles were later named atoms from the Greek word </a:t>
                      </a:r>
                      <a:r>
                        <a:rPr lang="en-US" sz="2800" b="1" i="1" dirty="0" err="1">
                          <a:solidFill>
                            <a:srgbClr val="901B0C"/>
                          </a:solidFill>
                          <a:effectLst/>
                        </a:rPr>
                        <a:t>atomos</a:t>
                      </a:r>
                      <a:r>
                        <a:rPr lang="en-US" sz="2800" b="1" i="1" dirty="0">
                          <a:solidFill>
                            <a:srgbClr val="901B0C"/>
                          </a:solidFill>
                          <a:effectLst/>
                        </a:rPr>
                        <a:t>,</a:t>
                      </a:r>
                      <a:r>
                        <a:rPr lang="en-US" sz="2800" dirty="0">
                          <a:effectLst/>
                        </a:rPr>
                        <a:t> meaning </a:t>
                      </a:r>
                      <a:r>
                        <a:rPr lang="en-US" sz="2800" b="1" dirty="0">
                          <a:solidFill>
                            <a:srgbClr val="901B0C"/>
                          </a:solidFill>
                          <a:effectLst/>
                        </a:rPr>
                        <a:t>indivisible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i="1" dirty="0">
                          <a:effectLst/>
                        </a:rPr>
                        <a:t>(unable to be split)</a:t>
                      </a:r>
                      <a:r>
                        <a:rPr lang="en-US" sz="2800" dirty="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0653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20FD46C3-5DCE-467C-8D52-12C5EBA3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87842"/>
            <a:ext cx="27527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2B7A17-113C-4627-9DEC-FC64A8116CB8}"/>
              </a:ext>
            </a:extLst>
          </p:cNvPr>
          <p:cNvSpPr/>
          <p:nvPr/>
        </p:nvSpPr>
        <p:spPr>
          <a:xfrm>
            <a:off x="617220" y="401727"/>
            <a:ext cx="104305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Nowadays, we know that atoms are composed of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three </a:t>
            </a:r>
            <a:r>
              <a:rPr lang="en-US" sz="2800" b="1" i="1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subatomic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 particles.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Subatomic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 means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occurring within an atom.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three types of subatomic particles are: </a:t>
            </a:r>
            <a:r>
              <a:rPr lang="en-US" sz="2800" b="1" i="0" dirty="0">
                <a:solidFill>
                  <a:srgbClr val="D04646"/>
                </a:solidFill>
                <a:effectLst/>
                <a:latin typeface="Arial" panose="020B0604020202020204" pitchFamily="34" charset="0"/>
              </a:rPr>
              <a:t>protons,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6D046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6C35F4-3468-4C30-AF9F-A8BA5131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64" y="3025685"/>
            <a:ext cx="4410075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9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F8B765-F31C-457E-81BA-75D478E48EE5}"/>
              </a:ext>
            </a:extLst>
          </p:cNvPr>
          <p:cNvSpPr/>
          <p:nvPr/>
        </p:nvSpPr>
        <p:spPr>
          <a:xfrm>
            <a:off x="0" y="514688"/>
            <a:ext cx="1189482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D04646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discovered by Ernest Rutherford, a New Zealand-born physicist.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Protons have a </a:t>
            </a:r>
            <a:r>
              <a:rPr lang="en-US" sz="2800" b="1" i="0" dirty="0">
                <a:solidFill>
                  <a:srgbClr val="D04646"/>
                </a:solidFill>
                <a:effectLst/>
                <a:latin typeface="Arial" panose="020B0604020202020204" pitchFamily="34" charset="0"/>
              </a:rPr>
              <a:t>positive charge.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a much larger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electrons, and are found in the </a:t>
            </a:r>
            <a:r>
              <a:rPr lang="en-US" sz="2800" b="1" i="0" dirty="0">
                <a:solidFill>
                  <a:srgbClr val="D08B46"/>
                </a:solidFill>
                <a:effectLst/>
                <a:latin typeface="Arial" panose="020B0604020202020204" pitchFamily="34" charset="0"/>
              </a:rPr>
              <a:t>nucleus (center)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atom.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DCF387-C86E-40E2-A386-1ABE9E2C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55" y="3216910"/>
            <a:ext cx="5524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3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</Words>
  <Application>Microsoft Office PowerPoint</Application>
  <PresentationFormat>Widescreen</PresentationFormat>
  <Paragraphs>51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Atoms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Atoms</dc:title>
  <dc:creator>Jean D'cruz</dc:creator>
  <cp:lastModifiedBy>Jean D'cruz</cp:lastModifiedBy>
  <cp:revision>3</cp:revision>
  <dcterms:created xsi:type="dcterms:W3CDTF">2020-05-02T06:47:15Z</dcterms:created>
  <dcterms:modified xsi:type="dcterms:W3CDTF">2020-05-02T06:57:47Z</dcterms:modified>
</cp:coreProperties>
</file>