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FD96-45F0-4B4E-A9FB-AF90A9946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32789-2D00-48FD-957F-F8B66B4B2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78A5-E124-4B01-AFF9-D1E2113E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073E-E2B5-4262-8B4E-058349B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CBEA-7A08-4FEA-8095-13C608FB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2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9BCB-356E-4307-860E-159DED3F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CD9-A813-4660-AA0C-0AE372ED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ED7E-CF0C-4A26-AE38-3E507F4B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8E66-5430-46C8-93F1-70E0FF26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452B-6744-410B-9871-39E49436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0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0CB22-D467-4A97-A7DC-38649B092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047B-80A2-4B79-B7B6-49126459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06C8-5483-4A5C-A4A6-E4C3B982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44EC-4A0E-4305-A6F0-D7A1A81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957-F202-46EA-AAAF-FEFDF93B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7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ED2-08E0-46DC-904E-6503AD9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D634-D6F5-4AAD-A13D-364D2BC8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BD9D-AF3C-4DB5-99FB-6CD9D133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E802-2854-4932-AE8E-987A161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DB4C-798D-47D2-A953-ECAE75D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9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4EDE-EC30-4DF7-86E5-0497CFF6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89AB-D542-4184-B552-1A873780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3B72-9845-417A-9CD3-EA7FA3E7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9D70-9084-4B2C-B1EE-59899732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4701-2BFC-4BAA-802E-FE63ED74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7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3CFD-9F57-4DB1-AA84-FB7F5856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124B-DB4C-427A-AAB1-A393B093C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6A2A-A8C7-4243-81A3-D7F9BA94E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BFD06-F378-4C5B-A4EC-9B9A1426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E94E-98CB-4536-9CC5-00D0013F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7119-D7AF-4280-B1E2-B60173D6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2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50C5-BECA-4BA4-B92F-A484C113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5516-9AD9-4954-B366-A439ABBC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410D-587C-4FDD-87AD-214000D3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7E66-BEF5-4E70-8EBD-E12E675E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A7FE0-CE28-417E-B655-3611FEC9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DDEC3-1BB8-46DB-8983-D7BB96F8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156AF-BF70-45C9-ADAF-FFF4A67A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9541B-1DD8-487B-B430-15652269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5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438-70ED-4752-8507-808EE6A2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F154-AFC4-4046-8729-8CE0841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AF080-F949-4203-A40B-1CEB76E1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1A7E-1EFB-4815-A04E-35876BC3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8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99AAE-FDA0-4836-882F-F3DD8B43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63344-41D3-46AD-A33F-9DA714FF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B33A-6B3A-4FEA-9E4F-57243297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9A81-C274-4F16-8138-96ED5295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A19F-5F39-4697-8808-D3BA067E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9581-FF37-4C9E-BA45-A8FD25FE4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B677-8BC6-428A-B895-8411310D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9525D-53B1-4051-A9F7-7A414AF6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04AE-143D-43C2-B873-4C01DF8E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A786-D820-4CE1-9C95-A311C8DC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C64E5-9D00-42D3-B9FA-CB693EFC2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DF31-62BA-45E4-89C9-B1546871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CC7F-B8A3-4DCF-B10D-0C26B23D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48AE-A6F1-4A59-BDA0-5CC799E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1DEF1-8B53-4554-A5EE-AD56190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55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00573-F6B8-41D7-9419-493C7AA9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0EA24-7E45-41FB-9E02-ADDC120B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C21F8-13FD-4EC5-83F7-14331EC2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D0E0-430F-45B7-8367-999DB36987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19F7-33B8-4FCD-B529-EC0FB408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900-211B-4E16-B762-1854DA2F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D273-BF04-4884-ACC4-94306F4576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RR-4BLzNus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DB90-6B06-41B5-B58D-118379F6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Chemical Formulas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6119B-1051-4946-BA1E-EAD63E263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8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E9D16-04B0-4531-B4D8-3B29FB8D4DD3}"/>
              </a:ext>
            </a:extLst>
          </p:cNvPr>
          <p:cNvSpPr/>
          <p:nvPr/>
        </p:nvSpPr>
        <p:spPr>
          <a:xfrm>
            <a:off x="409073" y="379083"/>
            <a:ext cx="10371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Lattices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solid, rigid structures of atoms; they can be made of </a:t>
            </a:r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single or multiple elements.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had a lattice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chemical formula would just be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Fe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Equally,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argon gas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chemical formula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Ar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gas is made up of singular argon atoms.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6D76D1-3AD2-4A45-84ED-8F419E41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92" y="3202317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9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C3986-10DA-42FB-93DC-8F67583996D8}"/>
              </a:ext>
            </a:extLst>
          </p:cNvPr>
          <p:cNvSpPr/>
          <p:nvPr/>
        </p:nvSpPr>
        <p:spPr>
          <a:xfrm>
            <a:off x="601579" y="126524"/>
            <a:ext cx="10708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you know what a </a:t>
            </a:r>
            <a:r>
              <a:rPr lang="en-US" sz="2800" b="1" i="0" dirty="0">
                <a:solidFill>
                  <a:srgbClr val="7EACCE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is, you need to learn how to </a:t>
            </a:r>
            <a:r>
              <a:rPr lang="en-US" sz="28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Special rules and conventions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be understood and followed to properly construct a formula.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B9F3627-3372-4D0E-96CB-53B6D66B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81" y="3429000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8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733CE-34A1-4699-BA86-CE22F48809EC}"/>
              </a:ext>
            </a:extLst>
          </p:cNvPr>
          <p:cNvSpPr/>
          <p:nvPr/>
        </p:nvSpPr>
        <p:spPr>
          <a:xfrm>
            <a:off x="721895" y="469076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US" sz="2800" b="1" i="0" dirty="0">
                <a:solidFill>
                  <a:srgbClr val="84CE8E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elements in a formula based on their </a:t>
            </a:r>
            <a:r>
              <a:rPr lang="en-US" sz="28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placement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periodic table.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on the </a:t>
            </a:r>
            <a:r>
              <a:rPr lang="en-US" sz="2800" b="1" i="0" u="sng" dirty="0">
                <a:solidFill>
                  <a:srgbClr val="7EACCE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written before elements on the </a:t>
            </a:r>
            <a:r>
              <a:rPr lang="en-US" sz="2800" b="1" i="0" u="sng" dirty="0">
                <a:solidFill>
                  <a:srgbClr val="7EACCE"/>
                </a:solidFill>
                <a:effectLst/>
                <a:latin typeface="Arial" panose="020B0604020202020204" pitchFamily="34" charset="0"/>
              </a:rPr>
              <a:t>right.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two elements are in the same column, elements on the </a:t>
            </a:r>
            <a:r>
              <a:rPr lang="en-US" sz="2800" b="1" i="0" dirty="0">
                <a:solidFill>
                  <a:srgbClr val="C87ECE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 before those on the </a:t>
            </a:r>
            <a:r>
              <a:rPr lang="en-US" sz="2800" b="1" i="0" dirty="0">
                <a:solidFill>
                  <a:srgbClr val="C87ECE"/>
                </a:solidFill>
                <a:effectLst/>
                <a:latin typeface="Arial" panose="020B0604020202020204" pitchFamily="34" charset="0"/>
              </a:rPr>
              <a:t>top.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metal sodium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the non-metal chlorine 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Cl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make up sodium chloride, salt. Sodium is further left than chlorine, so we write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NaCl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9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5F304B-F1C0-43AB-98C8-8A5C6C1B7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46676"/>
              </p:ext>
            </p:extLst>
          </p:nvPr>
        </p:nvGraphicFramePr>
        <p:xfrm>
          <a:off x="400878" y="1300117"/>
          <a:ext cx="10515600" cy="36728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39825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effectLst/>
                        </a:rPr>
                        <a:t>Step 1:</a:t>
                      </a:r>
                      <a:r>
                        <a:rPr lang="en-US" sz="2800" dirty="0">
                          <a:effectLst/>
                        </a:rPr>
                        <a:t> Find the </a:t>
                      </a:r>
                      <a:r>
                        <a:rPr lang="en-US" sz="2800" b="1" dirty="0">
                          <a:solidFill>
                            <a:srgbClr val="CC0000"/>
                          </a:solidFill>
                          <a:effectLst/>
                        </a:rPr>
                        <a:t>elements</a:t>
                      </a:r>
                      <a:r>
                        <a:rPr lang="en-US" sz="2800" dirty="0">
                          <a:effectLst/>
                        </a:rPr>
                        <a:t> involved in the formula.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44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i="1" dirty="0">
                          <a:effectLst/>
                        </a:rPr>
                        <a:t>Iron </a:t>
                      </a:r>
                      <a:r>
                        <a:rPr lang="en-AU" sz="2800" i="1" dirty="0" err="1">
                          <a:effectLst/>
                        </a:rPr>
                        <a:t>sulfate</a:t>
                      </a:r>
                      <a:r>
                        <a:rPr lang="en-AU" sz="2800" i="1" dirty="0">
                          <a:effectLst/>
                        </a:rPr>
                        <a:t> contains iron, </a:t>
                      </a:r>
                      <a:r>
                        <a:rPr lang="en-AU" sz="2800" i="1" dirty="0" err="1">
                          <a:effectLst/>
                        </a:rPr>
                        <a:t>sulfur</a:t>
                      </a:r>
                      <a:r>
                        <a:rPr lang="en-AU" sz="2800" i="1" dirty="0">
                          <a:effectLst/>
                        </a:rPr>
                        <a:t> and oxygen.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7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Step 2:</a:t>
                      </a:r>
                      <a:r>
                        <a:rPr lang="en-US" sz="2800">
                          <a:effectLst/>
                        </a:rPr>
                        <a:t> Find out </a:t>
                      </a:r>
                      <a:r>
                        <a:rPr lang="en-US" sz="2800" b="1">
                          <a:solidFill>
                            <a:srgbClr val="DF6612"/>
                          </a:solidFill>
                          <a:effectLst/>
                        </a:rPr>
                        <a:t>how many</a:t>
                      </a:r>
                      <a:r>
                        <a:rPr lang="en-US" sz="2800">
                          <a:effectLst/>
                        </a:rPr>
                        <a:t> there are of each atom.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08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i="1">
                          <a:effectLst/>
                        </a:rPr>
                        <a:t>One iron, one sulfur, four oxygen.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05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Step 3:</a:t>
                      </a:r>
                      <a:r>
                        <a:rPr lang="en-US" sz="2800">
                          <a:effectLst/>
                        </a:rPr>
                        <a:t> Order the elements as you would find them on the periodic table </a:t>
                      </a:r>
                      <a:r>
                        <a:rPr lang="en-US" sz="2800" b="1">
                          <a:solidFill>
                            <a:srgbClr val="0066CC"/>
                          </a:solidFill>
                          <a:effectLst/>
                        </a:rPr>
                        <a:t>from left to right.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30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Fe, O, S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377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78D3478-510A-4791-A000-7EBCA85B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510"/>
            <a:ext cx="1101255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look at how to write a chemical formula, using the example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BAD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iron sulfate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BAD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0C81C0F-39B7-4857-852F-4100D33F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9903"/>
            <a:ext cx="8213035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chemical formula (cont.):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71C54A-034C-462A-A267-93E1DC04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17571"/>
              </p:ext>
            </p:extLst>
          </p:nvPr>
        </p:nvGraphicFramePr>
        <p:xfrm>
          <a:off x="387626" y="1379220"/>
          <a:ext cx="10515600" cy="40995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177194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Step 4:</a:t>
                      </a:r>
                      <a:r>
                        <a:rPr lang="en-US" sz="2800">
                          <a:effectLst/>
                        </a:rPr>
                        <a:t> If two elements are in the same column, the </a:t>
                      </a:r>
                      <a:r>
                        <a:rPr lang="en-US" sz="2800" b="1">
                          <a:solidFill>
                            <a:srgbClr val="CC0000"/>
                          </a:solidFill>
                          <a:effectLst/>
                        </a:rPr>
                        <a:t>bottom one goes first.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Fe, S, O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5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effectLst/>
                        </a:rPr>
                        <a:t>Step 5:</a:t>
                      </a:r>
                      <a:r>
                        <a:rPr lang="en-US" sz="2800" dirty="0">
                          <a:effectLst/>
                        </a:rPr>
                        <a:t> Place the </a:t>
                      </a:r>
                      <a:r>
                        <a:rPr lang="en-US" sz="2800" b="1" dirty="0">
                          <a:solidFill>
                            <a:srgbClr val="0066CC"/>
                          </a:solidFill>
                          <a:effectLst/>
                        </a:rPr>
                        <a:t>number of atoms</a:t>
                      </a:r>
                      <a:r>
                        <a:rPr lang="en-US" sz="2800" dirty="0">
                          <a:effectLst/>
                        </a:rPr>
                        <a:t> on the bottom right (</a:t>
                      </a:r>
                      <a:r>
                        <a:rPr lang="en-US" sz="2800" i="1" dirty="0">
                          <a:effectLst/>
                        </a:rPr>
                        <a:t>in subscript</a:t>
                      </a:r>
                      <a:r>
                        <a:rPr lang="en-US" sz="2800" dirty="0">
                          <a:effectLst/>
                        </a:rPr>
                        <a:t>) of each element.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74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Fe, S, O</a:t>
                      </a:r>
                      <a:r>
                        <a:rPr lang="en-AU" sz="2800" baseline="-25000" dirty="0">
                          <a:effectLst/>
                          <a:latin typeface="KaTeX_Main"/>
                        </a:rPr>
                        <a:t>4</a:t>
                      </a:r>
                      <a:r>
                        <a:rPr lang="en-AU" sz="2800" dirty="0">
                          <a:effectLst/>
                          <a:latin typeface="KaTeX_Main"/>
                        </a:rPr>
                        <a:t>​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4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Step 6:</a:t>
                      </a:r>
                      <a:r>
                        <a:rPr lang="en-US" sz="2800">
                          <a:effectLst/>
                        </a:rPr>
                        <a:t> Combine the pieces into a single </a:t>
                      </a:r>
                      <a:r>
                        <a:rPr lang="en-US" sz="2800" b="1">
                          <a:solidFill>
                            <a:srgbClr val="DF6612"/>
                          </a:solidFill>
                          <a:effectLst/>
                        </a:rPr>
                        <a:t>formula: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7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FeSO</a:t>
                      </a:r>
                      <a:r>
                        <a:rPr lang="en-AU" sz="2800" b="1" baseline="-25000" dirty="0">
                          <a:effectLst/>
                          <a:latin typeface="KaTeX_Main"/>
                        </a:rPr>
                        <a:t>4</a:t>
                      </a:r>
                      <a:r>
                        <a:rPr lang="en-AU" sz="2800" dirty="0">
                          <a:effectLst/>
                          <a:latin typeface="KaTeX_Main"/>
                        </a:rPr>
                        <a:t>​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28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8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CE195F-CC88-4117-9217-18D7F7D765E9}"/>
              </a:ext>
            </a:extLst>
          </p:cNvPr>
          <p:cNvSpPr/>
          <p:nvPr/>
        </p:nvSpPr>
        <p:spPr>
          <a:xfrm>
            <a:off x="0" y="469037"/>
            <a:ext cx="11911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compound has its own </a:t>
            </a:r>
            <a:r>
              <a:rPr lang="en-US" sz="24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used to show us which </a:t>
            </a:r>
            <a:r>
              <a:rPr lang="en-US" sz="2400" b="1" i="1" dirty="0">
                <a:solidFill>
                  <a:srgbClr val="3779C7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 compound.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0:57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summarises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what we have learned about writing formulas.</a:t>
            </a:r>
          </a:p>
        </p:txBody>
      </p:sp>
      <p:pic>
        <p:nvPicPr>
          <p:cNvPr id="3" name="Online Media 2" title="Chemical Formulas">
            <a:hlinkClick r:id="" action="ppaction://media"/>
            <a:extLst>
              <a:ext uri="{FF2B5EF4-FFF2-40B4-BE49-F238E27FC236}">
                <a16:creationId xmlns:a16="http://schemas.microsoft.com/office/drawing/2014/main" id="{928EB0D3-8DBB-40BD-AA67-92FA9E0CE6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0960" y="2020163"/>
            <a:ext cx="6463966" cy="48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19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79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1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268AF-A5D3-4FEF-9F4F-A097BD6A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" y="585285"/>
            <a:ext cx="10239375" cy="58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A01631-2F7D-4D4B-B73B-63208E15C6E6}"/>
              </a:ext>
            </a:extLst>
          </p:cNvPr>
          <p:cNvSpPr/>
          <p:nvPr/>
        </p:nvSpPr>
        <p:spPr>
          <a:xfrm>
            <a:off x="584199" y="781775"/>
            <a:ext cx="113992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best way to figure out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chemical symbol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 element is to check the </a:t>
            </a:r>
            <a:r>
              <a:rPr lang="en-US" sz="2800" b="1" i="0" dirty="0">
                <a:solidFill>
                  <a:srgbClr val="B24A70"/>
                </a:solidFill>
                <a:effectLst/>
                <a:latin typeface="Arial" panose="020B0604020202020204" pitchFamily="34" charset="0"/>
              </a:rPr>
              <a:t>periodic table.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let's say we want to know the symbol of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iron.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look through the periodic table until we find iron's square, pictured below.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879A6A-CF54-488E-BF87-3AB7C458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057525"/>
            <a:ext cx="2971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5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31E89-66CA-49EF-A974-926C9D85C026}"/>
              </a:ext>
            </a:extLst>
          </p:cNvPr>
          <p:cNvSpPr/>
          <p:nvPr/>
        </p:nvSpPr>
        <p:spPr>
          <a:xfrm>
            <a:off x="697832" y="914351"/>
            <a:ext cx="108524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take a long time to explain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composition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compounds.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say "salt molecules contain one sodium atom and one chlorine atom" or "sand has a ratio of one silicon atom to every two oxygen atoms".</a:t>
            </a:r>
          </a:p>
          <a:p>
            <a:br>
              <a:rPr lang="en-US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ADF4AC-42CB-46E4-B056-1BE95411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79" y="3615488"/>
            <a:ext cx="4611353" cy="30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9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FE8753-38AE-4329-8D4A-4B98AA6CCF4D}"/>
              </a:ext>
            </a:extLst>
          </p:cNvPr>
          <p:cNvSpPr/>
          <p:nvPr/>
        </p:nvSpPr>
        <p:spPr>
          <a:xfrm>
            <a:off x="0" y="241418"/>
            <a:ext cx="11357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chemistry, we use a shorthand called a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chemical formula.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lists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every atom in the molecule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states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how many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gives us a quick way to figure out exactly what is in a compound.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C3E013-4E20-4F31-9E7E-03859BAD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99" y="3429000"/>
            <a:ext cx="4279412" cy="29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6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DC20D-8DDB-403B-99D2-F136435F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32" y="200213"/>
            <a:ext cx="9184105" cy="6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A9043-3395-4B54-9F03-F411660875EC}"/>
              </a:ext>
            </a:extLst>
          </p:cNvPr>
          <p:cNvSpPr/>
          <p:nvPr/>
        </p:nvSpPr>
        <p:spPr>
          <a:xfrm>
            <a:off x="319672" y="384542"/>
            <a:ext cx="115675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collection of </a:t>
            </a:r>
            <a:r>
              <a:rPr lang="en-US" sz="2800" b="1" i="0" dirty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represent the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number of atoms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element or compound.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write the </a:t>
            </a:r>
            <a:r>
              <a:rPr lang="en-US" sz="2800" b="1" i="0" dirty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symbol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one element, then in subscript 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bottom right of a symbol,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below) we write the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number of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element. Then we write the next element and so on.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4FBD9E-9CC5-410E-A236-86CB1E4B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36" y="3429000"/>
            <a:ext cx="5525753" cy="30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0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4E3E8-98B8-492F-9D65-7831EF1E4F6B}"/>
              </a:ext>
            </a:extLst>
          </p:cNvPr>
          <p:cNvSpPr/>
          <p:nvPr/>
        </p:nvSpPr>
        <p:spPr>
          <a:xfrm>
            <a:off x="704850" y="192077"/>
            <a:ext cx="111342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break down a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chemical formula,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notice that it is made up of </a:t>
            </a:r>
            <a:r>
              <a:rPr lang="en-US" sz="2800" b="1" i="0" dirty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chemical symbols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periodic table.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purpose of these symbols is to tell you what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up the compound. There are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number(s)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bottom right of each chemical symbol. These tell you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how many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element are in that compound.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if there is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number,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there is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one 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C16E08-83E1-4419-AAB1-2770E200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3" y="4275535"/>
            <a:ext cx="4707857" cy="25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A9C50-C7BD-418E-A217-348BC0299CA9}"/>
              </a:ext>
            </a:extLst>
          </p:cNvPr>
          <p:cNvSpPr/>
          <p:nvPr/>
        </p:nvSpPr>
        <p:spPr>
          <a:xfrm>
            <a:off x="0" y="596840"/>
            <a:ext cx="11839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have chemical formulae.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Oxygen gas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element, but is made up of </a:t>
            </a:r>
            <a:r>
              <a:rPr lang="en-US" sz="32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contain </a:t>
            </a:r>
            <a:r>
              <a:rPr lang="en-US" sz="32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two oxygen atoms.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oxygen has the </a:t>
            </a:r>
            <a:r>
              <a:rPr lang="en-US" sz="3200" b="1" i="0" dirty="0">
                <a:solidFill>
                  <a:srgbClr val="CC6600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CC6600"/>
                </a:solidFill>
                <a:effectLst/>
                <a:latin typeface="KaTeX_Main"/>
              </a:rPr>
              <a:t>O</a:t>
            </a:r>
            <a:r>
              <a:rPr lang="en-US" sz="3200" b="0" i="0" baseline="-25000" dirty="0">
                <a:solidFill>
                  <a:srgbClr val="CC6600"/>
                </a:solidFill>
                <a:effectLst/>
                <a:latin typeface="KaTeX_Main"/>
              </a:rPr>
              <a:t>2</a:t>
            </a:r>
            <a:r>
              <a:rPr lang="en-US" sz="3200" b="0" i="0" dirty="0">
                <a:solidFill>
                  <a:srgbClr val="CC6600"/>
                </a:solidFill>
                <a:effectLst/>
                <a:latin typeface="KaTeX_Main"/>
              </a:rPr>
              <a:t>​</a:t>
            </a:r>
            <a:r>
              <a:rPr lang="en-US" sz="3200" b="1" i="0" dirty="0">
                <a:solidFill>
                  <a:srgbClr val="CC66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5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Widescreen</PresentationFormat>
  <Paragraphs>54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Chemical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Formulas</dc:title>
  <dc:creator>Jean D'cruz</dc:creator>
  <cp:lastModifiedBy>Jean D'cruz</cp:lastModifiedBy>
  <cp:revision>1</cp:revision>
  <dcterms:created xsi:type="dcterms:W3CDTF">2020-05-02T07:20:30Z</dcterms:created>
  <dcterms:modified xsi:type="dcterms:W3CDTF">2020-05-02T07:28:10Z</dcterms:modified>
</cp:coreProperties>
</file>