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F076-35AF-418D-8E82-1F82EB8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F082-3ABE-4B61-A690-AC453185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2B7D-BBBD-4E35-98BF-EA3AFE87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16B2-2C90-473E-96C2-E3C1B99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1BB5-6CD7-4CF2-A8DC-201A2627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2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14F9-D77D-44C9-93C3-0996480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FCAA1-0BF2-4329-B0FB-C0961F4C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3DC4-BFC0-4C37-B599-A5E241CD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96DF-E711-46A0-B10C-6972A565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3E87-351B-4303-BAF9-B6B4324F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20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3BC79-8B73-4004-B6DF-65B43EF11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83F2-14AD-4735-BBAF-B5B98F8E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34865-610B-4BE3-86AC-BD6F887B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0B0-12D5-4A98-A37B-BE571456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BEC2-DC48-443B-A699-FFDD88E5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9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4924-AA99-4275-9DFB-1639C9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7081-82F6-4553-9AC4-B6A74D94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0D7-5D51-429A-8398-97E1A53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E125-E2ED-4336-8856-1183D9E9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0219-8514-4485-ADD7-DB0E74E7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E37-8D2B-45A3-BDBF-19D3A6B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E8C05-7B57-4B6A-BD06-B6A93D64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1B7-7974-43D1-8FB4-AA542081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8AF9-262D-4B35-A35A-F357D21E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A045-0FDD-4CBA-A2F4-C691F887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72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4347-8EE1-4E92-A2BE-5CA52A88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7A97-8B61-4058-A09F-AB037AB32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9674-6345-4874-A388-68097FE7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1CA7F-BBDA-4DCE-B82F-E7910CC9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719F-3B98-44FB-B7B3-426646E4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2772-EA87-498A-BF7E-AC4552D5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81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B3F5-FC45-47D2-AB04-9BC8EB6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DCDE-14B7-421F-9CA0-AB2F23D9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590EB-0926-4FCA-94E1-AB69E8DB5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FE02D-2D11-45D5-9915-2419C050C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38AE9-5858-44E9-A84D-3C71E8F5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FE52-7808-4375-AD00-5C979D9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FC977-2CDE-4B5D-A4A0-8A3D1419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AAA4D-1331-42F1-826B-D8A7184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31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C33E-A85C-4A9E-8190-DFE87E73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E8332-21DB-4077-A252-30EFBE72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B81F-8FD8-4BB0-A710-DF301751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1A934-59CF-4F7C-A61B-AB24091E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7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36DCC-4DAF-4D09-971B-29CE3094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B56DA-4957-45A2-9F3D-14B23137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55666-744D-4C23-A1D5-D074584C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8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3BB-A186-4FBC-97ED-AD6A1A5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9C97-73E3-4D69-9AB6-4D9BD6B7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CA90F-7040-4DC8-B872-39B5755D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17906-6898-430D-B294-D5B2BA97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61C8-98E7-405A-870E-A4F7F329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E47D4-CD8B-423E-8213-8116FA1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0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269F-8E04-4B9D-AC32-90915DA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69BEB-36F2-4F4F-93F0-CD51D2EAC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721D-C3D4-405F-9F1F-B0866E71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50DC2-2F2B-4DC0-9FEF-6EBB150B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3562-B6FD-4404-9A41-80B1C16E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D871-F92A-4550-85F0-C03789F3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9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8915E-6A24-4283-BD52-52AD68BE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62B-C392-478B-9BA7-A0E4FE6D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F8BC-FE90-453E-B28F-EF3FC588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343E-03E1-4CE5-8662-8A05DE166E8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5835-7DAF-4F35-9A92-D2294785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8F46-13D7-416B-96AB-AA62143C1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44F3-C783-4C30-B7BD-96D08C681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8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15DWkkGe_0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B19C-8F90-40F5-AF82-8A24EBE8D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E392-9C7B-4BEE-9C8F-3661F5C5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51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2CF6F-B250-4180-8017-18C13B60C276}"/>
              </a:ext>
            </a:extLst>
          </p:cNvPr>
          <p:cNvSpPr/>
          <p:nvPr/>
        </p:nvSpPr>
        <p:spPr>
          <a:xfrm>
            <a:off x="502920" y="224523"/>
            <a:ext cx="10721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(7:24) to learn more about the difference between </a:t>
            </a:r>
            <a:r>
              <a:rPr lang="en-US" sz="2800" b="1" i="0" dirty="0">
                <a:solidFill>
                  <a:srgbClr val="1D37D4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mass number.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What's the Difference between Mass Number and Atomic Mass?">
            <a:hlinkClick r:id="" action="ppaction://media"/>
            <a:extLst>
              <a:ext uri="{FF2B5EF4-FFF2-40B4-BE49-F238E27FC236}">
                <a16:creationId xmlns:a16="http://schemas.microsoft.com/office/drawing/2014/main" id="{FE95FC4A-9DDD-43F6-A88A-0B77D66BE8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1178630"/>
            <a:ext cx="9936480" cy="5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7B48-237C-4F3E-80E9-3A0AEEECB301}"/>
              </a:ext>
            </a:extLst>
          </p:cNvPr>
          <p:cNvSpPr/>
          <p:nvPr/>
        </p:nvSpPr>
        <p:spPr>
          <a:xfrm>
            <a:off x="617220" y="402362"/>
            <a:ext cx="113157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Along with the atomic and mass number, each atom is given a unique </a:t>
            </a:r>
            <a:r>
              <a:rPr lang="en-US" sz="2800" b="1" i="0" dirty="0">
                <a:solidFill>
                  <a:srgbClr val="5054AF"/>
                </a:solidFill>
                <a:effectLst/>
                <a:latin typeface="Arial" panose="020B0604020202020204" pitchFamily="34" charset="0"/>
              </a:rPr>
              <a:t>chemical symbol.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symbol </a:t>
            </a:r>
            <a:r>
              <a:rPr lang="en-US" sz="2800" b="1" i="0" dirty="0">
                <a:solidFill>
                  <a:srgbClr val="AF5084"/>
                </a:solidFill>
                <a:effectLst/>
                <a:latin typeface="Arial" panose="020B0604020202020204" pitchFamily="34" charset="0"/>
              </a:rPr>
              <a:t>represents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element using one or two letters.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4A0D8AE-0436-4DD7-B0B7-24B6977E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293213"/>
            <a:ext cx="50863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8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C2177-8885-4367-8511-9AAFAF862E73}"/>
              </a:ext>
            </a:extLst>
          </p:cNvPr>
          <p:cNvSpPr/>
          <p:nvPr/>
        </p:nvSpPr>
        <p:spPr>
          <a:xfrm>
            <a:off x="925512" y="320457"/>
            <a:ext cx="10340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Chemical symbols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elements are made up of letters of the </a:t>
            </a:r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alphabet.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of the symbols are simply the </a:t>
            </a:r>
            <a:r>
              <a:rPr lang="en-US" sz="2800" b="1" i="0" dirty="0">
                <a:solidFill>
                  <a:srgbClr val="7EACCE"/>
                </a:solidFill>
                <a:effectLst/>
                <a:latin typeface="Arial" panose="020B0604020202020204" pitchFamily="34" charset="0"/>
              </a:rPr>
              <a:t>first letter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element. This letter is always upper case.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29D6979-3EC9-4D80-B537-F31A2DDE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" y="4075748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EF69D2A-361D-431E-9241-DFA0D72E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5" y="3809047"/>
            <a:ext cx="2381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6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9BA25-D240-4BD8-B5C8-F77E32AC34F8}"/>
              </a:ext>
            </a:extLst>
          </p:cNvPr>
          <p:cNvSpPr/>
          <p:nvPr/>
        </p:nvSpPr>
        <p:spPr>
          <a:xfrm>
            <a:off x="1203642" y="262841"/>
            <a:ext cx="101806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Sometimes we can't just use the first letter.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symbol for calcium </a:t>
            </a:r>
            <a:r>
              <a:rPr lang="en-US" sz="2800" b="1" i="0" dirty="0">
                <a:solidFill>
                  <a:srgbClr val="7EACCE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because that is already the symbol for carbon. Instead, we use </a:t>
            </a:r>
            <a:r>
              <a:rPr lang="en-US" sz="2800" b="1" i="0" dirty="0">
                <a:solidFill>
                  <a:srgbClr val="C87ECE"/>
                </a:solidFill>
                <a:effectLst/>
                <a:latin typeface="Arial" panose="020B0604020202020204" pitchFamily="34" charset="0"/>
              </a:rPr>
              <a:t>two relevant letters,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Ca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letter is </a:t>
            </a:r>
            <a:r>
              <a:rPr lang="en-US" sz="2800" b="1" i="1" dirty="0">
                <a:solidFill>
                  <a:srgbClr val="7ECEA0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upper case and the second letter is </a:t>
            </a:r>
            <a:r>
              <a:rPr lang="en-US" sz="2800" b="1" i="1" dirty="0">
                <a:solidFill>
                  <a:srgbClr val="7ECEA0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lower case.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0B8DA4F-0F01-4298-96FD-69BD87FF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34" y="4023360"/>
            <a:ext cx="2372857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313D29F-69E5-4CDA-89C5-45E54279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31" y="3802271"/>
            <a:ext cx="2228614" cy="30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0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E58F8-B44C-4F84-A59B-BB1A5B56DA90}"/>
              </a:ext>
            </a:extLst>
          </p:cNvPr>
          <p:cNvSpPr/>
          <p:nvPr/>
        </p:nvSpPr>
        <p:spPr>
          <a:xfrm>
            <a:off x="403860" y="418525"/>
            <a:ext cx="113842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why do some chemical symbols look like they were chosen at random?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elements have symbols that seem really strange. These are usually using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or two relevant letters,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are </a:t>
            </a:r>
            <a:r>
              <a:rPr lang="en-US" sz="2800" b="1" i="0" dirty="0">
                <a:solidFill>
                  <a:srgbClr val="ACCE7E"/>
                </a:solidFill>
                <a:effectLst/>
                <a:latin typeface="Arial" panose="020B0604020202020204" pitchFamily="34" charset="0"/>
              </a:rPr>
              <a:t>from another language!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gold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Au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(aurum in Latin), tungsten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(wolfram in German), lead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Pb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plumbum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 Latin) and sodium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(natrium in Latin).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59CBC87-C730-45C8-83D8-D3E78F14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9" y="4707864"/>
            <a:ext cx="2537459" cy="20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23D5DA-E02F-48B4-A5CB-802F747368EB}"/>
              </a:ext>
            </a:extLst>
          </p:cNvPr>
          <p:cNvSpPr/>
          <p:nvPr/>
        </p:nvSpPr>
        <p:spPr>
          <a:xfrm>
            <a:off x="1051560" y="771436"/>
            <a:ext cx="101269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substance that is made of only one type of atom.</a:t>
            </a:r>
          </a:p>
          <a:p>
            <a:br>
              <a:rPr lang="en-US" dirty="0"/>
            </a:b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CDF6D-B46C-42F9-B92F-F98B01FE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03" y="2641193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B96643-3381-46A6-973F-017A537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40" y="2641193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5CAA6E8-F5D1-426E-BBE5-76C177B6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94295"/>
            <a:ext cx="950741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Smart Lesson,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30F1BE-4D79-47C2-9562-CC9759771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20768"/>
              </p:ext>
            </p:extLst>
          </p:nvPr>
        </p:nvGraphicFramePr>
        <p:xfrm>
          <a:off x="281940" y="1726724"/>
          <a:ext cx="11628120" cy="2903220"/>
        </p:xfrm>
        <a:graphic>
          <a:graphicData uri="http://schemas.openxmlformats.org/drawingml/2006/table">
            <a:tbl>
              <a:tblPr/>
              <a:tblGrid>
                <a:gridCol w="633541">
                  <a:extLst>
                    <a:ext uri="{9D8B030D-6E8A-4147-A177-3AD203B41FA5}">
                      <a16:colId xmlns:a16="http://schemas.microsoft.com/office/drawing/2014/main" val="1480697269"/>
                    </a:ext>
                  </a:extLst>
                </a:gridCol>
                <a:gridCol w="10994579">
                  <a:extLst>
                    <a:ext uri="{9D8B030D-6E8A-4147-A177-3AD203B41FA5}">
                      <a16:colId xmlns:a16="http://schemas.microsoft.com/office/drawing/2014/main" val="9303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1.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00AE6A"/>
                          </a:solidFill>
                          <a:effectLst/>
                        </a:rPr>
                        <a:t>Recall</a:t>
                      </a:r>
                      <a:r>
                        <a:rPr lang="en-US" sz="2800" b="1">
                          <a:effectLst/>
                        </a:rPr>
                        <a:t> that elements are represented by an </a:t>
                      </a:r>
                      <a:r>
                        <a:rPr lang="en-US" sz="2800" b="1">
                          <a:solidFill>
                            <a:srgbClr val="2D9AA4"/>
                          </a:solidFill>
                          <a:effectLst/>
                        </a:rPr>
                        <a:t>atomic number, atomic mass</a:t>
                      </a:r>
                      <a:r>
                        <a:rPr lang="en-US" sz="2800" b="1">
                          <a:effectLst/>
                        </a:rPr>
                        <a:t> and </a:t>
                      </a:r>
                      <a:r>
                        <a:rPr lang="en-US" sz="2800" b="1">
                          <a:solidFill>
                            <a:srgbClr val="2D9AA4"/>
                          </a:solidFill>
                          <a:effectLst/>
                        </a:rPr>
                        <a:t>chemical symbol.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45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2.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US" sz="2800" b="1">
                          <a:effectLst/>
                        </a:rPr>
                        <a:t> that elements </a:t>
                      </a:r>
                      <a:r>
                        <a:rPr lang="en-US" sz="2800" b="1">
                          <a:solidFill>
                            <a:srgbClr val="2D9AA4"/>
                          </a:solidFill>
                          <a:effectLst/>
                        </a:rPr>
                        <a:t>contain only one type of atom</a:t>
                      </a:r>
                      <a:r>
                        <a:rPr lang="en-US" sz="2800" b="1">
                          <a:effectLst/>
                        </a:rPr>
                        <a:t> and have unique properties.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52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US" sz="2800" b="1" dirty="0">
                          <a:effectLst/>
                        </a:rPr>
                        <a:t> atomic numbers, mass numbers, atomic masses and chemical symbols of various elements.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6476"/>
                  </a:ext>
                </a:extLst>
              </a:tr>
            </a:tbl>
          </a:graphicData>
        </a:graphic>
      </p:graphicFrame>
      <p:pic>
        <p:nvPicPr>
          <p:cNvPr id="6" name="1523579701.48293">
            <a:hlinkClick r:id="" action="ppaction://media"/>
            <a:extLst>
              <a:ext uri="{FF2B5EF4-FFF2-40B4-BE49-F238E27FC236}">
                <a16:creationId xmlns:a16="http://schemas.microsoft.com/office/drawing/2014/main" id="{3548AF1A-58B2-4F30-8863-80228D73FB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7904" y="4721383"/>
            <a:ext cx="3453035" cy="19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C8A309-861B-4ADF-838B-08B50C63D772}"/>
              </a:ext>
            </a:extLst>
          </p:cNvPr>
          <p:cNvSpPr/>
          <p:nvPr/>
        </p:nvSpPr>
        <p:spPr>
          <a:xfrm>
            <a:off x="0" y="591235"/>
            <a:ext cx="11567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periodic table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all of the known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smallest to biggest.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B0A27-DC0D-4B9E-8B81-BDC8CB7E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4" y="1545342"/>
            <a:ext cx="9279255" cy="52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2F353-F095-4B1B-8D25-8F2D28B7DEC5}"/>
              </a:ext>
            </a:extLst>
          </p:cNvPr>
          <p:cNvSpPr/>
          <p:nvPr/>
        </p:nvSpPr>
        <p:spPr>
          <a:xfrm>
            <a:off x="205740" y="0"/>
            <a:ext cx="108813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element has its own 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unique box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periodic table.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Within that box you will notice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numbers.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B91DD4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1" dirty="0">
                <a:solidFill>
                  <a:srgbClr val="1D37D4"/>
                </a:solidFill>
                <a:effectLst/>
                <a:latin typeface="Arial" panose="020B0604020202020204" pitchFamily="34" charset="0"/>
              </a:rPr>
              <a:t>atomic mass.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B73781-1236-412F-9E5D-7A73959B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4" y="2076589"/>
            <a:ext cx="5638512" cy="48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0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70EEBD-3FA6-442B-88BA-5AC0BA5137C9}"/>
              </a:ext>
            </a:extLst>
          </p:cNvPr>
          <p:cNvSpPr/>
          <p:nvPr/>
        </p:nvSpPr>
        <p:spPr>
          <a:xfrm>
            <a:off x="1181100" y="-10774"/>
            <a:ext cx="104317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91DD4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B91DD4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of an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number is 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used to define elements.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number will be the </a:t>
            </a:r>
            <a:r>
              <a:rPr lang="en-US" sz="2800" b="1" i="0" dirty="0">
                <a:solidFill>
                  <a:srgbClr val="D41D93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 </a:t>
            </a:r>
            <a:r>
              <a:rPr lang="en-US" sz="2800" b="1" i="0" dirty="0">
                <a:solidFill>
                  <a:srgbClr val="D41D93"/>
                </a:solidFill>
                <a:effectLst/>
                <a:latin typeface="Arial" panose="020B0604020202020204" pitchFamily="34" charset="0"/>
              </a:rPr>
              <a:t>particular element.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use the atomic number, or number of protons, to </a:t>
            </a:r>
            <a:r>
              <a:rPr lang="en-US" sz="2800" b="1" i="1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element.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2F72C4-A23A-4E1F-9452-87984859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65" y="3097769"/>
            <a:ext cx="6071235" cy="39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FEB78E-642F-45CB-8585-EF5903B87F37}"/>
              </a:ext>
            </a:extLst>
          </p:cNvPr>
          <p:cNvSpPr/>
          <p:nvPr/>
        </p:nvSpPr>
        <p:spPr>
          <a:xfrm>
            <a:off x="525780" y="242173"/>
            <a:ext cx="104698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5E1DD4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400" b="1" i="0" dirty="0">
                <a:solidFill>
                  <a:srgbClr val="5E1DD4"/>
                </a:solidFill>
                <a:effectLst/>
                <a:latin typeface="Arial" panose="020B0604020202020204" pitchFamily="34" charset="0"/>
              </a:rPr>
              <a:t>average number of protons and neutrons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of an atom.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not considered, because they are </a:t>
            </a:r>
            <a:r>
              <a:rPr lang="en-US" sz="24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so small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have </a:t>
            </a:r>
            <a:r>
              <a:rPr lang="en-US" sz="24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almost no effect on the mass.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not always a whole number, due to different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isotopes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existing for each element.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65D2AD-5254-4651-9CDC-C5052FAE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32" y="3217401"/>
            <a:ext cx="5652136" cy="364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1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9DFAE-B25F-4FBC-9E11-E55F98C072C1}"/>
              </a:ext>
            </a:extLst>
          </p:cNvPr>
          <p:cNvSpPr/>
          <p:nvPr/>
        </p:nvSpPr>
        <p:spPr>
          <a:xfrm>
            <a:off x="0" y="192604"/>
            <a:ext cx="119100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also another useful number, the </a:t>
            </a:r>
            <a:r>
              <a:rPr lang="en-US" sz="28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mass number,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US" sz="28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listed on the periodic table.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number is the total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neutron count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vary within an element, we 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different possible mass numbers (based on their abundance) to calculate the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 atomic mass.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75453F-FD20-4B8F-A840-BED4C254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45" y="3732034"/>
            <a:ext cx="5850255" cy="290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5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D8316-CE2F-4269-AE4D-69544C359E43}"/>
              </a:ext>
            </a:extLst>
          </p:cNvPr>
          <p:cNvSpPr/>
          <p:nvPr/>
        </p:nvSpPr>
        <p:spPr>
          <a:xfrm>
            <a:off x="342900" y="303590"/>
            <a:ext cx="11658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1D37D4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4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often confused, and people sometimes use them </a:t>
            </a:r>
            <a:r>
              <a:rPr lang="en-US" sz="24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interchangably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are used in the same way - to represent the </a:t>
            </a:r>
            <a:r>
              <a:rPr lang="en-US" sz="24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mass of an atom.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remember that </a:t>
            </a:r>
            <a:r>
              <a:rPr lang="en-US" sz="2400" b="1" i="0" dirty="0">
                <a:solidFill>
                  <a:srgbClr val="D41D38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mass of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 atoms,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1D37D4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average mass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atoms of a single element.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54AFAD-2330-4139-BA32-93AD79AA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3114675"/>
            <a:ext cx="46482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2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Widescreen</PresentationFormat>
  <Paragraphs>58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</dc:title>
  <dc:creator>Jean D'cruz</dc:creator>
  <cp:lastModifiedBy>Jean D'cruz</cp:lastModifiedBy>
  <cp:revision>2</cp:revision>
  <dcterms:created xsi:type="dcterms:W3CDTF">2020-05-02T06:59:39Z</dcterms:created>
  <dcterms:modified xsi:type="dcterms:W3CDTF">2020-05-02T07:08:02Z</dcterms:modified>
</cp:coreProperties>
</file>