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130-1827-4018-9F98-BA524620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245F-6149-416E-97ED-C0F987AD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D117-AFA8-4DE1-B72B-62AF661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EFF9-B258-4F38-9FF6-CB0A04E0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4F4D-AF80-4AE6-B3CC-AE4E6F14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A34-3EDA-4517-94C3-726CE891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CCB05-56E8-4665-A0D4-0A7B1138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F444-CB05-4B20-8EC6-15ECDDA9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5380-A637-48ED-BF80-17427704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3EEF-4C6F-47CD-92F3-068A8AA0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92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E09FD-478B-4B68-A11D-B45AF150D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89DC-9DCA-4A5D-BB5F-5D290921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AB96A-23A8-41AD-8347-46A8B5C6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0D53-E5AB-4F4C-8BBD-DBB6299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1575-643E-4AC7-AF92-C081980F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6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02D-E7C8-4D08-B8EA-8333BF76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C848-6D93-4032-AC5F-D8470397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5FC4-73D1-4251-A13F-84671B34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1B4A-A901-4958-BF56-D31A120C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A2B0-0867-4201-9414-089C01D4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94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E6BA-7C2B-40DE-B6DE-045D4152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4BE8-7FBC-49CD-B0D2-8500DCEC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5AF8-A807-4597-AE58-A5A0CE71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42D8-16F9-4662-8618-781C2335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E6B4-AAF9-42B8-891B-94482194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55B6-1321-4070-B971-F48422DB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CF10-CD00-48A6-9E3D-54A0278AF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A4CD-6FFB-45E3-A4D0-757E76DB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67AE-1DB4-4941-A03D-BDE6DB57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F5B1-1243-485A-9B10-9897EF99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9EEA2-D631-4FF3-BA40-A625F15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6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4D2A-8044-4318-920C-27D65B45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3978-8972-446A-8392-6B90FB2A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2B08E-F7C4-42B8-B5B8-D0F94559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9B5FC-A1C9-47EE-88F6-7DA1C5884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01324-ABA2-4A72-B6DA-D1984C1FB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945BC-F8E6-4F79-A869-764CA356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AAD36-2443-4A8D-BD4C-61F7C3E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21E97-D9AD-43F0-98D2-5DE7BE4C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8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89DC-87BE-4CF8-AE0B-0F278F63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87136-5035-4425-8DBE-4206018E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1AA22-7FE4-4C84-8FC7-1998DCF5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6E2D5-05BE-4CF7-96CD-45CD2832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0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DA1E-8AE9-4827-92AA-572AB17B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4D8CA-2D9A-4429-8FDC-532C8FC5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B67F-03AE-4B18-A1A4-D3B79531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00D-5999-4772-B8B6-0E7F509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3004-01F8-4C7A-8582-AA447180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64A14-44AB-4984-8F83-4A0F58DBF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DF66-49A0-4FBB-8D40-1D80692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DDEF0-6034-4EE7-A55D-7C625BD4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EAE1-B7FB-4EA1-B50E-F65F65EB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5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2E4F-0E55-4EEC-9852-C8D7F99C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4CA1B-4407-4AE5-A9A5-8014D2F29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761AC-6635-4A24-B7EC-E33B93B9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440F-2C1E-44CE-A498-16287579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997BE-2B04-456C-85C9-9E740971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0B27-7B0E-4CF0-9363-994380FD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52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D785-C266-4ED8-B714-5BBA4715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3E4B-9014-4B38-BE3B-C079E7DA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EE48-9A91-457F-8C7B-659743B3D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3568-75BF-4509-8363-3D08BABB7E3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248E-6573-4E73-8FF3-6A276FD12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6256-DB86-4E9F-9A61-75D699EBD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700D-B446-4C6E-9209-C89AB6043B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5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8MBCyiaPSM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13B4-2D75-4615-A0C5-62F04B324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Elements, Compounds and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61E5C-3CDE-4ABB-978D-F69C74A1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69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1D511-A98E-4585-B99C-547A3AA4237A}"/>
              </a:ext>
            </a:extLst>
          </p:cNvPr>
          <p:cNvSpPr/>
          <p:nvPr/>
        </p:nvSpPr>
        <p:spPr>
          <a:xfrm>
            <a:off x="548640" y="485765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pure substance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substance that cannot be separated by </a:t>
            </a:r>
            <a:r>
              <a:rPr lang="en-US" sz="24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means, like filtration or evaporation.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pure substances include water, gold, sugar, carbon dioxide, oxygen and diamonds.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pure substance is made up of </a:t>
            </a:r>
            <a:r>
              <a:rPr lang="en-US" sz="2400" b="1" i="0" dirty="0">
                <a:solidFill>
                  <a:srgbClr val="CEC87E"/>
                </a:solidFill>
                <a:effectLst/>
                <a:latin typeface="Arial" panose="020B0604020202020204" pitchFamily="34" charset="0"/>
              </a:rPr>
              <a:t>one type of particle.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 that makes up diamonds is carbon, called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particle that makes up sugar is more complicated - it is called sucrose.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0A9868-C275-4EB1-91A3-CAA60869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390208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3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FD42A-7C22-4E79-8E51-3BA31161EF50}"/>
              </a:ext>
            </a:extLst>
          </p:cNvPr>
          <p:cNvSpPr/>
          <p:nvPr/>
        </p:nvSpPr>
        <p:spPr>
          <a:xfrm>
            <a:off x="1066800" y="613460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7ECEA0"/>
                </a:solidFill>
                <a:effectLst/>
                <a:latin typeface="Arial" panose="020B0604020202020204" pitchFamily="34" charset="0"/>
              </a:rPr>
              <a:t>Pure substances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exist as either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</a:t>
            </a:r>
            <a:r>
              <a:rPr lang="en-US" sz="2400" b="1" i="0" dirty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 compounds.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A825B4-A9FA-408E-BA24-CECF089F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43" y="1536383"/>
            <a:ext cx="6343786" cy="53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4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0C588-3607-426D-BE62-A8443BDAF948}"/>
              </a:ext>
            </a:extLst>
          </p:cNvPr>
          <p:cNvSpPr/>
          <p:nvPr/>
        </p:nvSpPr>
        <p:spPr>
          <a:xfrm>
            <a:off x="342900" y="745262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3200" b="1" i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en-US" sz="3200" b="1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 be made up of the </a:t>
            </a:r>
            <a:r>
              <a:rPr lang="en-US" sz="3200" b="1" i="0">
                <a:solidFill>
                  <a:srgbClr val="4A008B"/>
                </a:solidFill>
                <a:effectLst/>
                <a:latin typeface="Arial" panose="020B0604020202020204" pitchFamily="34" charset="0"/>
              </a:rPr>
              <a:t>same type of atoms.</a:t>
            </a:r>
            <a:endParaRPr lang="en-US" sz="3200" b="1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Gold </a:t>
            </a:r>
            <a:r>
              <a:rPr lang="en-US" sz="3200" b="1" i="0">
                <a:solidFill>
                  <a:srgbClr val="8B004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32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gold atoms. Silver will </a:t>
            </a:r>
            <a:r>
              <a:rPr lang="en-US" sz="3200" b="1" i="0">
                <a:solidFill>
                  <a:srgbClr val="8B004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32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silver atoms and diamonds will </a:t>
            </a:r>
            <a:r>
              <a:rPr lang="en-US" sz="3200" b="1" i="0">
                <a:solidFill>
                  <a:srgbClr val="8B004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3200" b="1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contain carbon atoms.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58050A-CA29-49AC-B33F-9C790CAD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95" y="4610100"/>
            <a:ext cx="30575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C50AB15-D6ED-40D3-9164-B7390097E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4514850"/>
            <a:ext cx="38004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7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462D24-61A8-4347-A861-10586EB4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42010"/>
              </p:ext>
            </p:extLst>
          </p:nvPr>
        </p:nvGraphicFramePr>
        <p:xfrm>
          <a:off x="1167764" y="1543844"/>
          <a:ext cx="10170796" cy="1394460"/>
        </p:xfrm>
        <a:graphic>
          <a:graphicData uri="http://schemas.openxmlformats.org/drawingml/2006/table">
            <a:tbl>
              <a:tblPr/>
              <a:tblGrid>
                <a:gridCol w="10170796">
                  <a:extLst>
                    <a:ext uri="{9D8B030D-6E8A-4147-A177-3AD203B41FA5}">
                      <a16:colId xmlns:a16="http://schemas.microsoft.com/office/drawing/2014/main" val="226827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For example, water is made up of </a:t>
                      </a:r>
                      <a:r>
                        <a:rPr lang="en-US" sz="2800" b="1" dirty="0">
                          <a:effectLst/>
                        </a:rPr>
                        <a:t>hydrogen</a:t>
                      </a:r>
                      <a:r>
                        <a:rPr lang="en-US" sz="2800" dirty="0">
                          <a:effectLst/>
                        </a:rPr>
                        <a:t> and </a:t>
                      </a:r>
                      <a:r>
                        <a:rPr lang="en-US" sz="2800" b="1" dirty="0">
                          <a:effectLst/>
                        </a:rPr>
                        <a:t>oxygen</a:t>
                      </a:r>
                      <a:r>
                        <a:rPr lang="en-US" sz="2800" dirty="0">
                          <a:effectLst/>
                        </a:rPr>
                        <a:t> atoms </a:t>
                      </a:r>
                      <a:r>
                        <a:rPr lang="en-US" sz="2800" b="1" dirty="0">
                          <a:solidFill>
                            <a:srgbClr val="A4732D"/>
                          </a:solidFill>
                          <a:effectLst/>
                        </a:rPr>
                        <a:t>bound together</a:t>
                      </a:r>
                      <a:r>
                        <a:rPr lang="en-US" sz="2800" dirty="0">
                          <a:effectLst/>
                        </a:rPr>
                        <a:t> by strong chemical bonds. A glass of water contains billions of these water particles.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4468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9D4694-3362-40F1-B4CA-5398AE83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2" y="534593"/>
            <a:ext cx="1114997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42D9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compound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composed of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437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or more different types of atom.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BB958530-360D-4BDE-B357-984E215E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93" y="3429000"/>
            <a:ext cx="5076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7D6BF9-0044-4FB5-9225-799C4E0C500E}"/>
              </a:ext>
            </a:extLst>
          </p:cNvPr>
          <p:cNvSpPr/>
          <p:nvPr/>
        </p:nvSpPr>
        <p:spPr>
          <a:xfrm>
            <a:off x="495300" y="398344"/>
            <a:ext cx="1120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elements and compounds can be </a:t>
            </a:r>
            <a:r>
              <a:rPr lang="en-US" sz="28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pure substances.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pure substance contains </a:t>
            </a:r>
            <a:r>
              <a:rPr lang="en-US" sz="2800" b="1" i="0" dirty="0">
                <a:solidFill>
                  <a:srgbClr val="A4732D"/>
                </a:solidFill>
                <a:effectLst/>
                <a:latin typeface="Arial" panose="020B0604020202020204" pitchFamily="34" charset="0"/>
              </a:rPr>
              <a:t>elements or compounds that are all the same.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Compounds can be considered pure substances because, although there are </a:t>
            </a:r>
            <a:r>
              <a:rPr lang="en-US" sz="2800" b="1" i="0" dirty="0">
                <a:solidFill>
                  <a:srgbClr val="2D99A4"/>
                </a:solidFill>
                <a:effectLst/>
                <a:latin typeface="Arial" panose="020B0604020202020204" pitchFamily="34" charset="0"/>
              </a:rPr>
              <a:t>different 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compound, the entire substance contains the </a:t>
            </a:r>
            <a:r>
              <a:rPr lang="en-US" sz="2800" b="1" i="0" dirty="0">
                <a:solidFill>
                  <a:srgbClr val="2D99A4"/>
                </a:solidFill>
                <a:effectLst/>
                <a:latin typeface="Arial" panose="020B0604020202020204" pitchFamily="34" charset="0"/>
              </a:rPr>
              <a:t>same compound.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9E6AC2-3BAB-4293-9786-216186B8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81475"/>
            <a:ext cx="381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4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F6EDCA-8CD5-4C26-AA13-2C3EF104F61B}"/>
              </a:ext>
            </a:extLst>
          </p:cNvPr>
          <p:cNvSpPr/>
          <p:nvPr/>
        </p:nvSpPr>
        <p:spPr>
          <a:xfrm>
            <a:off x="480060" y="127338"/>
            <a:ext cx="11429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example of a pure substance made of a compound would be a bottle of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ammonia gas.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Ammonia is a compound made of </a:t>
            </a:r>
            <a:r>
              <a:rPr lang="en-US" sz="2800" b="1" i="0" dirty="0">
                <a:solidFill>
                  <a:srgbClr val="2D99A4"/>
                </a:solidFill>
                <a:effectLst/>
                <a:latin typeface="Arial" panose="020B0604020202020204" pitchFamily="34" charset="0"/>
              </a:rPr>
              <a:t>one nitrogen 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 hydrogen atoms: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NH3​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Since every molecule in the bottle would be an ammonia molecule, this is a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pure substance.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F45CF3A-4C09-4C5C-A5E7-98AB8F87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429000"/>
            <a:ext cx="31051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9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19B69-C502-49F2-9C92-27921DB7378A}"/>
              </a:ext>
            </a:extLst>
          </p:cNvPr>
          <p:cNvSpPr/>
          <p:nvPr/>
        </p:nvSpPr>
        <p:spPr>
          <a:xfrm>
            <a:off x="228600" y="929799"/>
            <a:ext cx="115214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Mixtures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 two or more types of particles that are only combined </a:t>
            </a:r>
            <a:r>
              <a:rPr lang="en-US" sz="2400" b="1" i="0" dirty="0">
                <a:solidFill>
                  <a:srgbClr val="4D86D8"/>
                </a:solidFill>
                <a:effectLst/>
                <a:latin typeface="Arial" panose="020B0604020202020204" pitchFamily="34" charset="0"/>
              </a:rPr>
              <a:t>physically.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their atoms are </a:t>
            </a:r>
            <a:r>
              <a:rPr lang="en-US" sz="24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bonded together.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8C9DF41-B2C1-4094-9F8D-8EBD37DF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07" y="2739151"/>
            <a:ext cx="3994785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00FEE-1CDF-44AE-B1A5-6F49EB58B7A2}"/>
              </a:ext>
            </a:extLst>
          </p:cNvPr>
          <p:cNvSpPr/>
          <p:nvPr/>
        </p:nvSpPr>
        <p:spPr>
          <a:xfrm>
            <a:off x="799782" y="286018"/>
            <a:ext cx="10592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Mixtures can be </a:t>
            </a:r>
            <a:r>
              <a:rPr lang="en-US" sz="2400" b="1" i="0" dirty="0">
                <a:solidFill>
                  <a:srgbClr val="3370C7"/>
                </a:solidFill>
                <a:effectLst/>
                <a:latin typeface="Arial" panose="020B0604020202020204" pitchFamily="34" charset="0"/>
              </a:rPr>
              <a:t>separated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pure substances using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methods, such as filtration and decanting.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0B8DAD"/>
                </a:solidFill>
                <a:effectLst/>
                <a:latin typeface="Arial" panose="020B0604020202020204" pitchFamily="34" charset="0"/>
              </a:rPr>
              <a:t>Filtration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separate bigger particles from smaller particles. </a:t>
            </a:r>
            <a:r>
              <a:rPr lang="en-US" sz="2400" b="1" i="0" dirty="0">
                <a:solidFill>
                  <a:srgbClr val="0B3CAD"/>
                </a:solidFill>
                <a:effectLst/>
                <a:latin typeface="Arial" panose="020B0604020202020204" pitchFamily="34" charset="0"/>
              </a:rPr>
              <a:t>Decanting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separate heavier liquids from lighter liquids.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0605F66-D997-4622-BD8F-9BAA56F1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17" y="3429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BA69BA9-F2B0-426B-8990-EC8617A2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28" y="3124199"/>
            <a:ext cx="32670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8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32F5AE9-5F9F-4C5E-B99F-2029241C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75" y="390184"/>
            <a:ext cx="9528250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Mixtures can be made of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EA0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elements,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EC87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compounds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both.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FAED35-F182-47CF-ABAB-A5EB93F8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57422"/>
              </p:ext>
            </p:extLst>
          </p:nvPr>
        </p:nvGraphicFramePr>
        <p:xfrm>
          <a:off x="130085" y="1269524"/>
          <a:ext cx="9974035" cy="3211035"/>
        </p:xfrm>
        <a:graphic>
          <a:graphicData uri="http://schemas.openxmlformats.org/drawingml/2006/table">
            <a:tbl>
              <a:tblPr/>
              <a:tblGrid>
                <a:gridCol w="419489">
                  <a:extLst>
                    <a:ext uri="{9D8B030D-6E8A-4147-A177-3AD203B41FA5}">
                      <a16:colId xmlns:a16="http://schemas.microsoft.com/office/drawing/2014/main" val="14268242"/>
                    </a:ext>
                  </a:extLst>
                </a:gridCol>
                <a:gridCol w="9554546">
                  <a:extLst>
                    <a:ext uri="{9D8B030D-6E8A-4147-A177-3AD203B41FA5}">
                      <a16:colId xmlns:a16="http://schemas.microsoft.com/office/drawing/2014/main" val="710315870"/>
                    </a:ext>
                  </a:extLst>
                </a:gridCol>
              </a:tblGrid>
              <a:tr h="1070345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Air is mostly a mixture of nitrogen and oxygen, both </a:t>
                      </a:r>
                      <a:r>
                        <a:rPr lang="en-US" sz="2800" b="1">
                          <a:solidFill>
                            <a:srgbClr val="CEA07E"/>
                          </a:solidFill>
                          <a:effectLst/>
                        </a:rPr>
                        <a:t>elements.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20299"/>
                  </a:ext>
                </a:extLst>
              </a:tr>
              <a:tr h="1070345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</a:rPr>
                        <a:t>Lemonade is a mixture of water, sugar and various other </a:t>
                      </a:r>
                      <a:r>
                        <a:rPr lang="en-US" sz="2800" b="1">
                          <a:solidFill>
                            <a:srgbClr val="CEC87E"/>
                          </a:solidFill>
                          <a:effectLst/>
                        </a:rPr>
                        <a:t>compounds.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94104"/>
                  </a:ext>
                </a:extLst>
              </a:tr>
              <a:tr h="1070345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A mixture of sand and iron filings is composed of </a:t>
                      </a:r>
                      <a:r>
                        <a:rPr lang="en-US" sz="2800" b="1" dirty="0">
                          <a:solidFill>
                            <a:srgbClr val="CEA07E"/>
                          </a:solidFill>
                          <a:effectLst/>
                        </a:rPr>
                        <a:t>elemental</a:t>
                      </a:r>
                      <a:r>
                        <a:rPr lang="en-US" sz="2800" dirty="0">
                          <a:effectLst/>
                        </a:rPr>
                        <a:t> iron and </a:t>
                      </a:r>
                      <a:r>
                        <a:rPr lang="en-US" sz="2800" b="1" dirty="0">
                          <a:solidFill>
                            <a:srgbClr val="CEC87E"/>
                          </a:solidFill>
                          <a:effectLst/>
                        </a:rPr>
                        <a:t>compounds</a:t>
                      </a:r>
                      <a:r>
                        <a:rPr lang="en-US" sz="2800" dirty="0">
                          <a:effectLst/>
                        </a:rPr>
                        <a:t> such as silicon dioxide.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0357"/>
                  </a:ext>
                </a:extLst>
              </a:tr>
            </a:tbl>
          </a:graphicData>
        </a:graphic>
      </p:graphicFrame>
      <p:pic>
        <p:nvPicPr>
          <p:cNvPr id="14339" name="Picture 3">
            <a:extLst>
              <a:ext uri="{FF2B5EF4-FFF2-40B4-BE49-F238E27FC236}">
                <a16:creationId xmlns:a16="http://schemas.microsoft.com/office/drawing/2014/main" id="{2674143E-8850-4434-A56D-D99A349E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48" y="413543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D909DB-9CA1-4042-B5B6-B3562933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1" y="758035"/>
            <a:ext cx="1143902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979C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Smart Lesson, you will be able to: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952C87-4844-4FEF-B05C-547275A8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06599"/>
              </p:ext>
            </p:extLst>
          </p:nvPr>
        </p:nvGraphicFramePr>
        <p:xfrm>
          <a:off x="838200" y="2096294"/>
          <a:ext cx="10515600" cy="1332706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329917212"/>
                    </a:ext>
                  </a:extLst>
                </a:gridCol>
              </a:tblGrid>
              <a:tr h="666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KaTeX_Main"/>
                        </a:rPr>
                        <a:t>1.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solidFill>
                            <a:srgbClr val="00AE6A"/>
                          </a:solidFill>
                          <a:effectLst/>
                        </a:rPr>
                        <a:t>Define</a:t>
                      </a:r>
                      <a:r>
                        <a:rPr lang="en-US" sz="2800" dirty="0">
                          <a:effectLst/>
                        </a:rPr>
                        <a:t> the terms </a:t>
                      </a:r>
                      <a:r>
                        <a:rPr lang="en-US" sz="2800" b="1" i="1" dirty="0">
                          <a:solidFill>
                            <a:srgbClr val="0044AE"/>
                          </a:solidFill>
                          <a:effectLst/>
                        </a:rPr>
                        <a:t>pure substance</a:t>
                      </a:r>
                      <a:r>
                        <a:rPr lang="en-US" sz="2800" dirty="0">
                          <a:effectLst/>
                        </a:rPr>
                        <a:t> and </a:t>
                      </a:r>
                      <a:r>
                        <a:rPr lang="en-US" sz="2800" b="1" i="1" dirty="0">
                          <a:solidFill>
                            <a:srgbClr val="6A00AE"/>
                          </a:solidFill>
                          <a:effectLst/>
                        </a:rPr>
                        <a:t>mixture.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198674"/>
                  </a:ext>
                </a:extLst>
              </a:tr>
              <a:tr h="666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KaTeX_Main"/>
                        </a:rPr>
                        <a:t>2.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solidFill>
                            <a:srgbClr val="0066CC"/>
                          </a:solidFill>
                          <a:effectLst/>
                        </a:rPr>
                        <a:t>Distinguish</a:t>
                      </a:r>
                      <a:r>
                        <a:rPr lang="en-US" sz="2800" dirty="0">
                          <a:effectLst/>
                        </a:rPr>
                        <a:t> between pure substances and mixtures.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74328"/>
                  </a:ext>
                </a:extLst>
              </a:tr>
            </a:tbl>
          </a:graphicData>
        </a:graphic>
      </p:graphicFrame>
      <p:pic>
        <p:nvPicPr>
          <p:cNvPr id="5" name="1513043351.59314">
            <a:hlinkClick r:id="" action="ppaction://media"/>
            <a:extLst>
              <a:ext uri="{FF2B5EF4-FFF2-40B4-BE49-F238E27FC236}">
                <a16:creationId xmlns:a16="http://schemas.microsoft.com/office/drawing/2014/main" id="{687F0C54-4227-414D-9947-6DC261D7FF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68968" y="3782373"/>
            <a:ext cx="4832032" cy="25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05AF6-DD9F-4FF9-96A4-CB3B2CA26F5A}"/>
              </a:ext>
            </a:extLst>
          </p:cNvPr>
          <p:cNvSpPr/>
          <p:nvPr/>
        </p:nvSpPr>
        <p:spPr>
          <a:xfrm>
            <a:off x="914400" y="382012"/>
            <a:ext cx="9333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we start, let's have a look at a couple of terms that we will be using a lot in this module.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substances are made of </a:t>
            </a:r>
            <a:r>
              <a:rPr lang="en-US" sz="2400" b="1" i="1" dirty="0">
                <a:solidFill>
                  <a:srgbClr val="AE1E34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matter gives all substances </a:t>
            </a:r>
            <a:r>
              <a:rPr lang="en-US" sz="2400" b="1" i="0" dirty="0">
                <a:solidFill>
                  <a:srgbClr val="AE501E"/>
                </a:solidFill>
                <a:effectLst/>
                <a:latin typeface="Arial" panose="020B0604020202020204" pitchFamily="34" charset="0"/>
              </a:rPr>
              <a:t>mass.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talk about matter in this lesson, we are talking about </a:t>
            </a:r>
            <a:r>
              <a:rPr lang="en-US" sz="2400" b="1" i="0" dirty="0">
                <a:solidFill>
                  <a:srgbClr val="7CAE1E"/>
                </a:solidFill>
                <a:effectLst/>
                <a:latin typeface="Arial" panose="020B0604020202020204" pitchFamily="34" charset="0"/>
              </a:rPr>
              <a:t>atoms.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AD4A19-868D-4AD7-81C1-A828B3DD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38525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5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1A380F-5F01-4A36-8078-307E2E5E3BA3}"/>
              </a:ext>
            </a:extLst>
          </p:cNvPr>
          <p:cNvSpPr/>
          <p:nvPr/>
        </p:nvSpPr>
        <p:spPr>
          <a:xfrm>
            <a:off x="838200" y="1631127"/>
            <a:ext cx="10477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US" sz="2400" b="1" i="0" dirty="0">
                <a:solidFill>
                  <a:srgbClr val="6600CC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atoms.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basic building blocks of matter. There are many different kinds (over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and every piece of matter is made up of a </a:t>
            </a:r>
            <a:r>
              <a:rPr lang="en-US" sz="2400" b="1" i="0" dirty="0">
                <a:solidFill>
                  <a:srgbClr val="6600CC"/>
                </a:solidFill>
                <a:effectLst/>
                <a:latin typeface="Arial" panose="020B0604020202020204" pitchFamily="34" charset="0"/>
              </a:rPr>
              <a:t>combination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many atoms. Atoms </a:t>
            </a:r>
            <a:r>
              <a:rPr lang="en-US" sz="24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bond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in different ways to produce </a:t>
            </a:r>
            <a:r>
              <a:rPr lang="en-US" sz="24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different substances.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also </a:t>
            </a:r>
            <a:r>
              <a:rPr lang="en-US" sz="24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very tiny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 single atom is usually around ten million times smaller than a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millimetre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6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C94E8-6ABA-45D4-9E5C-A697211B38E0}"/>
              </a:ext>
            </a:extLst>
          </p:cNvPr>
          <p:cNvSpPr/>
          <p:nvPr/>
        </p:nvSpPr>
        <p:spPr>
          <a:xfrm>
            <a:off x="586104" y="487105"/>
            <a:ext cx="99980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have a look at some </a:t>
            </a:r>
            <a:r>
              <a:rPr lang="en-US" sz="24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chocolate.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 eat it just yet, I know it's tempting. Just look at it. It seems so smooth and even, like it couldn't possibly be made up of a </a:t>
            </a:r>
            <a:r>
              <a:rPr lang="en-US" sz="2400" b="1" i="0" dirty="0">
                <a:solidFill>
                  <a:srgbClr val="138B81"/>
                </a:solidFill>
                <a:effectLst/>
                <a:latin typeface="Arial" panose="020B0604020202020204" pitchFamily="34" charset="0"/>
              </a:rPr>
              <a:t>bunch of different things.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that's </a:t>
            </a:r>
            <a:r>
              <a:rPr lang="en-US" sz="2400" b="1" i="1" dirty="0">
                <a:solidFill>
                  <a:srgbClr val="138B45"/>
                </a:solidFill>
                <a:effectLst/>
                <a:latin typeface="Arial" panose="020B0604020202020204" pitchFamily="34" charset="0"/>
              </a:rPr>
              <a:t>exactly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it is.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look at the list of ingredients in Dairy Milk chocolate, we can see it contains milk, sugar, cocoa butter, cocoa mass, milk solids, emulsifiers, and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flavours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7A9C32-2702-4F49-98D6-B7A83929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1" y="3887542"/>
            <a:ext cx="4861560" cy="27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8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A66291-4358-4295-B231-5212D104E4EC}"/>
              </a:ext>
            </a:extLst>
          </p:cNvPr>
          <p:cNvSpPr/>
          <p:nvPr/>
        </p:nvSpPr>
        <p:spPr>
          <a:xfrm>
            <a:off x="320040" y="237302"/>
            <a:ext cx="11384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Chocolate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substances that make it up are all varieties of </a:t>
            </a:r>
            <a:r>
              <a:rPr lang="en-US" sz="2400" b="1" i="1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matter.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split into two groups: </a:t>
            </a:r>
            <a:r>
              <a:rPr lang="en-US" sz="24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pure substances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mixtures.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substance is a </a:t>
            </a:r>
            <a:r>
              <a:rPr lang="en-US" sz="24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mixture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its particles are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the same. Milk, sugar and cocoa particles are all different, so chocolate is a mixture.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323AD3-4F5D-4155-ABEE-445F9E8B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83" y="3430270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9535C07-0AC1-46A5-B241-D646542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332835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0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B2BE1-D952-4B6D-AA12-6C25F5B3E81B}"/>
              </a:ext>
            </a:extLst>
          </p:cNvPr>
          <p:cNvSpPr/>
          <p:nvPr/>
        </p:nvSpPr>
        <p:spPr>
          <a:xfrm>
            <a:off x="174624" y="1384638"/>
            <a:ext cx="1146111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substance is </a:t>
            </a:r>
            <a:r>
              <a:rPr lang="en-US" sz="24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pure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all of its particles are the same.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400" b="1" i="0" dirty="0">
                <a:solidFill>
                  <a:srgbClr val="CEA0C7"/>
                </a:solidFill>
                <a:effectLst/>
                <a:latin typeface="Arial" panose="020B0604020202020204" pitchFamily="34" charset="0"/>
              </a:rPr>
              <a:t>sugar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4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pure substance.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Sugar is entirely made up of sugar </a:t>
            </a:r>
            <a:r>
              <a:rPr lang="en-US" sz="24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particles.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has no other substances in it.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209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BB865-3F92-4600-B064-A9381CB702D9}"/>
              </a:ext>
            </a:extLst>
          </p:cNvPr>
          <p:cNvSpPr/>
          <p:nvPr/>
        </p:nvSpPr>
        <p:spPr>
          <a:xfrm>
            <a:off x="403224" y="681723"/>
            <a:ext cx="10500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video (1:05) explains the difference between </a:t>
            </a:r>
            <a:r>
              <a:rPr lang="en-US" sz="28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mixtures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pure substances.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Evaluate: Pure Substances and Mixtures">
            <a:hlinkClick r:id="" action="ppaction://media"/>
            <a:extLst>
              <a:ext uri="{FF2B5EF4-FFF2-40B4-BE49-F238E27FC236}">
                <a16:creationId xmlns:a16="http://schemas.microsoft.com/office/drawing/2014/main" id="{37852E76-E9AD-436B-B568-525AC1C2F6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9976" y="2248973"/>
            <a:ext cx="7932048" cy="44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10B73-53C3-4397-8403-FB3DECA2ABDA}"/>
              </a:ext>
            </a:extLst>
          </p:cNvPr>
          <p:cNvSpPr/>
          <p:nvPr/>
        </p:nvSpPr>
        <p:spPr>
          <a:xfrm>
            <a:off x="860424" y="1000423"/>
            <a:ext cx="101123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84CE7E"/>
                </a:solidFill>
                <a:effectLst/>
                <a:latin typeface="Arial" panose="020B0604020202020204" pitchFamily="34" charset="0"/>
              </a:rPr>
              <a:t>Pure substances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materials that are only composed of </a:t>
            </a:r>
            <a:r>
              <a:rPr lang="en-US" sz="2800" b="1" i="0" dirty="0">
                <a:solidFill>
                  <a:srgbClr val="CEC87E"/>
                </a:solidFill>
                <a:effectLst/>
                <a:latin typeface="Arial" panose="020B0604020202020204" pitchFamily="34" charset="0"/>
              </a:rPr>
              <a:t>one type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particle.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43F4D6-09A0-414E-83BE-3CB414C2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71" y="2231529"/>
            <a:ext cx="8156257" cy="421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149</Words>
  <Application>Microsoft Office PowerPoint</Application>
  <PresentationFormat>Widescreen</PresentationFormat>
  <Paragraphs>70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Introduction to Elements, Compounds and Mixtures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Elements, Compounds and Mixtures</dc:title>
  <dc:creator>Jean D'cruz</dc:creator>
  <cp:lastModifiedBy>Jean D'cruz</cp:lastModifiedBy>
  <cp:revision>3</cp:revision>
  <dcterms:created xsi:type="dcterms:W3CDTF">2020-05-02T06:33:47Z</dcterms:created>
  <dcterms:modified xsi:type="dcterms:W3CDTF">2020-05-02T06:46:32Z</dcterms:modified>
</cp:coreProperties>
</file>