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DE0-E03F-4A8F-850B-AE814F015C9C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6338-0CEF-4E1F-92EE-0F72BC0444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693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DE0-E03F-4A8F-850B-AE814F015C9C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6338-0CEF-4E1F-92EE-0F72BC0444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90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DE0-E03F-4A8F-850B-AE814F015C9C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6338-0CEF-4E1F-92EE-0F72BC0444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62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DE0-E03F-4A8F-850B-AE814F015C9C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6338-0CEF-4E1F-92EE-0F72BC0444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296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DE0-E03F-4A8F-850B-AE814F015C9C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6338-0CEF-4E1F-92EE-0F72BC0444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159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DE0-E03F-4A8F-850B-AE814F015C9C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6338-0CEF-4E1F-92EE-0F72BC0444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066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DE0-E03F-4A8F-850B-AE814F015C9C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6338-0CEF-4E1F-92EE-0F72BC0444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71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DE0-E03F-4A8F-850B-AE814F015C9C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6338-0CEF-4E1F-92EE-0F72BC0444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636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DE0-E03F-4A8F-850B-AE814F015C9C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6338-0CEF-4E1F-92EE-0F72BC0444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50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DE0-E03F-4A8F-850B-AE814F015C9C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6338-0CEF-4E1F-92EE-0F72BC0444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622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DE0-E03F-4A8F-850B-AE814F015C9C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6338-0CEF-4E1F-92EE-0F72BC0444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781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9FDE0-E03F-4A8F-850B-AE814F015C9C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26338-0CEF-4E1F-92EE-0F72BC0444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284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lSoWxG30rb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7.mp4"/><Relationship Id="rId1" Type="http://schemas.microsoft.com/office/2007/relationships/media" Target="../media/media7.mp4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CxjNGisjGi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Metals, Non-Metals and Metalloids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9944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494437"/>
            <a:ext cx="10096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928F2C"/>
                </a:solidFill>
                <a:effectLst/>
                <a:latin typeface="Arial" panose="020B0604020202020204" pitchFamily="34" charset="0"/>
              </a:rPr>
              <a:t>Metals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 be beaten or bent into a variety of shapes, which is known as being </a:t>
            </a:r>
            <a:r>
              <a:rPr lang="en-AU" sz="2400" b="1" i="0" dirty="0" smtClean="0">
                <a:solidFill>
                  <a:srgbClr val="922C62"/>
                </a:solidFill>
                <a:effectLst/>
                <a:latin typeface="Arial" panose="020B0604020202020204" pitchFamily="34" charset="0"/>
              </a:rPr>
              <a:t>malleable.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Silver, iron and platinum are very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malleable.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However,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gold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takes the crown when it comes to malleability.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3828761.9225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49600" y="3771900"/>
            <a:ext cx="5898444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6600" y="794435"/>
            <a:ext cx="1087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D5B279"/>
                </a:solidFill>
                <a:effectLst/>
                <a:latin typeface="Arial" panose="020B0604020202020204" pitchFamily="34" charset="0"/>
              </a:rPr>
              <a:t>Metals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typically </a:t>
            </a:r>
            <a:r>
              <a:rPr lang="en-AU" sz="2400" b="1" i="0" dirty="0" smtClean="0">
                <a:solidFill>
                  <a:srgbClr val="799CD5"/>
                </a:solidFill>
                <a:effectLst/>
                <a:latin typeface="Arial" panose="020B0604020202020204" pitchFamily="34" charset="0"/>
              </a:rPr>
              <a:t>solid at room temperature,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the exception of mercury, which is a liquid.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0479026.3598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32200" y="19304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1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7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00" y="0"/>
            <a:ext cx="11493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928F2C"/>
                </a:solidFill>
                <a:effectLst/>
                <a:latin typeface="Arial" panose="020B0604020202020204" pitchFamily="34" charset="0"/>
              </a:rPr>
              <a:t>Metals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usually melt at a </a:t>
            </a:r>
            <a:r>
              <a:rPr lang="en-AU" sz="2400" b="1" i="0" dirty="0" smtClean="0">
                <a:solidFill>
                  <a:srgbClr val="922C62"/>
                </a:solidFill>
                <a:effectLst/>
                <a:latin typeface="Arial" panose="020B0604020202020204" pitchFamily="34" charset="0"/>
              </a:rPr>
              <a:t>high temperatures.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Mercury is an exception as it melts at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−40∘C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365429"/>
            <a:ext cx="3566241" cy="536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14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SoWxG30rb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75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7100" y="771436"/>
            <a:ext cx="10629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Metals are good conductors of </a:t>
            </a:r>
            <a:r>
              <a:rPr lang="en-AU" sz="2400" b="1" i="0" dirty="0" smtClean="0">
                <a:solidFill>
                  <a:srgbClr val="CC6600"/>
                </a:solidFill>
                <a:effectLst/>
                <a:latin typeface="Arial" panose="020B0604020202020204" pitchFamily="34" charset="0"/>
              </a:rPr>
              <a:t>heat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electricity.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why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electrical circuits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made using metals, and why our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pots and pans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all metal!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10262208.0876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44825" y="3168650"/>
            <a:ext cx="56197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3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222935"/>
            <a:ext cx="10833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properties of </a:t>
            </a:r>
            <a:r>
              <a:rPr lang="en-AU" sz="2400" b="1" i="0" dirty="0" smtClean="0">
                <a:solidFill>
                  <a:srgbClr val="928F2C"/>
                </a:solidFill>
                <a:effectLst/>
                <a:latin typeface="Arial" panose="020B0604020202020204" pitchFamily="34" charset="0"/>
              </a:rPr>
              <a:t>metals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been summarised in the table below: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779462"/>
            <a:ext cx="7402513" cy="3501014"/>
          </a:xfrm>
          <a:prstGeom prst="rect">
            <a:avLst/>
          </a:prstGeom>
        </p:spPr>
      </p:pic>
      <p:pic>
        <p:nvPicPr>
          <p:cNvPr id="7170" name="Picture 2" descr="https://www.educationperfect.com/media/content/Science/1498711041.183861g/1498711046712-2560131022525362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00" y="4280476"/>
            <a:ext cx="3155950" cy="242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915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101938"/>
            <a:ext cx="10579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Only 22 elements on the periodic table are </a:t>
            </a:r>
            <a:r>
              <a:rPr lang="en-AU" sz="2400" b="1" i="0" dirty="0" smtClean="0">
                <a:solidFill>
                  <a:srgbClr val="2C928F"/>
                </a:solidFill>
                <a:effectLst/>
                <a:latin typeface="Arial" panose="020B0604020202020204" pitchFamily="34" charset="0"/>
              </a:rPr>
              <a:t>non-metals,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yet it is these elements that make up </a:t>
            </a:r>
            <a:r>
              <a:rPr lang="en-AU" sz="2400" b="1" i="0" dirty="0" smtClean="0">
                <a:solidFill>
                  <a:srgbClr val="5C2C92"/>
                </a:solidFill>
                <a:effectLst/>
                <a:latin typeface="Arial" panose="020B0604020202020204" pitchFamily="34" charset="0"/>
              </a:rPr>
              <a:t>most of the world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around us.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because, although there are considerably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fewer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non-metals than metals, they have considerably more </a:t>
            </a:r>
            <a:r>
              <a:rPr lang="en-AU" sz="2400" b="1" i="0" dirty="0" smtClean="0">
                <a:solidFill>
                  <a:srgbClr val="922C2F"/>
                </a:solidFill>
                <a:effectLst/>
                <a:latin typeface="Arial" panose="020B0604020202020204" pitchFamily="34" charset="0"/>
              </a:rPr>
              <a:t>variation.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05990546068-228912488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3068637"/>
            <a:ext cx="332422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www.educationperfect.com/media/content/Science/1441337077.363391g/1441337075203-1847443450755466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3068637"/>
            <a:ext cx="381000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569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426135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 room temperature, 11 non-metals are </a:t>
            </a:r>
            <a:r>
              <a:rPr lang="en-AU" sz="2400" b="1" i="0" dirty="0" smtClean="0">
                <a:solidFill>
                  <a:srgbClr val="2C928F"/>
                </a:solidFill>
                <a:effectLst/>
                <a:latin typeface="Arial" panose="020B0604020202020204" pitchFamily="34" charset="0"/>
              </a:rPr>
              <a:t>gases,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10 are </a:t>
            </a:r>
            <a:r>
              <a:rPr lang="en-AU" sz="2400" b="1" i="0" dirty="0" smtClean="0">
                <a:solidFill>
                  <a:srgbClr val="928F2C"/>
                </a:solidFill>
                <a:effectLst/>
                <a:latin typeface="Arial" panose="020B0604020202020204" pitchFamily="34" charset="0"/>
              </a:rPr>
              <a:t>solid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1 is a </a:t>
            </a:r>
            <a:r>
              <a:rPr lang="en-AU" sz="2400" b="1" i="0" dirty="0" smtClean="0">
                <a:solidFill>
                  <a:srgbClr val="922C62"/>
                </a:solidFill>
                <a:effectLst/>
                <a:latin typeface="Arial" panose="020B0604020202020204" pitchFamily="34" charset="0"/>
              </a:rPr>
              <a:t>liquid.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06" y="2412999"/>
            <a:ext cx="9221788" cy="376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10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2800" y="1088936"/>
            <a:ext cx="10782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Non-metals tend to be dull, which means they are </a:t>
            </a:r>
            <a:r>
              <a:rPr lang="en-AU" sz="2400" b="1" i="0" dirty="0" smtClean="0">
                <a:solidFill>
                  <a:srgbClr val="922C62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lustrous or shiny.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Every form of phosphorus is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dull.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54634206.119431g/1454634208228-78343339921929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200" y="3203575"/>
            <a:ext cx="66675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140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900" y="1307237"/>
            <a:ext cx="10909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Non-metals are unable to be bent into shapes or flattened; instead, they </a:t>
            </a:r>
            <a:r>
              <a:rPr lang="en-AU" sz="2400" b="1" i="0" dirty="0" smtClean="0">
                <a:solidFill>
                  <a:srgbClr val="2C928F"/>
                </a:solidFill>
                <a:effectLst/>
                <a:latin typeface="Arial" panose="020B0604020202020204" pitchFamily="34" charset="0"/>
              </a:rPr>
              <a:t>shatter when hit.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known as being </a:t>
            </a:r>
            <a:r>
              <a:rPr lang="en-AU" sz="2400" b="1" i="0" dirty="0" smtClean="0">
                <a:solidFill>
                  <a:srgbClr val="5C2C92"/>
                </a:solidFill>
                <a:effectLst/>
                <a:latin typeface="Arial" panose="020B0604020202020204" pitchFamily="34" charset="0"/>
              </a:rPr>
              <a:t>brittle.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Non-metals have a very </a:t>
            </a:r>
            <a:r>
              <a:rPr lang="en-AU" sz="2400" b="1" i="0" dirty="0" smtClean="0">
                <a:solidFill>
                  <a:srgbClr val="922C62"/>
                </a:solidFill>
                <a:effectLst/>
                <a:latin typeface="Arial" panose="020B0604020202020204" pitchFamily="34" charset="0"/>
              </a:rPr>
              <a:t>rigid structure.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Bending them breaks this structure, and causes them to </a:t>
            </a:r>
            <a:r>
              <a:rPr lang="en-AU" sz="2400" b="1" i="0" dirty="0" smtClean="0">
                <a:solidFill>
                  <a:srgbClr val="5C2C92"/>
                </a:solidFill>
                <a:effectLst/>
                <a:latin typeface="Arial" panose="020B0604020202020204" pitchFamily="34" charset="0"/>
              </a:rPr>
              <a:t>crumble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rather than bend.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3832110.9750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00664" y="4032250"/>
            <a:ext cx="5355771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4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32000" y="654735"/>
            <a:ext cx="8394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Smart Lesson, you should be able to: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951996"/>
              </p:ext>
            </p:extLst>
          </p:nvPr>
        </p:nvGraphicFramePr>
        <p:xfrm>
          <a:off x="971550" y="1585754"/>
          <a:ext cx="10515600" cy="132588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1639343553"/>
                    </a:ext>
                  </a:extLst>
                </a:gridCol>
                <a:gridCol w="8610600">
                  <a:extLst>
                    <a:ext uri="{9D8B030D-6E8A-4147-A177-3AD203B41FA5}">
                      <a16:colId xmlns:a16="http://schemas.microsoft.com/office/drawing/2014/main" val="7600665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1.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00AE6A"/>
                          </a:solidFill>
                          <a:effectLst/>
                        </a:rPr>
                        <a:t>Describe</a:t>
                      </a:r>
                      <a:r>
                        <a:rPr lang="en-AU" sz="2400" b="1">
                          <a:effectLst/>
                        </a:rPr>
                        <a:t> the </a:t>
                      </a:r>
                      <a:r>
                        <a:rPr lang="en-AU" sz="2400" b="1">
                          <a:solidFill>
                            <a:srgbClr val="2C6292"/>
                          </a:solidFill>
                          <a:effectLst/>
                        </a:rPr>
                        <a:t>characteristics</a:t>
                      </a:r>
                      <a:r>
                        <a:rPr lang="en-AU" sz="2400" b="1">
                          <a:effectLst/>
                        </a:rPr>
                        <a:t> of metals, non-metals and metalloids.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0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  <a:latin typeface="KaTeX_Main"/>
                        </a:rPr>
                        <a:t>2.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0066CC"/>
                          </a:solidFill>
                          <a:effectLst/>
                        </a:rPr>
                        <a:t>Distinguish</a:t>
                      </a:r>
                      <a:r>
                        <a:rPr lang="en-AU" sz="2400" dirty="0">
                          <a:solidFill>
                            <a:srgbClr val="0066CC"/>
                          </a:solidFill>
                          <a:effectLst/>
                        </a:rPr>
                        <a:t> between metals, non-metals and metalloids based on their characteristics.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669211"/>
                  </a:ext>
                </a:extLst>
              </a:tr>
            </a:tbl>
          </a:graphicData>
        </a:graphic>
      </p:graphicFrame>
      <p:pic>
        <p:nvPicPr>
          <p:cNvPr id="5" name="1523579701.4829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19500" y="3688576"/>
            <a:ext cx="4650650" cy="267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2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2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9300" y="723037"/>
            <a:ext cx="11010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Non-metals are poor conductors of </a:t>
            </a:r>
            <a:r>
              <a:rPr lang="en-AU" sz="2400" b="1" i="0" dirty="0" smtClean="0">
                <a:solidFill>
                  <a:srgbClr val="922C62"/>
                </a:solidFill>
                <a:effectLst/>
                <a:latin typeface="Arial" panose="020B0604020202020204" pitchFamily="34" charset="0"/>
              </a:rPr>
              <a:t>heat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2C2F92"/>
                </a:solidFill>
                <a:effectLst/>
                <a:latin typeface="Arial" panose="020B0604020202020204" pitchFamily="34" charset="0"/>
              </a:rPr>
              <a:t>electricity.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why you won't find an electrical circuit made out of a non-metal. In fact, wires are usually </a:t>
            </a:r>
            <a:r>
              <a:rPr lang="en-AU" sz="2400" b="1" i="0" dirty="0" smtClean="0">
                <a:solidFill>
                  <a:srgbClr val="2C928F"/>
                </a:solidFill>
                <a:effectLst/>
                <a:latin typeface="Arial" panose="020B0604020202020204" pitchFamily="34" charset="0"/>
              </a:rPr>
              <a:t>protected (or insulated)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covering them in a non-metal!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500481663.413551g/1500481672313-4055031010200321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300990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094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299135"/>
            <a:ext cx="1089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summarise, </a:t>
            </a:r>
            <a:r>
              <a:rPr lang="en-AU" sz="2400" b="1" i="0" dirty="0" smtClean="0">
                <a:solidFill>
                  <a:srgbClr val="2C928F"/>
                </a:solidFill>
                <a:effectLst/>
                <a:latin typeface="Arial" panose="020B0604020202020204" pitchFamily="34" charset="0"/>
              </a:rPr>
              <a:t>non-metals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the following properties: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812" y="904875"/>
            <a:ext cx="8650288" cy="3522460"/>
          </a:xfrm>
          <a:prstGeom prst="rect">
            <a:avLst/>
          </a:prstGeom>
        </p:spPr>
      </p:pic>
      <p:pic>
        <p:nvPicPr>
          <p:cNvPr id="11266" name="Picture 2" descr="https://www.educationperfect.com/media/content/Science/1511395848.80611g/1511395849077-2043392782868967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900" y="3752899"/>
            <a:ext cx="4214812" cy="350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464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429736"/>
            <a:ext cx="11353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9284A7"/>
                </a:solidFill>
                <a:effectLst/>
                <a:latin typeface="Arial" panose="020B0604020202020204" pitchFamily="34" charset="0"/>
              </a:rPr>
              <a:t>Metalloids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 group of elements that have characteristics of </a:t>
            </a:r>
            <a:r>
              <a:rPr lang="en-AU" sz="2400" b="1" i="0" dirty="0" smtClean="0">
                <a:solidFill>
                  <a:srgbClr val="99A784"/>
                </a:solidFill>
                <a:effectLst/>
                <a:latin typeface="Arial" panose="020B0604020202020204" pitchFamily="34" charset="0"/>
              </a:rPr>
              <a:t>both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metals and non-metals.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 </a:t>
            </a:r>
            <a:r>
              <a:rPr lang="en-AU" sz="2400" b="1" i="0" dirty="0" smtClean="0">
                <a:solidFill>
                  <a:srgbClr val="A78488"/>
                </a:solidFill>
                <a:effectLst/>
                <a:latin typeface="KaTeX_Main"/>
              </a:rPr>
              <a:t>8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A78488"/>
                </a:solidFill>
                <a:effectLst/>
                <a:latin typeface="Arial" panose="020B0604020202020204" pitchFamily="34" charset="0"/>
              </a:rPr>
              <a:t>elements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this group. They are often shown as a zig-zag line of the same colour.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Science/1493769435.914261g/1493769433598-3885251039739767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2646362"/>
            <a:ext cx="7610475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358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00" y="409139"/>
            <a:ext cx="11379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couple of common examples of metalloids are silicon and germanium.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Silicon 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Si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is able to be </a:t>
            </a:r>
            <a:r>
              <a:rPr lang="en-AU" sz="2400" b="1" i="0" dirty="0" smtClean="0">
                <a:solidFill>
                  <a:srgbClr val="A78488"/>
                </a:solidFill>
                <a:effectLst/>
                <a:latin typeface="Arial" panose="020B0604020202020204" pitchFamily="34" charset="0"/>
              </a:rPr>
              <a:t>polished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a metal, but has </a:t>
            </a:r>
            <a:r>
              <a:rPr lang="en-AU" sz="2400" b="1" i="0" dirty="0" smtClean="0">
                <a:solidFill>
                  <a:srgbClr val="84A7A3"/>
                </a:solidFill>
                <a:effectLst/>
                <a:latin typeface="Arial" panose="020B0604020202020204" pitchFamily="34" charset="0"/>
              </a:rPr>
              <a:t>poor conduction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is </a:t>
            </a:r>
            <a:r>
              <a:rPr lang="en-AU" sz="2400" b="1" i="0" dirty="0" smtClean="0">
                <a:solidFill>
                  <a:srgbClr val="99A784"/>
                </a:solidFill>
                <a:effectLst/>
                <a:latin typeface="Arial" panose="020B0604020202020204" pitchFamily="34" charset="0"/>
              </a:rPr>
              <a:t>not ductile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a non-metal. Germanium 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has a </a:t>
            </a:r>
            <a:r>
              <a:rPr lang="en-AU" sz="2400" b="1" i="0" dirty="0" smtClean="0">
                <a:solidFill>
                  <a:srgbClr val="A78488"/>
                </a:solidFill>
                <a:effectLst/>
                <a:latin typeface="Arial" panose="020B0604020202020204" pitchFamily="34" charset="0"/>
              </a:rPr>
              <a:t>lustre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is also </a:t>
            </a:r>
            <a:r>
              <a:rPr lang="en-AU" sz="2400" b="1" i="0" dirty="0" smtClean="0">
                <a:solidFill>
                  <a:srgbClr val="9284A7"/>
                </a:solidFill>
                <a:effectLst/>
                <a:latin typeface="Arial" panose="020B0604020202020204" pitchFamily="34" charset="0"/>
              </a:rPr>
              <a:t>brittle.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versatility of metalloids makes them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9284A7"/>
                </a:solidFill>
                <a:effectLst/>
                <a:latin typeface="Arial" panose="020B0604020202020204" pitchFamily="34" charset="0"/>
              </a:rPr>
              <a:t>very important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terms of </a:t>
            </a:r>
            <a:r>
              <a:rPr lang="en-AU" sz="2400" b="1" i="0" dirty="0" smtClean="0">
                <a:solidFill>
                  <a:srgbClr val="9284A7"/>
                </a:solidFill>
                <a:effectLst/>
                <a:latin typeface="Arial" panose="020B0604020202020204" pitchFamily="34" charset="0"/>
              </a:rPr>
              <a:t>modern technology.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4" y="3086795"/>
            <a:ext cx="7908925" cy="378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04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530136"/>
            <a:ext cx="1099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Metalloids melt at </a:t>
            </a:r>
            <a:r>
              <a:rPr lang="en-AU" sz="2400" b="1" i="0" dirty="0" smtClean="0">
                <a:solidFill>
                  <a:srgbClr val="84A7A3"/>
                </a:solidFill>
                <a:effectLst/>
                <a:latin typeface="Arial" panose="020B0604020202020204" pitchFamily="34" charset="0"/>
              </a:rPr>
              <a:t>range of temperatures.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table below shows the </a:t>
            </a:r>
            <a:r>
              <a:rPr lang="en-AU" sz="2400" b="1" i="0" dirty="0" smtClean="0">
                <a:solidFill>
                  <a:srgbClr val="A78488"/>
                </a:solidFill>
                <a:effectLst/>
                <a:latin typeface="Arial" panose="020B0604020202020204" pitchFamily="34" charset="0"/>
              </a:rPr>
              <a:t>melting point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some of the metalloids.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312" y="1730465"/>
            <a:ext cx="5310188" cy="2258700"/>
          </a:xfrm>
          <a:prstGeom prst="rect">
            <a:avLst/>
          </a:prstGeom>
        </p:spPr>
      </p:pic>
      <p:pic>
        <p:nvPicPr>
          <p:cNvPr id="4" name="1522710171.5974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516312" y="3992910"/>
            <a:ext cx="5093494" cy="286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0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xjNGisjGi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503535"/>
            <a:ext cx="9753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 elements are </a:t>
            </a:r>
            <a:r>
              <a:rPr lang="en-AU" sz="2400" b="1" i="0" dirty="0" smtClean="0">
                <a:solidFill>
                  <a:srgbClr val="928F2C"/>
                </a:solidFill>
                <a:effectLst/>
                <a:latin typeface="Arial" panose="020B0604020202020204" pitchFamily="34" charset="0"/>
              </a:rPr>
              <a:t>metals.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 found on the </a:t>
            </a:r>
            <a:r>
              <a:rPr lang="en-AU" sz="2400" b="1" i="0" dirty="0" smtClean="0">
                <a:solidFill>
                  <a:srgbClr val="2C6292"/>
                </a:solidFill>
                <a:effectLst/>
                <a:latin typeface="Arial" panose="020B0604020202020204" pitchFamily="34" charset="0"/>
              </a:rPr>
              <a:t>left hand side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periodic table.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69756686.675941g/1469756704116-3790303259025296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781175"/>
            <a:ext cx="76200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60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9300" y="263436"/>
            <a:ext cx="1016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 the right of the table are the </a:t>
            </a:r>
            <a:r>
              <a:rPr lang="en-AU" sz="2400" b="1" i="0" dirty="0" smtClean="0">
                <a:solidFill>
                  <a:srgbClr val="2C928F"/>
                </a:solidFill>
                <a:effectLst/>
                <a:latin typeface="Arial" panose="020B0604020202020204" pitchFamily="34" charset="0"/>
              </a:rPr>
              <a:t>non-metals.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aren't as many as metals, but they're just as </a:t>
            </a:r>
            <a:r>
              <a:rPr lang="en-AU" sz="2400" b="1" i="0" dirty="0" smtClean="0">
                <a:solidFill>
                  <a:srgbClr val="2C6292"/>
                </a:solidFill>
                <a:effectLst/>
                <a:latin typeface="Arial" panose="020B0604020202020204" pitchFamily="34" charset="0"/>
              </a:rPr>
              <a:t>important!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69756686.675941g/1469756704116-3790303259025296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781175"/>
            <a:ext cx="76200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09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213836"/>
            <a:ext cx="10706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Elements on the </a:t>
            </a:r>
            <a:r>
              <a:rPr lang="en-AU" sz="2400" b="1" i="0" dirty="0" smtClean="0">
                <a:solidFill>
                  <a:srgbClr val="E17F2D"/>
                </a:solidFill>
                <a:effectLst/>
                <a:latin typeface="Arial" panose="020B0604020202020204" pitchFamily="34" charset="0"/>
              </a:rPr>
              <a:t>border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metals and non-metals behave a bit like metals and a bit like non-metals.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 called </a:t>
            </a:r>
            <a:r>
              <a:rPr lang="en-AU" sz="2400" b="1" i="0" dirty="0" smtClean="0">
                <a:solidFill>
                  <a:srgbClr val="E12D8F"/>
                </a:solidFill>
                <a:effectLst/>
                <a:latin typeface="Arial" panose="020B0604020202020204" pitchFamily="34" charset="0"/>
              </a:rPr>
              <a:t>metalloids.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69756686.675941g/1469756704116-3790303259025296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1783496"/>
            <a:ext cx="76200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931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28136"/>
            <a:ext cx="11277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Although it appears on the left side of the periodic table, </a:t>
            </a:r>
            <a:r>
              <a:rPr lang="en-AU" sz="2400" b="1" i="0" dirty="0" smtClean="0">
                <a:solidFill>
                  <a:srgbClr val="2C928F"/>
                </a:solidFill>
                <a:effectLst/>
                <a:latin typeface="Arial" panose="020B0604020202020204" pitchFamily="34" charset="0"/>
              </a:rPr>
              <a:t>hydrogen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AU" sz="2400" b="1" i="0" dirty="0" smtClean="0">
                <a:solidFill>
                  <a:srgbClr val="2C928F"/>
                </a:solidFill>
                <a:effectLst/>
                <a:latin typeface="Arial" panose="020B0604020202020204" pitchFamily="34" charset="0"/>
              </a:rPr>
              <a:t>non-metal.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an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exception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rule, because hydrogen does </a:t>
            </a:r>
            <a:r>
              <a:rPr lang="en-AU" sz="2400" b="1" i="0" dirty="0" smtClean="0">
                <a:solidFill>
                  <a:srgbClr val="8F2C92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show any metallic properties.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69756686.675941g/1469756704116-3790303259025296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75" y="1781175"/>
            <a:ext cx="76200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99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403136"/>
            <a:ext cx="10820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928F2C"/>
                </a:solidFill>
                <a:effectLst/>
                <a:latin typeface="Arial" panose="020B0604020202020204" pitchFamily="34" charset="0"/>
              </a:rPr>
              <a:t>Metals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 group of elements that have certain </a:t>
            </a:r>
            <a:r>
              <a:rPr lang="en-AU" sz="2400" b="1" i="0" dirty="0" smtClean="0">
                <a:solidFill>
                  <a:srgbClr val="2C6292"/>
                </a:solidFill>
                <a:effectLst/>
                <a:latin typeface="Arial" panose="020B0604020202020204" pitchFamily="34" charset="0"/>
              </a:rPr>
              <a:t>characteristics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common.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Can you think of any characteristics that metals share?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127" y="3319462"/>
            <a:ext cx="6671745" cy="278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4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645636"/>
            <a:ext cx="1117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Metals are very shiny, which is known as being </a:t>
            </a:r>
            <a:r>
              <a:rPr lang="en-AU" sz="2400" b="1" i="0" dirty="0" smtClean="0">
                <a:solidFill>
                  <a:srgbClr val="2C925C"/>
                </a:solidFill>
                <a:effectLst/>
                <a:latin typeface="Arial" panose="020B0604020202020204" pitchFamily="34" charset="0"/>
              </a:rPr>
              <a:t>lustrous.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metals are more lustrous than others, and some need to be polished first.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49703250.747791g/1449703302503-3327603951810022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75" y="3084512"/>
            <a:ext cx="381000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www.educationperfect.com/media/content/Science/1421898135.312711g/1421898128588-1090298212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75" y="3265487"/>
            <a:ext cx="38004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16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600" y="493236"/>
            <a:ext cx="11760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Metals can be drawn out or stretched into a wire, which is known as being </a:t>
            </a:r>
            <a:r>
              <a:rPr lang="en-AU" sz="2400" b="1" i="0" dirty="0" smtClean="0">
                <a:solidFill>
                  <a:srgbClr val="2C6292"/>
                </a:solidFill>
                <a:effectLst/>
                <a:latin typeface="Arial" panose="020B0604020202020204" pitchFamily="34" charset="0"/>
              </a:rPr>
              <a:t>ductile.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gram of gold can be drawn into a wire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2,300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meters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long!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3828877.696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97200" y="3079750"/>
            <a:ext cx="55880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8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106</Words>
  <Application>Microsoft Office PowerPoint</Application>
  <PresentationFormat>Widescreen</PresentationFormat>
  <Paragraphs>63</Paragraphs>
  <Slides>25</Slides>
  <Notes>0</Notes>
  <HiddenSlides>0</HiddenSlides>
  <MMClips>9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KaTeX_Main</vt:lpstr>
      <vt:lpstr>Office Theme</vt:lpstr>
      <vt:lpstr>Metals, Non-Metals and Metalloids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Metals, Non-Metals and Metalloids</dc:title>
  <dc:creator>Joseph D'cruz</dc:creator>
  <cp:lastModifiedBy>Joseph D'cruz</cp:lastModifiedBy>
  <cp:revision>2</cp:revision>
  <dcterms:created xsi:type="dcterms:W3CDTF">2020-07-14T01:04:48Z</dcterms:created>
  <dcterms:modified xsi:type="dcterms:W3CDTF">2020-07-14T01:10:06Z</dcterms:modified>
</cp:coreProperties>
</file>