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5D56-AFC6-45CA-B48E-349DEB37B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4B043-6A58-4AF6-B016-DC2DEDEA9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67865-9615-4633-BD86-C720ABFA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BD86-4DE6-4123-A8DB-EAAAD2BB8B95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D6C7A-7D94-4F0A-B24A-D0301122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2D68B-D759-4224-9044-77D85F72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3B05-5824-4F3D-8BBC-019A7C7E5C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149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6E095-13C4-4A3A-8225-7AECCED6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219FC-D5D8-4445-B3F7-FB67985B0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513F2-B6D2-4E7E-97A5-26003501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BD86-4DE6-4123-A8DB-EAAAD2BB8B95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A438E-03BA-408D-9066-AE85A0CF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4D689-7A35-4C41-879B-45A6672E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3B05-5824-4F3D-8BBC-019A7C7E5C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013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3352B-F64C-477A-91AA-1E89E9642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D77F1-FC9D-493A-B6F8-9FB6DE974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1C2E8-69B0-42A6-BB4D-C9DE2CC9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BD86-4DE6-4123-A8DB-EAAAD2BB8B95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5ADFB-7E7C-41BD-A60D-D5DEA3FF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7B874-9FD2-4078-8DB9-B675A2FA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3B05-5824-4F3D-8BBC-019A7C7E5C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791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919C-B752-4129-B8C3-428E39D3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0065B-1C2E-46FA-A4E4-590A0C921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76919-FA06-4CDC-8FD9-3C0DD071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BD86-4DE6-4123-A8DB-EAAAD2BB8B95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22F5C-8FEB-4266-B9B5-BAF70AE4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9C146-4504-48E7-AFBD-A566793F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3B05-5824-4F3D-8BBC-019A7C7E5C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04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9E4F-1F23-4728-99FC-3B728A81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5303D-9B15-4576-9D80-632FF3E7D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BAA6B-5AEA-43A9-A3DB-03D92348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BD86-4DE6-4123-A8DB-EAAAD2BB8B95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48AB6-F23F-46A8-A435-2C19D5BA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2AC1E-E41C-422E-A5EC-1FC6B2A0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3B05-5824-4F3D-8BBC-019A7C7E5C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779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EDBE-0BD6-497F-BCD2-014D4BE5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FAB4C-1FDE-4269-8FD5-ED37C6438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C6641-02E0-4568-AD5E-EC3C76D99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A99C8-8240-4C82-B2E9-5AB59D7A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BD86-4DE6-4123-A8DB-EAAAD2BB8B95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4B763-3F3A-47CE-AA82-299A6385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A5435-9680-4BA3-A2AE-5D02D8C9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3B05-5824-4F3D-8BBC-019A7C7E5C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733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238B-D0E7-4CE0-87BA-FD89C922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8D79F-309F-404B-BFD4-24DC01111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C237F-F2DE-4AC3-BF55-123BB69B8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6E4A4-7CB8-4796-8C5B-F14CB7E53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A3A6F-7A66-4C90-83DD-488B52904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DB413-8C87-485D-B885-F0C9AB3A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BD86-4DE6-4123-A8DB-EAAAD2BB8B95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D4AE9-BA81-41ED-9314-60EBC796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EE990-0A27-4A6F-B735-E880E818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3B05-5824-4F3D-8BBC-019A7C7E5C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443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1676-FA94-40A5-86C9-D4CA90B6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472EB-286C-4CCB-A40A-17AF8825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BD86-4DE6-4123-A8DB-EAAAD2BB8B95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AB42C-B37F-46B2-BF81-70FF3B97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BEAC4-E1CF-4685-9988-58534A95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3B05-5824-4F3D-8BBC-019A7C7E5C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489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F3FAD-FA6E-4BF7-B0D0-271F2CED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BD86-4DE6-4123-A8DB-EAAAD2BB8B95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98FAC-71CF-4D6B-A72D-C8A4AA40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C7C19-2530-4432-B7EF-4DCB721F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3B05-5824-4F3D-8BBC-019A7C7E5C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7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6782-2D97-4E7F-A4D2-C3B2E72E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746DD-0EF8-46C8-B430-D853EDA20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36A5B-A5C6-438E-BD13-603A7A1BD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1DFBA-7E8B-4910-B97C-AC55F847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BD86-4DE6-4123-A8DB-EAAAD2BB8B95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3EAFF-4CF8-4BB6-8704-F7706B3C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9CC9A-B4B5-4141-99F8-2890E934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3B05-5824-4F3D-8BBC-019A7C7E5C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92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ABDF-A511-48AD-91F0-1F1F6025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CC70A-E7E5-4CC5-A20A-A5E916F09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14C86-DE09-4686-8D08-76186AA2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B7D51-E068-4DD9-BA19-53A0504A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BD86-4DE6-4123-A8DB-EAAAD2BB8B95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F83F1-1C7D-43D4-BB72-2023149B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13D5F-CF03-4E43-8A24-2C39BB64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C3B05-5824-4F3D-8BBC-019A7C7E5C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65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93B00C-0DE4-44A8-84A4-8495F0D4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CFF1C-0933-47D0-B875-E454EE853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C96E2-D452-4CE9-9823-21B02453B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BBD86-4DE6-4123-A8DB-EAAAD2BB8B95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5ED73-D73F-4682-A4C4-34C813DB5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AEEC-8D42-42E7-A352-EB6B895EB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C3B05-5824-4F3D-8BBC-019A7C7E5C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987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6B455-FEB6-435F-96B4-6FE5304A8D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Molecule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36AF4-49BF-4CFE-9AE8-41E9461EB1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328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87DA0F-36E8-44C8-9D4B-6DC6AF2552A7}"/>
              </a:ext>
            </a:extLst>
          </p:cNvPr>
          <p:cNvSpPr/>
          <p:nvPr/>
        </p:nvSpPr>
        <p:spPr>
          <a:xfrm>
            <a:off x="882650" y="197960"/>
            <a:ext cx="107073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is only </a:t>
            </a:r>
            <a:r>
              <a:rPr lang="en-US" sz="2800" b="1" i="0" dirty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one type of bond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inside a </a:t>
            </a:r>
            <a:r>
              <a:rPr lang="en-US" sz="2800" b="1" i="0" dirty="0">
                <a:solidFill>
                  <a:srgbClr val="A4372D"/>
                </a:solidFill>
                <a:effectLst/>
                <a:latin typeface="Arial" panose="020B0604020202020204" pitchFamily="34" charset="0"/>
              </a:rPr>
              <a:t>lattice,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meaning that a lattice structure </a:t>
            </a:r>
            <a:r>
              <a:rPr lang="en-US" sz="2800" b="1" i="0" u="sng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cannot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 separated into individual molecules.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separated lattice will just become</a:t>
            </a:r>
            <a:r>
              <a:rPr lang="en-US" sz="2800" b="1" i="0" dirty="0">
                <a:solidFill>
                  <a:srgbClr val="A4732D"/>
                </a:solidFill>
                <a:effectLst/>
                <a:latin typeface="Arial" panose="020B0604020202020204" pitchFamily="34" charset="0"/>
              </a:rPr>
              <a:t> atoms.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381CBA7-C230-4A84-8DD0-84EAA627E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617809"/>
            <a:ext cx="38100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56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D29745-AB09-4279-AE6D-57C8698A1A64}"/>
              </a:ext>
            </a:extLst>
          </p:cNvPr>
          <p:cNvSpPr/>
          <p:nvPr/>
        </p:nvSpPr>
        <p:spPr>
          <a:xfrm>
            <a:off x="365760" y="144840"/>
            <a:ext cx="11658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salt crystal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is made up of a lattice of sodium atoms and chlorine atoms.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B28C4A"/>
                </a:solidFill>
                <a:effectLst/>
                <a:latin typeface="Arial" panose="020B0604020202020204" pitchFamily="34" charset="0"/>
              </a:rPr>
              <a:t>chemical formula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salt,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NaCl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says that salt is made up of sodium and chlorine.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 </a:t>
            </a:r>
            <a:r>
              <a:rPr lang="en-US" sz="2800" b="1" i="0" dirty="0">
                <a:solidFill>
                  <a:srgbClr val="B2584A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formula for a </a:t>
            </a:r>
            <a:r>
              <a:rPr lang="en-US" sz="2800" b="1" i="0" dirty="0">
                <a:solidFill>
                  <a:srgbClr val="B2584A"/>
                </a:solidFill>
                <a:effectLst/>
                <a:latin typeface="Arial" panose="020B0604020202020204" pitchFamily="34" charset="0"/>
              </a:rPr>
              <a:t>molecule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(a molecular formula). Instead, it is telling us that </a:t>
            </a:r>
            <a:r>
              <a:rPr lang="en-US" sz="2800" b="1" i="0" dirty="0">
                <a:solidFill>
                  <a:srgbClr val="B28C4A"/>
                </a:solidFill>
                <a:effectLst/>
                <a:latin typeface="Arial" panose="020B0604020202020204" pitchFamily="34" charset="0"/>
              </a:rPr>
              <a:t>for every sodium atom, there is one chlorine atom.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can see this in the lattice below: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BEB6A61-7606-41B7-A253-0A965C38C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0005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430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FCFE13-F777-42C1-93E0-68A529C8952C}"/>
              </a:ext>
            </a:extLst>
          </p:cNvPr>
          <p:cNvSpPr/>
          <p:nvPr/>
        </p:nvSpPr>
        <p:spPr>
          <a:xfrm>
            <a:off x="0" y="238959"/>
            <a:ext cx="117729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B28C4A"/>
                </a:solidFill>
                <a:effectLst/>
                <a:latin typeface="Arial" panose="020B0604020202020204" pitchFamily="34" charset="0"/>
              </a:rPr>
              <a:t>chemical formula of a lattice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solid tells us the </a:t>
            </a:r>
            <a:r>
              <a:rPr lang="en-US" sz="2800" b="1" i="0" dirty="0">
                <a:solidFill>
                  <a:srgbClr val="B28C4A"/>
                </a:solidFill>
                <a:effectLst/>
                <a:latin typeface="Arial" panose="020B0604020202020204" pitchFamily="34" charset="0"/>
              </a:rPr>
              <a:t>ratio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atoms in the lattice.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B2584A"/>
                </a:solidFill>
                <a:effectLst/>
                <a:latin typeface="Arial" panose="020B0604020202020204" pitchFamily="34" charset="0"/>
              </a:rPr>
              <a:t>Beach sand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made up of </a:t>
            </a:r>
            <a:r>
              <a:rPr lang="en-US" sz="2800" b="1" i="0" dirty="0">
                <a:solidFill>
                  <a:srgbClr val="B2584A"/>
                </a:solidFill>
                <a:effectLst/>
                <a:latin typeface="Arial" panose="020B0604020202020204" pitchFamily="34" charset="0"/>
              </a:rPr>
              <a:t>silicon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B2584A"/>
                </a:solidFill>
                <a:effectLst/>
                <a:latin typeface="Arial" panose="020B0604020202020204" pitchFamily="34" charset="0"/>
              </a:rPr>
              <a:t>oxygen,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the formula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SiO2​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a sand crystal will contain </a:t>
            </a:r>
            <a:r>
              <a:rPr lang="en-US" sz="2800" b="1" i="0" dirty="0">
                <a:solidFill>
                  <a:srgbClr val="B24AA4"/>
                </a:solidFill>
                <a:effectLst/>
                <a:latin typeface="Arial" panose="020B0604020202020204" pitchFamily="34" charset="0"/>
              </a:rPr>
              <a:t>two oxygen atoms to every silicon atom.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ratio is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1:2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Silicon:Oxygen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E294C44-6752-48A6-91D2-3774FBD04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347502"/>
            <a:ext cx="3810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473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32CF20-1250-484F-93E3-819F7A7FE6E1}"/>
              </a:ext>
            </a:extLst>
          </p:cNvPr>
          <p:cNvSpPr/>
          <p:nvPr/>
        </p:nvSpPr>
        <p:spPr>
          <a:xfrm>
            <a:off x="1431924" y="512327"/>
            <a:ext cx="101809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can also have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elemental lattices.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occur in elemental solids, such as </a:t>
            </a:r>
            <a:r>
              <a:rPr lang="en-US" sz="2800" b="1" i="0" dirty="0">
                <a:solidFill>
                  <a:srgbClr val="B28C4A"/>
                </a:solidFill>
                <a:effectLst/>
                <a:latin typeface="Arial" panose="020B0604020202020204" pitchFamily="34" charset="0"/>
              </a:rPr>
              <a:t>iron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2800" b="1" i="0" dirty="0">
                <a:solidFill>
                  <a:srgbClr val="B28C4A"/>
                </a:solidFill>
                <a:effectLst/>
                <a:latin typeface="Arial" panose="020B0604020202020204" pitchFamily="34" charset="0"/>
              </a:rPr>
              <a:t>copper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metal.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a big iron sword like the one below will be made up of pure iron. The iron, instead of forming molecules or single atoms, forms a </a:t>
            </a:r>
            <a:r>
              <a:rPr lang="en-US" sz="2800" b="1" i="0" dirty="0">
                <a:solidFill>
                  <a:srgbClr val="B24A70"/>
                </a:solidFill>
                <a:effectLst/>
                <a:latin typeface="Arial" panose="020B0604020202020204" pitchFamily="34" charset="0"/>
              </a:rPr>
              <a:t>lattice structure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iron.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EDA3115-B4BA-44B6-BBAE-D362A7C31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581400"/>
            <a:ext cx="47625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43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A4BCE2-394A-4C1C-9666-65929F4B0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93394"/>
              </p:ext>
            </p:extLst>
          </p:nvPr>
        </p:nvGraphicFramePr>
        <p:xfrm>
          <a:off x="518160" y="1135380"/>
          <a:ext cx="10515600" cy="2293620"/>
        </p:xfrm>
        <a:graphic>
          <a:graphicData uri="http://schemas.openxmlformats.org/drawingml/2006/table">
            <a:tbl>
              <a:tblPr/>
              <a:tblGrid>
                <a:gridCol w="464820">
                  <a:extLst>
                    <a:ext uri="{9D8B030D-6E8A-4147-A177-3AD203B41FA5}">
                      <a16:colId xmlns:a16="http://schemas.microsoft.com/office/drawing/2014/main" val="2940635409"/>
                    </a:ext>
                  </a:extLst>
                </a:gridCol>
                <a:gridCol w="10050780">
                  <a:extLst>
                    <a:ext uri="{9D8B030D-6E8A-4147-A177-3AD203B41FA5}">
                      <a16:colId xmlns:a16="http://schemas.microsoft.com/office/drawing/2014/main" val="2872944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>
                          <a:effectLst/>
                          <a:latin typeface="KaTeX_Main"/>
                        </a:rPr>
                        <a:t>1.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b="1">
                          <a:solidFill>
                            <a:srgbClr val="00AE6A"/>
                          </a:solidFill>
                          <a:effectLst/>
                        </a:rPr>
                        <a:t>Define</a:t>
                      </a:r>
                      <a:r>
                        <a:rPr lang="en-AU" sz="3200" b="1">
                          <a:effectLst/>
                        </a:rPr>
                        <a:t> the term </a:t>
                      </a:r>
                      <a:r>
                        <a:rPr lang="en-AU" sz="3200" b="1">
                          <a:solidFill>
                            <a:srgbClr val="009BAE"/>
                          </a:solidFill>
                          <a:effectLst/>
                        </a:rPr>
                        <a:t>molecule.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932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>
                          <a:effectLst/>
                          <a:latin typeface="KaTeX_Main"/>
                        </a:rPr>
                        <a:t>2.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>
                          <a:solidFill>
                            <a:srgbClr val="0066CC"/>
                          </a:solidFill>
                          <a:effectLst/>
                        </a:rPr>
                        <a:t>Compare</a:t>
                      </a:r>
                      <a:r>
                        <a:rPr lang="en-US" sz="3200" b="1">
                          <a:effectLst/>
                        </a:rPr>
                        <a:t> and </a:t>
                      </a:r>
                      <a:r>
                        <a:rPr lang="en-US" sz="3200" b="1">
                          <a:solidFill>
                            <a:srgbClr val="0066CC"/>
                          </a:solidFill>
                          <a:effectLst/>
                        </a:rPr>
                        <a:t>contrast</a:t>
                      </a:r>
                      <a:r>
                        <a:rPr lang="en-US" sz="3200" b="1">
                          <a:effectLst/>
                        </a:rPr>
                        <a:t> </a:t>
                      </a:r>
                      <a:r>
                        <a:rPr lang="en-US" sz="3200" b="1">
                          <a:solidFill>
                            <a:srgbClr val="6600CC"/>
                          </a:solidFill>
                          <a:effectLst/>
                        </a:rPr>
                        <a:t>molecules</a:t>
                      </a:r>
                      <a:r>
                        <a:rPr lang="en-US" sz="3200" b="1">
                          <a:effectLst/>
                        </a:rPr>
                        <a:t> and </a:t>
                      </a:r>
                      <a:r>
                        <a:rPr lang="en-US" sz="3200" b="1">
                          <a:solidFill>
                            <a:srgbClr val="6600CC"/>
                          </a:solidFill>
                          <a:effectLst/>
                        </a:rPr>
                        <a:t>compounds.</a:t>
                      </a:r>
                      <a:endParaRPr lang="en-US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03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>
                          <a:effectLst/>
                          <a:latin typeface="KaTeX_Main"/>
                        </a:rPr>
                        <a:t>3.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dirty="0">
                          <a:solidFill>
                            <a:srgbClr val="0066CC"/>
                          </a:solidFill>
                          <a:effectLst/>
                        </a:rPr>
                        <a:t>Distinguish</a:t>
                      </a:r>
                      <a:r>
                        <a:rPr lang="en-US" sz="3200" b="1" dirty="0">
                          <a:effectLst/>
                        </a:rPr>
                        <a:t> between molecules of elements and molecules of compounds.</a:t>
                      </a:r>
                      <a:endParaRPr lang="en-US" sz="32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59547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9AF7DB0B-B6F1-42C1-9DB5-F4450E8AC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678" y="2849880"/>
            <a:ext cx="58769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67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09BFDE-4229-44AB-B703-F69E31B9A052}"/>
              </a:ext>
            </a:extLst>
          </p:cNvPr>
          <p:cNvSpPr/>
          <p:nvPr/>
        </p:nvSpPr>
        <p:spPr>
          <a:xfrm>
            <a:off x="952500" y="327403"/>
            <a:ext cx="110032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Molecules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make up the structure of many </a:t>
            </a:r>
            <a:r>
              <a:rPr lang="en-US" sz="2800" b="1" i="0" dirty="0">
                <a:solidFill>
                  <a:srgbClr val="A879A8"/>
                </a:solidFill>
                <a:effectLst/>
                <a:latin typeface="Arial" panose="020B0604020202020204" pitchFamily="34" charset="0"/>
              </a:rPr>
              <a:t>gaseous and liquid compounds,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whilst many solids have different structures which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not form molecules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(more on this later).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to make a water molecule, you need: one </a:t>
            </a:r>
            <a:r>
              <a:rPr lang="en-US" sz="2800" b="1" i="0" dirty="0">
                <a:solidFill>
                  <a:srgbClr val="A87979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atom and two </a:t>
            </a:r>
            <a:r>
              <a:rPr lang="en-US" sz="2800" b="1" i="0" dirty="0">
                <a:solidFill>
                  <a:srgbClr val="A89079"/>
                </a:solidFill>
                <a:effectLst/>
                <a:latin typeface="Arial" panose="020B0604020202020204" pitchFamily="34" charset="0"/>
              </a:rPr>
              <a:t>hydrogen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atoms. These atoms must also be in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correct order.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A89079"/>
                </a:solidFill>
                <a:effectLst/>
                <a:latin typeface="Arial" panose="020B0604020202020204" pitchFamily="34" charset="0"/>
              </a:rPr>
              <a:t>Both hydrogen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atoms should be bonded </a:t>
            </a:r>
            <a:r>
              <a:rPr lang="en-US" sz="2800" b="1" i="0" dirty="0">
                <a:solidFill>
                  <a:srgbClr val="A87979"/>
                </a:solidFill>
                <a:effectLst/>
                <a:latin typeface="Arial" panose="020B0604020202020204" pitchFamily="34" charset="0"/>
              </a:rPr>
              <a:t>to the oxygen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atom, never to each other.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AC0592-DE68-4FD0-9B85-06CF7DB12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315" y="4006472"/>
            <a:ext cx="75628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16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7604C1-667E-4BD1-BEEF-28BD4CE31121}"/>
              </a:ext>
            </a:extLst>
          </p:cNvPr>
          <p:cNvSpPr/>
          <p:nvPr/>
        </p:nvSpPr>
        <p:spPr>
          <a:xfrm>
            <a:off x="472440" y="499160"/>
            <a:ext cx="10408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actually </a:t>
            </a:r>
            <a:r>
              <a:rPr lang="en-US" sz="2800" b="1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two types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molecules: molecules of an </a:t>
            </a:r>
            <a:r>
              <a:rPr lang="en-US" sz="2800" b="1" i="0" dirty="0">
                <a:solidFill>
                  <a:srgbClr val="7C4892"/>
                </a:solidFill>
                <a:effectLst/>
                <a:latin typeface="Arial" panose="020B0604020202020204" pitchFamily="34" charset="0"/>
              </a:rPr>
              <a:t>element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molecules of a </a:t>
            </a:r>
            <a:r>
              <a:rPr lang="en-US" sz="2800" b="1" i="0" dirty="0">
                <a:solidFill>
                  <a:srgbClr val="485E92"/>
                </a:solidFill>
                <a:effectLst/>
                <a:latin typeface="Arial" panose="020B0604020202020204" pitchFamily="34" charset="0"/>
              </a:rPr>
              <a:t>compound.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20CEB-FB8E-42D7-8A7F-C040FAC4B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42" y="1787644"/>
            <a:ext cx="8720138" cy="507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2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60C000-FF74-4A02-AB45-CA4080AA24CF}"/>
              </a:ext>
            </a:extLst>
          </p:cNvPr>
          <p:cNvSpPr/>
          <p:nvPr/>
        </p:nvSpPr>
        <p:spPr>
          <a:xfrm>
            <a:off x="777240" y="493802"/>
            <a:ext cx="104241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Molecules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made of </a:t>
            </a:r>
            <a:r>
              <a:rPr lang="en-US" sz="2800" b="1" i="0" dirty="0">
                <a:solidFill>
                  <a:srgbClr val="7C4892"/>
                </a:solidFill>
                <a:effectLst/>
                <a:latin typeface="Arial" panose="020B0604020202020204" pitchFamily="34" charset="0"/>
              </a:rPr>
              <a:t>atoms of the same element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chemically bonded together.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are the </a:t>
            </a:r>
            <a:r>
              <a:rPr lang="en-US" sz="2800" b="1" i="0" dirty="0">
                <a:solidFill>
                  <a:srgbClr val="488392"/>
                </a:solidFill>
                <a:effectLst/>
                <a:latin typeface="Arial" panose="020B0604020202020204" pitchFamily="34" charset="0"/>
              </a:rPr>
              <a:t>molecules of an element.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example: </a:t>
            </a:r>
            <a:r>
              <a:rPr lang="en-US" sz="2800" b="1" i="0" dirty="0">
                <a:solidFill>
                  <a:srgbClr val="7C4892"/>
                </a:solidFill>
                <a:effectLst/>
                <a:latin typeface="Arial" panose="020B0604020202020204" pitchFamily="34" charset="0"/>
              </a:rPr>
              <a:t>oxygen gas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exists as pairs of chemically bonded oxygen atoms. These are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oxygen molecules.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980BDA-CDFE-497C-A0D2-29A118D7A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70" y="3429000"/>
            <a:ext cx="4899660" cy="322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27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91FCBD-EEEE-4B3E-A268-5578E50F9AB6}"/>
              </a:ext>
            </a:extLst>
          </p:cNvPr>
          <p:cNvSpPr/>
          <p:nvPr/>
        </p:nvSpPr>
        <p:spPr>
          <a:xfrm>
            <a:off x="585470" y="452805"/>
            <a:ext cx="104787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molecule of water contains </a:t>
            </a:r>
            <a:r>
              <a:rPr lang="en-US" sz="2800" b="1" i="0" dirty="0">
                <a:solidFill>
                  <a:srgbClr val="485E92"/>
                </a:solidFill>
                <a:effectLst/>
                <a:latin typeface="Arial" panose="020B0604020202020204" pitchFamily="34" charset="0"/>
              </a:rPr>
              <a:t>two different types of atoms,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this is a </a:t>
            </a:r>
            <a:r>
              <a:rPr lang="en-US" sz="2800" b="1" i="0" dirty="0">
                <a:solidFill>
                  <a:srgbClr val="485E92"/>
                </a:solidFill>
                <a:effectLst/>
                <a:latin typeface="Arial" panose="020B0604020202020204" pitchFamily="34" charset="0"/>
              </a:rPr>
              <a:t>molecule of a compound.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020D5F-F065-42A8-90BB-9A77B2E1F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330" y="1467106"/>
            <a:ext cx="9107170" cy="539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9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DD8F6D-4292-4E7B-BDA7-1A2CCF0544D3}"/>
              </a:ext>
            </a:extLst>
          </p:cNvPr>
          <p:cNvSpPr/>
          <p:nvPr/>
        </p:nvSpPr>
        <p:spPr>
          <a:xfrm>
            <a:off x="0" y="236349"/>
            <a:ext cx="1184148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924883"/>
                </a:solidFill>
                <a:effectLst/>
                <a:latin typeface="Arial" panose="020B0604020202020204" pitchFamily="34" charset="0"/>
              </a:rPr>
              <a:t>The diatomic elements</a:t>
            </a:r>
            <a:r>
              <a:rPr lang="en-US" sz="20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7 elements from the periodic table that never want to be alone.</a:t>
            </a:r>
          </a:p>
          <a:p>
            <a:pPr algn="ctr"/>
            <a:r>
              <a:rPr lang="en-US" sz="20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0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Instead, their atoms bond in </a:t>
            </a:r>
            <a:r>
              <a:rPr lang="en-US" sz="20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pairs,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forming </a:t>
            </a:r>
            <a:r>
              <a:rPr lang="en-US" sz="2000" b="1" i="0" u="sng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diatomic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molecules. These are a type of </a:t>
            </a:r>
            <a:r>
              <a:rPr lang="en-US" sz="2000" b="1" i="0" dirty="0">
                <a:solidFill>
                  <a:srgbClr val="485E92"/>
                </a:solidFill>
                <a:effectLst/>
                <a:latin typeface="Arial" panose="020B0604020202020204" pitchFamily="34" charset="0"/>
              </a:rPr>
              <a:t>elemental molecule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they are made up of one type of atom.</a:t>
            </a:r>
          </a:p>
          <a:p>
            <a:pPr algn="ctr"/>
            <a:r>
              <a:rPr lang="en-US" sz="20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000" b="1" i="0" dirty="0">
                <a:solidFill>
                  <a:srgbClr val="7C4892"/>
                </a:solidFill>
                <a:effectLst/>
                <a:latin typeface="Arial" panose="020B0604020202020204" pitchFamily="34" charset="0"/>
              </a:rPr>
              <a:t>Di</a:t>
            </a:r>
            <a:r>
              <a:rPr lang="en-US" sz="20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atomic means </a:t>
            </a:r>
            <a:r>
              <a:rPr lang="en-US" sz="2000" b="1" i="0" dirty="0">
                <a:solidFill>
                  <a:srgbClr val="7C4892"/>
                </a:solidFill>
                <a:effectLst/>
                <a:latin typeface="Arial" panose="020B0604020202020204" pitchFamily="34" charset="0"/>
              </a:rPr>
              <a:t>"two</a:t>
            </a:r>
            <a:r>
              <a:rPr lang="en-US" sz="20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atoms."</a:t>
            </a:r>
            <a:endParaRPr lang="en-US" sz="20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A6F5F-1F71-4589-AAF7-B68BA9FFC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482" y="2162174"/>
            <a:ext cx="6335078" cy="459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C8CE61-0BA0-4C83-95EB-28174BA50EC9}"/>
              </a:ext>
            </a:extLst>
          </p:cNvPr>
          <p:cNvSpPr/>
          <p:nvPr/>
        </p:nvSpPr>
        <p:spPr>
          <a:xfrm>
            <a:off x="1029176" y="423178"/>
            <a:ext cx="101336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 </a:t>
            </a:r>
            <a:r>
              <a:rPr lang="en-US" sz="24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solid compounds and elements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do not form </a:t>
            </a:r>
            <a:r>
              <a:rPr lang="en-US" sz="2400" b="1" i="0" dirty="0">
                <a:solidFill>
                  <a:srgbClr val="6600CC"/>
                </a:solidFill>
                <a:effectLst/>
                <a:latin typeface="Arial" panose="020B0604020202020204" pitchFamily="34" charset="0"/>
              </a:rPr>
              <a:t>molecules;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instead, they form crystals.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Crystals are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atomic structures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called </a:t>
            </a:r>
            <a:r>
              <a:rPr lang="en-US" sz="2400" b="1" i="1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lattices.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Atoms are bound very strongly to each other within a lattice, and so the substances which form a lattice tend to form </a:t>
            </a:r>
            <a:r>
              <a:rPr lang="en-US" sz="24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very hard solids.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B49ABDC-4127-4E7C-91B5-62CFE442B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2" y="3262997"/>
            <a:ext cx="33813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918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AC3DBF-ECBA-4E40-A0DF-A965B8108532}"/>
              </a:ext>
            </a:extLst>
          </p:cNvPr>
          <p:cNvSpPr/>
          <p:nvPr/>
        </p:nvSpPr>
        <p:spPr>
          <a:xfrm>
            <a:off x="859790" y="490419"/>
            <a:ext cx="1054735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800" b="1" i="0" dirty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lattice structure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different from a molecule.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B91DD4"/>
                </a:solidFill>
                <a:effectLst/>
                <a:latin typeface="Arial" panose="020B0604020202020204" pitchFamily="34" charset="0"/>
              </a:rPr>
              <a:t>Molecules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individual units with two different types of chemical bond.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Molecular substances have </a:t>
            </a:r>
            <a:r>
              <a:rPr lang="en-US" sz="2800" b="1" i="0" dirty="0">
                <a:solidFill>
                  <a:srgbClr val="5E1DD4"/>
                </a:solidFill>
                <a:effectLst/>
                <a:latin typeface="Arial" panose="020B0604020202020204" pitchFamily="34" charset="0"/>
              </a:rPr>
              <a:t>strong bonds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connect the atoms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inside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molecule, and </a:t>
            </a:r>
            <a:r>
              <a:rPr lang="en-US" sz="2800" b="1" i="0" dirty="0">
                <a:solidFill>
                  <a:srgbClr val="D41D93"/>
                </a:solidFill>
                <a:effectLst/>
                <a:latin typeface="Arial" panose="020B0604020202020204" pitchFamily="34" charset="0"/>
              </a:rPr>
              <a:t>weaker bonds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connect the molecules.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C6A70CA-16C0-42EE-89BF-1773D2B1F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983" y="4241515"/>
            <a:ext cx="4567237" cy="261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04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KaTeX_Main</vt:lpstr>
      <vt:lpstr>Office Theme</vt:lpstr>
      <vt:lpstr>Molecule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Molecule</dc:title>
  <dc:creator>Jean D'cruz</dc:creator>
  <cp:lastModifiedBy>Jean D'cruz</cp:lastModifiedBy>
  <cp:revision>2</cp:revision>
  <dcterms:created xsi:type="dcterms:W3CDTF">2020-05-02T09:56:52Z</dcterms:created>
  <dcterms:modified xsi:type="dcterms:W3CDTF">2020-05-02T10:10:15Z</dcterms:modified>
</cp:coreProperties>
</file>