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301C-4034-4FF5-BBB1-77611206C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E0770-0B26-458E-83EA-28B9CC7A4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BF232-755B-43D4-88A4-CA1420CB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1E44-866C-4367-8089-6FB18387118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6DCF5-87C9-4248-ABCB-B4A01B7A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21FD-E146-4489-A01E-FF1845E2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15C8-8873-47DE-BB4A-7293B8AC4A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097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3A2E-B686-49BA-A406-0415F994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01292-3208-4064-A4FD-6E1CD2937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A9EC-DAED-4420-9682-56738CC0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1E44-866C-4367-8089-6FB18387118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E23B3-76F5-4639-8C51-679A32CA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1B75D-6BE1-41DC-B819-05414470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15C8-8873-47DE-BB4A-7293B8AC4A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71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E2E95-B682-404E-A815-75406D4FB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B3AF7-CD5F-4DA1-9495-0EE43DCC9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9DD6E-8E79-4FF0-8DF7-69EBCCDE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1E44-866C-4367-8089-6FB18387118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03716-53F0-444B-A28B-7D1B9892B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224FA-0EE8-48B7-8403-44BF101F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15C8-8873-47DE-BB4A-7293B8AC4A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95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BB15-472F-437F-9385-521A96D0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F8D0-9C3D-4D21-8D06-EFF6FC65B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E4A6F-35F1-469C-8A6C-F5C654E7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1E44-866C-4367-8089-6FB18387118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EF948-1A7D-4681-A450-F03B6D75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5D769-4BB9-4678-9102-1AF2E291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15C8-8873-47DE-BB4A-7293B8AC4A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20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E829-C1F3-4716-8AA8-DA9F5E23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350FD-5E4F-4371-B0C9-0D9891DDA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D011D-6DB8-4BFC-B49D-465882A0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1E44-866C-4367-8089-6FB18387118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52AC4-F781-42D1-8EFB-38225C24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99B76-C867-4921-BCA9-19EE772F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15C8-8873-47DE-BB4A-7293B8AC4A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214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FE23-8D9A-4261-9F46-C22F2BFF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C44C-49E3-476E-B166-BD9F38682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7B8CF-0EEE-464C-AB86-1C9A086DC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47DC4-16CF-4892-856B-08A94A0A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1E44-866C-4367-8089-6FB18387118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850AB-CB53-4D3C-BD3F-1E6A6126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1BB8A-6BBA-4C73-ACFD-AD6C1CA7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15C8-8873-47DE-BB4A-7293B8AC4A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059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A63A-FA19-4DFA-B09A-5DA604E0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84000-D16D-4B24-BDA3-FCCC536E7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F221B-33F7-45ED-A53A-4D6B8EAFA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6E3E4-1DD4-40D5-8ADD-BAA3D7C05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068A5-0EA8-423F-923F-1D7FC90C2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9681C-A3C7-4D21-AAB5-C01438AA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1E44-866C-4367-8089-6FB18387118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20326-DEA8-4D83-A2B7-08211978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39B28-B70F-4CD4-A53D-2B4F2689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15C8-8873-47DE-BB4A-7293B8AC4A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241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90B3-2946-4345-BBB7-D984879F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DFB47-CBDE-472B-9D59-62CEC5BD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1E44-866C-4367-8089-6FB18387118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0AFF1-ABAD-462C-8551-5EB2A7BE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B5830-D640-4492-8630-F783C10B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15C8-8873-47DE-BB4A-7293B8AC4A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237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1B74B-16A3-405C-8459-4BA19CDF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1E44-866C-4367-8089-6FB18387118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C4995-0D2E-4CB4-A994-36A1C23B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51354-0B2D-477F-A160-EBA05A6F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15C8-8873-47DE-BB4A-7293B8AC4A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75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30EB-AB50-4D6B-ABDA-0C678806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06BA1-39FC-41EC-AC90-AC6994CA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1672D-D8F2-4C27-8593-19E93A0B7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A9707-8740-4551-A0D6-6168E49A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1E44-866C-4367-8089-6FB18387118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9C6C7-638A-4417-9160-B1FACFF9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15AEE-9398-4594-8802-7D3F83AE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15C8-8873-47DE-BB4A-7293B8AC4A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900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D60E-E45E-4689-956D-CA553573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F83DD-63F9-461E-9A61-279B30C5B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B59C-972B-41F0-A470-C9B75A7E8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BEDA8-F290-43DC-BE56-CE05376A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1E44-866C-4367-8089-6FB18387118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01992-4B30-485F-BB52-84CE133F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531B9-6DFC-4933-8167-D56C58F9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15C8-8873-47DE-BB4A-7293B8AC4A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543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1C091-696D-4D85-B050-7DF20044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134DA-454D-4831-B48F-633AD9330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11773-AAC3-4157-B19D-EAB60C191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1E44-866C-4367-8089-6FB18387118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1DD3B-F127-4F5C-8B1F-D307BA352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1E6C1-FF72-4D00-AFE7-7FB374474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815C8-8873-47DE-BB4A-7293B8AC4A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2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tuE1LePDZ4Y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B757-8FB9-4638-804D-1B86E8799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States of Matter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7A5B7-E94D-4341-9E3A-2A86685226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820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F256E6-5FD2-45CB-9EAB-BC41F10248D7}"/>
              </a:ext>
            </a:extLst>
          </p:cNvPr>
          <p:cNvSpPr/>
          <p:nvPr/>
        </p:nvSpPr>
        <p:spPr>
          <a:xfrm>
            <a:off x="354647" y="634345"/>
            <a:ext cx="114827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US" sz="2800" b="1" i="0" dirty="0">
                <a:solidFill>
                  <a:srgbClr val="D650CC"/>
                </a:solidFill>
                <a:effectLst/>
                <a:latin typeface="Arial" panose="020B0604020202020204" pitchFamily="34" charset="0"/>
              </a:rPr>
              <a:t>three states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which </a:t>
            </a:r>
            <a:r>
              <a:rPr lang="en-US" sz="2800" b="1" i="0" dirty="0">
                <a:solidFill>
                  <a:srgbClr val="5A50D6"/>
                </a:solidFill>
                <a:effectLst/>
                <a:latin typeface="Arial" panose="020B0604020202020204" pitchFamily="34" charset="0"/>
              </a:rPr>
              <a:t>matter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exist.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 </a:t>
            </a:r>
            <a:r>
              <a:rPr lang="en-US" sz="2800" b="1" i="0" dirty="0">
                <a:solidFill>
                  <a:srgbClr val="5A50D6"/>
                </a:solidFill>
                <a:effectLst/>
                <a:latin typeface="Arial" panose="020B0604020202020204" pitchFamily="34" charset="0"/>
              </a:rPr>
              <a:t>matter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universe is a </a:t>
            </a:r>
            <a:r>
              <a:rPr lang="en-US" sz="2800" b="1" i="0" dirty="0">
                <a:solidFill>
                  <a:srgbClr val="F56064"/>
                </a:solidFill>
                <a:effectLst/>
                <a:latin typeface="Arial" panose="020B0604020202020204" pitchFamily="34" charset="0"/>
              </a:rPr>
              <a:t>solid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800" b="1" i="0" dirty="0">
                <a:solidFill>
                  <a:srgbClr val="50ABD6"/>
                </a:solidFill>
                <a:effectLst/>
                <a:latin typeface="Arial" panose="020B0604020202020204" pitchFamily="34" charset="0"/>
              </a:rPr>
              <a:t>liquid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2800" b="1" i="0" dirty="0">
                <a:solidFill>
                  <a:srgbClr val="8DD26B"/>
                </a:solidFill>
                <a:effectLst/>
                <a:latin typeface="Arial" panose="020B0604020202020204" pitchFamily="34" charset="0"/>
              </a:rPr>
              <a:t>gas</a:t>
            </a:r>
            <a:r>
              <a:rPr lang="en-US" b="1" i="0" dirty="0">
                <a:solidFill>
                  <a:srgbClr val="8DD26B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67DE18-E148-4418-8C3D-81A17E876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304098"/>
            <a:ext cx="6964136" cy="43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94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DE93AD-BA1B-4EB4-9235-6869BFDDB1ED}"/>
              </a:ext>
            </a:extLst>
          </p:cNvPr>
          <p:cNvSpPr/>
          <p:nvPr/>
        </p:nvSpPr>
        <p:spPr>
          <a:xfrm>
            <a:off x="1157288" y="1314788"/>
            <a:ext cx="96783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Smart Lesson, you should be able to: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Visually </a:t>
            </a:r>
            <a:r>
              <a:rPr lang="en-US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identify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whether </a:t>
            </a:r>
            <a:r>
              <a:rPr lang="en-US" b="1" i="0" dirty="0">
                <a:solidFill>
                  <a:srgbClr val="5A50D6"/>
                </a:solidFill>
                <a:effectLst/>
                <a:latin typeface="Arial" panose="020B0604020202020204" pitchFamily="34" charset="0"/>
              </a:rPr>
              <a:t>matter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in a </a:t>
            </a:r>
            <a:r>
              <a:rPr lang="en-US" b="1" i="0" dirty="0">
                <a:solidFill>
                  <a:srgbClr val="F56064"/>
                </a:solidFill>
                <a:effectLst/>
                <a:latin typeface="Arial" panose="020B0604020202020204" pitchFamily="34" charset="0"/>
              </a:rPr>
              <a:t>solid,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50ABD6"/>
                </a:solidFill>
                <a:effectLst/>
                <a:latin typeface="Arial" panose="020B0604020202020204" pitchFamily="34" charset="0"/>
              </a:rPr>
              <a:t>liquid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1" i="0" dirty="0">
                <a:solidFill>
                  <a:srgbClr val="8DD26B"/>
                </a:solidFill>
                <a:effectLst/>
                <a:latin typeface="Arial" panose="020B0604020202020204" pitchFamily="34" charset="0"/>
              </a:rPr>
              <a:t>gaseous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the </a:t>
            </a:r>
            <a:r>
              <a:rPr lang="en-US" b="1" i="0" dirty="0">
                <a:solidFill>
                  <a:srgbClr val="F99893"/>
                </a:solidFill>
                <a:effectLst/>
                <a:latin typeface="Arial" panose="020B0604020202020204" pitchFamily="34" charset="0"/>
              </a:rPr>
              <a:t>shape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1" i="0" dirty="0">
                <a:solidFill>
                  <a:srgbClr val="9893F9"/>
                </a:solidFill>
                <a:effectLst/>
                <a:latin typeface="Arial" panose="020B0604020202020204" pitchFamily="34" charset="0"/>
              </a:rPr>
              <a:t>volume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matter can be </a:t>
            </a:r>
            <a:r>
              <a:rPr lang="en-US" b="1" i="0" dirty="0">
                <a:solidFill>
                  <a:srgbClr val="D65089"/>
                </a:solidFill>
                <a:effectLst/>
                <a:latin typeface="Arial" panose="020B0604020202020204" pitchFamily="34" charset="0"/>
              </a:rPr>
              <a:t>definite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1" i="0" dirty="0">
                <a:solidFill>
                  <a:srgbClr val="8DD26B"/>
                </a:solidFill>
                <a:effectLst/>
                <a:latin typeface="Arial" panose="020B0604020202020204" pitchFamily="34" charset="0"/>
              </a:rPr>
              <a:t>variable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depending on it's </a:t>
            </a:r>
            <a:r>
              <a:rPr lang="en-US" b="1" i="0" dirty="0">
                <a:solidFill>
                  <a:srgbClr val="D650CC"/>
                </a:solidFill>
                <a:effectLst/>
                <a:latin typeface="Arial" panose="020B0604020202020204" pitchFamily="34" charset="0"/>
              </a:rPr>
              <a:t>state.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9958858.88238">
            <a:hlinkClick r:id="" action="ppaction://media"/>
            <a:extLst>
              <a:ext uri="{FF2B5EF4-FFF2-40B4-BE49-F238E27FC236}">
                <a16:creationId xmlns:a16="http://schemas.microsoft.com/office/drawing/2014/main" id="{F3123256-6985-40CA-B315-7ABA9758500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97680" y="2873216"/>
            <a:ext cx="3984784" cy="39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0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83C13-DCEE-49EB-979D-B3A08B482247}"/>
              </a:ext>
            </a:extLst>
          </p:cNvPr>
          <p:cNvSpPr/>
          <p:nvPr/>
        </p:nvSpPr>
        <p:spPr>
          <a:xfrm>
            <a:off x="1866264" y="373826"/>
            <a:ext cx="917511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5A50D6"/>
                </a:solidFill>
                <a:effectLst/>
                <a:latin typeface="Arial" panose="020B0604020202020204" pitchFamily="34" charset="0"/>
              </a:rPr>
              <a:t>Matter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different properties depending which </a:t>
            </a:r>
            <a:r>
              <a:rPr lang="en-US" sz="3200" b="1" i="0" dirty="0">
                <a:solidFill>
                  <a:srgbClr val="D650CC"/>
                </a:solidFill>
                <a:effectLst/>
                <a:latin typeface="Arial" panose="020B0604020202020204" pitchFamily="34" charset="0"/>
              </a:rPr>
              <a:t>state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it's in.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Two key properties are </a:t>
            </a:r>
            <a:r>
              <a:rPr lang="en-US" sz="3200" b="1" i="0" dirty="0">
                <a:solidFill>
                  <a:srgbClr val="F99893"/>
                </a:solidFill>
                <a:effectLst/>
                <a:latin typeface="Arial" panose="020B0604020202020204" pitchFamily="34" charset="0"/>
              </a:rPr>
              <a:t>shape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3200" b="1" i="0" dirty="0">
                <a:solidFill>
                  <a:srgbClr val="9893F9"/>
                </a:solidFill>
                <a:effectLst/>
                <a:latin typeface="Arial" panose="020B0604020202020204" pitchFamily="34" charset="0"/>
              </a:rPr>
              <a:t>volume.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certain </a:t>
            </a:r>
            <a:r>
              <a:rPr lang="en-US" sz="3200" b="1" i="0" dirty="0">
                <a:solidFill>
                  <a:srgbClr val="D650CC"/>
                </a:solidFill>
                <a:effectLst/>
                <a:latin typeface="Arial" panose="020B0604020202020204" pitchFamily="34" charset="0"/>
              </a:rPr>
              <a:t>states,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properties are </a:t>
            </a:r>
            <a:r>
              <a:rPr lang="en-US" sz="3200" b="1" i="0" dirty="0">
                <a:solidFill>
                  <a:srgbClr val="D65089"/>
                </a:solidFill>
                <a:effectLst/>
                <a:latin typeface="Arial" panose="020B0604020202020204" pitchFamily="34" charset="0"/>
              </a:rPr>
              <a:t>definite: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unable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change.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other </a:t>
            </a:r>
            <a:r>
              <a:rPr lang="en-US" sz="3200" b="1" i="0" dirty="0">
                <a:solidFill>
                  <a:srgbClr val="D650CC"/>
                </a:solidFill>
                <a:effectLst/>
                <a:latin typeface="Arial" panose="020B0604020202020204" pitchFamily="34" charset="0"/>
              </a:rPr>
              <a:t>states,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properties are </a:t>
            </a:r>
            <a:r>
              <a:rPr lang="en-US" sz="3200" b="1" i="0" dirty="0">
                <a:solidFill>
                  <a:srgbClr val="8DD26B"/>
                </a:solidFill>
                <a:effectLst/>
                <a:latin typeface="Arial" panose="020B0604020202020204" pitchFamily="34" charset="0"/>
              </a:rPr>
              <a:t>variable: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able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change.</a:t>
            </a:r>
          </a:p>
        </p:txBody>
      </p:sp>
    </p:spTree>
    <p:extLst>
      <p:ext uri="{BB962C8B-B14F-4D97-AF65-F5344CB8AC3E}">
        <p14:creationId xmlns:p14="http://schemas.microsoft.com/office/powerpoint/2010/main" val="326249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16FF1A-5D8E-447A-9DA2-554FDB8E7F92}"/>
              </a:ext>
            </a:extLst>
          </p:cNvPr>
          <p:cNvSpPr/>
          <p:nvPr/>
        </p:nvSpPr>
        <p:spPr>
          <a:xfrm>
            <a:off x="1280160" y="971888"/>
            <a:ext cx="85725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F56064"/>
                </a:solidFill>
                <a:effectLst/>
                <a:latin typeface="Arial" panose="020B0604020202020204" pitchFamily="34" charset="0"/>
              </a:rPr>
              <a:t>Solids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a </a:t>
            </a:r>
            <a:r>
              <a:rPr lang="en-US" sz="2800" b="1" i="0" dirty="0">
                <a:solidFill>
                  <a:srgbClr val="D65089"/>
                </a:solidFill>
                <a:effectLst/>
                <a:latin typeface="Arial" panose="020B0604020202020204" pitchFamily="34" charset="0"/>
              </a:rPr>
              <a:t>definite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F99893"/>
                </a:solidFill>
                <a:effectLst/>
                <a:latin typeface="Arial" panose="020B0604020202020204" pitchFamily="34" charset="0"/>
              </a:rPr>
              <a:t>shape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9893F9"/>
                </a:solidFill>
                <a:effectLst/>
                <a:latin typeface="Arial" panose="020B0604020202020204" pitchFamily="34" charset="0"/>
              </a:rPr>
              <a:t>volume.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that, regardless of what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container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are in, they: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have the </a:t>
            </a:r>
            <a:r>
              <a:rPr lang="en-US" sz="2800" b="1" i="0" dirty="0">
                <a:solidFill>
                  <a:srgbClr val="D65089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F99893"/>
                </a:solidFill>
                <a:effectLst/>
                <a:latin typeface="Arial" panose="020B0604020202020204" pitchFamily="34" charset="0"/>
              </a:rPr>
              <a:t>shape,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occupy the </a:t>
            </a:r>
            <a:r>
              <a:rPr lang="en-US" sz="2800" b="1" i="0" dirty="0">
                <a:solidFill>
                  <a:srgbClr val="D65089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9893F9"/>
                </a:solidFill>
                <a:effectLst/>
                <a:latin typeface="Arial" panose="020B0604020202020204" pitchFamily="34" charset="0"/>
              </a:rPr>
              <a:t>area.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0208935.24284">
            <a:hlinkClick r:id="" action="ppaction://media"/>
            <a:extLst>
              <a:ext uri="{FF2B5EF4-FFF2-40B4-BE49-F238E27FC236}">
                <a16:creationId xmlns:a16="http://schemas.microsoft.com/office/drawing/2014/main" id="{AEDCC596-7DAB-4D9D-A30D-66FB9A7D4A8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01740" y="4080431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0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0B1CE6-6834-42B7-9971-91AB3329E59B}"/>
              </a:ext>
            </a:extLst>
          </p:cNvPr>
          <p:cNvSpPr/>
          <p:nvPr/>
        </p:nvSpPr>
        <p:spPr>
          <a:xfrm>
            <a:off x="1020762" y="402362"/>
            <a:ext cx="106835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50ABD6"/>
                </a:solidFill>
                <a:effectLst/>
                <a:latin typeface="Arial" panose="020B0604020202020204" pitchFamily="34" charset="0"/>
              </a:rPr>
              <a:t>Liquids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a </a:t>
            </a:r>
            <a:r>
              <a:rPr lang="en-US" sz="2800" b="1" i="0" dirty="0">
                <a:solidFill>
                  <a:srgbClr val="8DD26B"/>
                </a:solidFill>
                <a:effectLst/>
                <a:latin typeface="Arial" panose="020B0604020202020204" pitchFamily="34" charset="0"/>
              </a:rPr>
              <a:t>variable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F99893"/>
                </a:solidFill>
                <a:effectLst/>
                <a:latin typeface="Arial" panose="020B0604020202020204" pitchFamily="34" charset="0"/>
              </a:rPr>
              <a:t>shape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 </a:t>
            </a:r>
            <a:r>
              <a:rPr lang="en-US" sz="2800" b="1" i="0" dirty="0">
                <a:solidFill>
                  <a:srgbClr val="D65089"/>
                </a:solidFill>
                <a:effectLst/>
                <a:latin typeface="Arial" panose="020B0604020202020204" pitchFamily="34" charset="0"/>
              </a:rPr>
              <a:t>definite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9893F9"/>
                </a:solidFill>
                <a:effectLst/>
                <a:latin typeface="Arial" panose="020B0604020202020204" pitchFamily="34" charset="0"/>
              </a:rPr>
              <a:t>volume.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they will </a:t>
            </a:r>
            <a:r>
              <a:rPr lang="en-US" sz="2800" b="1" i="0" dirty="0">
                <a:solidFill>
                  <a:srgbClr val="8DD26B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their </a:t>
            </a:r>
            <a:r>
              <a:rPr lang="en-US" sz="2800" b="1" i="0" dirty="0">
                <a:solidFill>
                  <a:srgbClr val="F99893"/>
                </a:solidFill>
                <a:effectLst/>
                <a:latin typeface="Arial" panose="020B0604020202020204" pitchFamily="34" charset="0"/>
              </a:rPr>
              <a:t>shape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fit different containers.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they will still occupy the </a:t>
            </a:r>
            <a:r>
              <a:rPr lang="en-US" sz="2800" b="1" i="0" dirty="0">
                <a:solidFill>
                  <a:srgbClr val="D65089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amount of </a:t>
            </a:r>
            <a:r>
              <a:rPr lang="en-US" sz="2800" b="1" i="0" dirty="0">
                <a:solidFill>
                  <a:srgbClr val="9893F9"/>
                </a:solidFill>
                <a:effectLst/>
                <a:latin typeface="Arial" panose="020B0604020202020204" pitchFamily="34" charset="0"/>
              </a:rPr>
              <a:t>space.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0194926.36929">
            <a:hlinkClick r:id="" action="ppaction://media"/>
            <a:extLst>
              <a:ext uri="{FF2B5EF4-FFF2-40B4-BE49-F238E27FC236}">
                <a16:creationId xmlns:a16="http://schemas.microsoft.com/office/drawing/2014/main" id="{796F1957-1448-4B6B-8024-AA97C2619ED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29100" y="3777983"/>
            <a:ext cx="4617720" cy="25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8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4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72E37E-09CF-4F1C-97ED-9543700AA125}"/>
              </a:ext>
            </a:extLst>
          </p:cNvPr>
          <p:cNvSpPr/>
          <p:nvPr/>
        </p:nvSpPr>
        <p:spPr>
          <a:xfrm>
            <a:off x="1614488" y="371465"/>
            <a:ext cx="97012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8DD26B"/>
                </a:solidFill>
                <a:effectLst/>
                <a:latin typeface="Arial" panose="020B0604020202020204" pitchFamily="34" charset="0"/>
              </a:rPr>
              <a:t>Gases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US" sz="2400" b="1" i="0" dirty="0">
                <a:solidFill>
                  <a:srgbClr val="8DD26B"/>
                </a:solidFill>
                <a:effectLst/>
                <a:latin typeface="Arial" panose="020B0604020202020204" pitchFamily="34" charset="0"/>
              </a:rPr>
              <a:t>variable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F99893"/>
                </a:solidFill>
                <a:effectLst/>
                <a:latin typeface="Arial" panose="020B0604020202020204" pitchFamily="34" charset="0"/>
              </a:rPr>
              <a:t>shape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9893F9"/>
                </a:solidFill>
                <a:effectLst/>
                <a:latin typeface="Arial" panose="020B0604020202020204" pitchFamily="34" charset="0"/>
              </a:rPr>
              <a:t>volume.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they will </a:t>
            </a:r>
            <a:r>
              <a:rPr lang="en-US" sz="2400" b="1" i="0" dirty="0">
                <a:solidFill>
                  <a:srgbClr val="8DD26B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their </a:t>
            </a:r>
            <a:r>
              <a:rPr lang="en-US" sz="2400" b="1" i="0" dirty="0">
                <a:solidFill>
                  <a:srgbClr val="F99893"/>
                </a:solidFill>
                <a:effectLst/>
                <a:latin typeface="Arial" panose="020B0604020202020204" pitchFamily="34" charset="0"/>
              </a:rPr>
              <a:t>shape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sz="2400" b="1" i="0" dirty="0">
                <a:solidFill>
                  <a:srgbClr val="9893F9"/>
                </a:solidFill>
                <a:effectLst/>
                <a:latin typeface="Arial" panose="020B0604020202020204" pitchFamily="34" charset="0"/>
              </a:rPr>
              <a:t>space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occupy to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fill a container.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1" i="0" dirty="0">
                <a:solidFill>
                  <a:srgbClr val="8DD26B"/>
                </a:solidFill>
                <a:effectLst/>
                <a:latin typeface="Arial" panose="020B0604020202020204" pitchFamily="34" charset="0"/>
              </a:rPr>
              <a:t>Gases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 </a:t>
            </a:r>
            <a:r>
              <a:rPr lang="en-US" sz="2400" b="1" i="0" dirty="0">
                <a:solidFill>
                  <a:srgbClr val="214FE5"/>
                </a:solidFill>
                <a:effectLst/>
                <a:latin typeface="Arial" panose="020B0604020202020204" pitchFamily="34" charset="0"/>
              </a:rPr>
              <a:t>expand (grow)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moved to a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larger container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400" b="1" i="0" dirty="0">
                <a:solidFill>
                  <a:srgbClr val="BF4D7A"/>
                </a:solidFill>
                <a:effectLst/>
                <a:latin typeface="Arial" panose="020B0604020202020204" pitchFamily="34" charset="0"/>
              </a:rPr>
              <a:t>compress (shrink)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moved to a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smaller container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thus </a:t>
            </a:r>
            <a:r>
              <a:rPr lang="en-US" sz="2400" b="1" i="0" dirty="0">
                <a:solidFill>
                  <a:srgbClr val="214FE5"/>
                </a:solidFill>
                <a:effectLst/>
                <a:latin typeface="Arial" panose="020B0604020202020204" pitchFamily="34" charset="0"/>
              </a:rPr>
              <a:t>expandable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BF4D7A"/>
                </a:solidFill>
                <a:effectLst/>
                <a:latin typeface="Arial" panose="020B0604020202020204" pitchFamily="34" charset="0"/>
              </a:rPr>
              <a:t>compressible.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1B4960-3783-425D-BF98-CB6E10F3E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222" y="4159267"/>
            <a:ext cx="7107555" cy="269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53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84FDDF-3C31-41F6-8B73-F59CC9D184BC}"/>
              </a:ext>
            </a:extLst>
          </p:cNvPr>
          <p:cNvSpPr/>
          <p:nvPr/>
        </p:nvSpPr>
        <p:spPr>
          <a:xfrm>
            <a:off x="2354421" y="911275"/>
            <a:ext cx="7483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Watch this video (1:17) to review the properties of the </a:t>
            </a:r>
            <a:r>
              <a:rPr lang="en-US" b="1" i="0" dirty="0">
                <a:solidFill>
                  <a:srgbClr val="D650CC"/>
                </a:solidFill>
                <a:effectLst/>
                <a:latin typeface="Arial" panose="020B0604020202020204" pitchFamily="34" charset="0"/>
              </a:rPr>
              <a:t>three states</a:t>
            </a: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US" b="1" i="0" dirty="0">
                <a:solidFill>
                  <a:srgbClr val="5A50D6"/>
                </a:solidFill>
                <a:effectLst/>
                <a:latin typeface="Arial" panose="020B0604020202020204" pitchFamily="34" charset="0"/>
              </a:rPr>
              <a:t>matter!</a:t>
            </a:r>
            <a:endParaRPr lang="en-US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Online Media 2" title="Changing water- States of matter">
            <a:hlinkClick r:id="" action="ppaction://media"/>
            <a:extLst>
              <a:ext uri="{FF2B5EF4-FFF2-40B4-BE49-F238E27FC236}">
                <a16:creationId xmlns:a16="http://schemas.microsoft.com/office/drawing/2014/main" id="{5E2A730F-2A0D-415A-ADEB-2E5D121B295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54421" y="2354580"/>
            <a:ext cx="7198836" cy="404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</Words>
  <Application>Microsoft Office PowerPoint</Application>
  <PresentationFormat>Widescreen</PresentationFormat>
  <Paragraphs>35</Paragraphs>
  <Slides>8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States of Matter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States of Matter</dc:title>
  <dc:creator>Jean D'cruz</dc:creator>
  <cp:lastModifiedBy>Jean D'cruz</cp:lastModifiedBy>
  <cp:revision>1</cp:revision>
  <dcterms:created xsi:type="dcterms:W3CDTF">2020-05-02T05:54:11Z</dcterms:created>
  <dcterms:modified xsi:type="dcterms:W3CDTF">2020-05-02T05:59:19Z</dcterms:modified>
</cp:coreProperties>
</file>