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704A-AC54-430D-B263-8AAEA178E35E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8858-2F22-40A0-AF34-E653122E65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545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704A-AC54-430D-B263-8AAEA178E35E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8858-2F22-40A0-AF34-E653122E65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664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704A-AC54-430D-B263-8AAEA178E35E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8858-2F22-40A0-AF34-E653122E65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665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704A-AC54-430D-B263-8AAEA178E35E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8858-2F22-40A0-AF34-E653122E65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988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704A-AC54-430D-B263-8AAEA178E35E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8858-2F22-40A0-AF34-E653122E65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386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704A-AC54-430D-B263-8AAEA178E35E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8858-2F22-40A0-AF34-E653122E65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410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704A-AC54-430D-B263-8AAEA178E35E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8858-2F22-40A0-AF34-E653122E65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00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704A-AC54-430D-B263-8AAEA178E35E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8858-2F22-40A0-AF34-E653122E65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061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704A-AC54-430D-B263-8AAEA178E35E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8858-2F22-40A0-AF34-E653122E65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158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704A-AC54-430D-B263-8AAEA178E35E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8858-2F22-40A0-AF34-E653122E65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677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704A-AC54-430D-B263-8AAEA178E35E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8858-2F22-40A0-AF34-E653122E65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396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8704A-AC54-430D-B263-8AAEA178E35E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38858-2F22-40A0-AF34-E653122E65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290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Writing Word Equations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676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6646" y="920234"/>
            <a:ext cx="7253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lesson, you should be able to: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38400" y="17100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42AF4D"/>
                </a:solidFill>
                <a:effectLst/>
                <a:latin typeface="Arial" panose="020B0604020202020204" pitchFamily="34" charset="0"/>
              </a:rPr>
              <a:t>Write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chemical equation based on a description of a reaction.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27569C"/>
                </a:solidFill>
                <a:effectLst/>
                <a:latin typeface="Arial" panose="020B0604020202020204" pitchFamily="34" charset="0"/>
              </a:rPr>
              <a:t>Interpret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chemical equations.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1523847345.1489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73500" y="3048000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7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13038"/>
            <a:ext cx="965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Diagrams showing the relationships between </a:t>
            </a:r>
            <a:r>
              <a:rPr lang="en-AU" sz="2400" b="1" i="0" dirty="0" smtClean="0">
                <a:solidFill>
                  <a:srgbClr val="CC665A"/>
                </a:solidFill>
                <a:effectLst/>
                <a:latin typeface="Arial" panose="020B0604020202020204" pitchFamily="34" charset="0"/>
              </a:rPr>
              <a:t>reactants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products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called </a:t>
            </a:r>
            <a:r>
              <a:rPr lang="en-AU" sz="2400" b="1" i="0" dirty="0" smtClean="0">
                <a:solidFill>
                  <a:srgbClr val="E3BB7F"/>
                </a:solidFill>
                <a:effectLst/>
                <a:latin typeface="Arial" panose="020B0604020202020204" pitchFamily="34" charset="0"/>
              </a:rPr>
              <a:t>chemical equations.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chemical equation is how we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display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chemicals involved in a </a:t>
            </a:r>
            <a:r>
              <a:rPr lang="en-AU" sz="2400" b="1" i="0" dirty="0" smtClean="0">
                <a:solidFill>
                  <a:srgbClr val="CC5A87"/>
                </a:solidFill>
                <a:effectLst/>
                <a:latin typeface="Arial" panose="020B0604020202020204" pitchFamily="34" charset="0"/>
              </a:rPr>
              <a:t>reaction.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following is an example of a </a:t>
            </a:r>
            <a:r>
              <a:rPr lang="en-AU" sz="2400" b="1" i="0" dirty="0" smtClean="0">
                <a:solidFill>
                  <a:srgbClr val="E3BB7F"/>
                </a:solidFill>
                <a:effectLst/>
                <a:latin typeface="Arial" panose="020B0604020202020204" pitchFamily="34" charset="0"/>
              </a:rPr>
              <a:t>word equation: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276474"/>
            <a:ext cx="11569622" cy="230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4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293638"/>
            <a:ext cx="1107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CC665A"/>
                </a:solidFill>
                <a:effectLst/>
                <a:latin typeface="Arial" panose="020B0604020202020204" pitchFamily="34" charset="0"/>
              </a:rPr>
              <a:t>Reactants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always go on the </a:t>
            </a:r>
            <a:r>
              <a:rPr lang="en-AU" sz="2400" b="1" i="0" dirty="0" smtClean="0">
                <a:solidFill>
                  <a:srgbClr val="CC665A"/>
                </a:solidFill>
                <a:effectLst/>
                <a:latin typeface="Arial" panose="020B0604020202020204" pitchFamily="34" charset="0"/>
              </a:rPr>
              <a:t>left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word equations.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Chemical reactions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always have at least one reactant. Therefore, </a:t>
            </a:r>
            <a:r>
              <a:rPr lang="en-AU" sz="2400" b="1" i="0" dirty="0" smtClean="0">
                <a:solidFill>
                  <a:srgbClr val="E3BB7F"/>
                </a:solidFill>
                <a:effectLst/>
                <a:latin typeface="Arial" panose="020B0604020202020204" pitchFamily="34" charset="0"/>
              </a:rPr>
              <a:t>word equations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always contain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 least one reactant.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coloured part in the </a:t>
            </a:r>
            <a:r>
              <a:rPr lang="en-AU" sz="2400" b="1" i="0" dirty="0" smtClean="0">
                <a:solidFill>
                  <a:srgbClr val="E3BB7F"/>
                </a:solidFill>
                <a:effectLst/>
                <a:latin typeface="Arial" panose="020B0604020202020204" pitchFamily="34" charset="0"/>
              </a:rPr>
              <a:t>word equation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below is the </a:t>
            </a:r>
            <a:r>
              <a:rPr lang="en-AU" sz="2400" b="1" i="0" dirty="0" smtClean="0">
                <a:solidFill>
                  <a:srgbClr val="CC665A"/>
                </a:solidFill>
                <a:effectLst/>
                <a:latin typeface="Arial" panose="020B0604020202020204" pitchFamily="34" charset="0"/>
              </a:rPr>
              <a:t>reactant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this reaction: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52" y="2946400"/>
            <a:ext cx="1046769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1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3100" y="607536"/>
            <a:ext cx="1056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A8B3BB"/>
                </a:solidFill>
                <a:effectLst/>
                <a:latin typeface="Arial" panose="020B0604020202020204" pitchFamily="34" charset="0"/>
              </a:rPr>
              <a:t>arrow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 chemical equation symbolises the </a:t>
            </a:r>
            <a:r>
              <a:rPr lang="en-AU" sz="2400" b="1" i="0" dirty="0" smtClean="0">
                <a:solidFill>
                  <a:srgbClr val="CC5A87"/>
                </a:solidFill>
                <a:effectLst/>
                <a:latin typeface="Arial" panose="020B0604020202020204" pitchFamily="34" charset="0"/>
              </a:rPr>
              <a:t>reaction taking place.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next part of our word equation we need to understand is the </a:t>
            </a:r>
            <a:r>
              <a:rPr lang="en-AU" sz="2400" b="1" i="0" dirty="0" smtClean="0">
                <a:solidFill>
                  <a:srgbClr val="A8B3BB"/>
                </a:solidFill>
                <a:effectLst/>
                <a:latin typeface="Arial" panose="020B0604020202020204" pitchFamily="34" charset="0"/>
              </a:rPr>
              <a:t>arrow: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2044700"/>
            <a:ext cx="10880196" cy="11049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00100" y="4013538"/>
            <a:ext cx="11264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always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need an </a:t>
            </a:r>
            <a:r>
              <a:rPr lang="en-AU" sz="2400" b="1" i="0" dirty="0" smtClean="0">
                <a:solidFill>
                  <a:srgbClr val="A8B3BB"/>
                </a:solidFill>
                <a:effectLst/>
                <a:latin typeface="Arial" panose="020B0604020202020204" pitchFamily="34" charset="0"/>
              </a:rPr>
              <a:t>arrow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it always points to the </a:t>
            </a:r>
            <a:r>
              <a:rPr lang="en-AU" sz="2400" b="1" i="0" dirty="0" smtClean="0">
                <a:solidFill>
                  <a:srgbClr val="A8B3BB"/>
                </a:solidFill>
                <a:effectLst/>
                <a:latin typeface="Arial" panose="020B0604020202020204" pitchFamily="34" charset="0"/>
              </a:rPr>
              <a:t>right,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away from the reactants,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since those always come before a reaction.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Sometimes you can put </a:t>
            </a:r>
            <a:r>
              <a:rPr lang="en-AU" sz="2400" b="1" i="0" dirty="0" smtClean="0">
                <a:solidFill>
                  <a:srgbClr val="E3BB7F"/>
                </a:solidFill>
                <a:effectLst/>
                <a:latin typeface="Arial" panose="020B0604020202020204" pitchFamily="34" charset="0"/>
              </a:rPr>
              <a:t>words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above or below the arrow - these are </a:t>
            </a:r>
            <a:r>
              <a:rPr lang="en-AU" sz="2400" b="1" i="0" dirty="0" smtClean="0">
                <a:solidFill>
                  <a:srgbClr val="E3BB7F"/>
                </a:solidFill>
                <a:effectLst/>
                <a:latin typeface="Arial" panose="020B0604020202020204" pitchFamily="34" charset="0"/>
              </a:rPr>
              <a:t>chemicals or influences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are </a:t>
            </a:r>
            <a:r>
              <a:rPr lang="en-AU" sz="2400" b="1" i="0" dirty="0" smtClean="0">
                <a:solidFill>
                  <a:srgbClr val="CC5A87"/>
                </a:solidFill>
                <a:effectLst/>
                <a:latin typeface="Arial" panose="020B0604020202020204" pitchFamily="34" charset="0"/>
              </a:rPr>
              <a:t>not part of the reaction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help it to happen.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15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700" y="126137"/>
            <a:ext cx="10617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Products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always located to the 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right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 </a:t>
            </a:r>
            <a:r>
              <a:rPr lang="en-AU" sz="2400" b="1" i="0" dirty="0" smtClean="0">
                <a:solidFill>
                  <a:srgbClr val="A8B3BB"/>
                </a:solidFill>
                <a:effectLst/>
                <a:latin typeface="Arial" panose="020B0604020202020204" pitchFamily="34" charset="0"/>
              </a:rPr>
              <a:t>arrow.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final part of our word equation is the 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product(s).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There is always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 least one product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 </a:t>
            </a:r>
            <a:r>
              <a:rPr lang="en-AU" sz="2400" b="1" i="0" dirty="0" smtClean="0">
                <a:solidFill>
                  <a:srgbClr val="CC5A87"/>
                </a:solidFill>
                <a:effectLst/>
                <a:latin typeface="Arial" panose="020B0604020202020204" pitchFamily="34" charset="0"/>
              </a:rPr>
              <a:t>chemical reaction.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Thus, there is always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 least one product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 </a:t>
            </a:r>
            <a:r>
              <a:rPr lang="en-AU" sz="2400" b="1" i="0" dirty="0" smtClean="0">
                <a:solidFill>
                  <a:srgbClr val="E3BB7F"/>
                </a:solidFill>
                <a:effectLst/>
                <a:latin typeface="Arial" panose="020B0604020202020204" pitchFamily="34" charset="0"/>
              </a:rPr>
              <a:t>chemical equation.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0" y="2562224"/>
            <a:ext cx="10259680" cy="12604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81100" y="3960336"/>
            <a:ext cx="10071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example, we have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two products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 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copper and chlorine gas.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there is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more than one product,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place a 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plus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symbol between them. This is also true of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reactants.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179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300" y="590540"/>
            <a:ext cx="10668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now construct word equations based on statements such as: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"We started with a solution of </a:t>
            </a:r>
            <a:r>
              <a:rPr lang="en-AU" sz="2400" b="1" i="1" dirty="0" smtClean="0">
                <a:solidFill>
                  <a:srgbClr val="CC665A"/>
                </a:solidFill>
                <a:effectLst/>
                <a:latin typeface="Arial" panose="020B0604020202020204" pitchFamily="34" charset="0"/>
              </a:rPr>
              <a:t>copper chloride.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1" dirty="0" smtClean="0">
                <a:solidFill>
                  <a:srgbClr val="E3BB7F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solution was increased by heating, and it reacted by decaying into </a:t>
            </a:r>
            <a:r>
              <a:rPr lang="en-AU" sz="2400" b="1" i="1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copper metal and chlorine gas.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statement communicates the </a:t>
            </a:r>
            <a:r>
              <a:rPr lang="en-AU" sz="2400" b="1" i="0" dirty="0" smtClean="0">
                <a:solidFill>
                  <a:srgbClr val="CC665A"/>
                </a:solidFill>
                <a:effectLst/>
                <a:latin typeface="Arial" panose="020B0604020202020204" pitchFamily="34" charset="0"/>
              </a:rPr>
              <a:t>reactants,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products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sz="2400" b="1" i="0" dirty="0" smtClean="0">
                <a:solidFill>
                  <a:srgbClr val="E3BB7F"/>
                </a:solidFill>
                <a:effectLst/>
                <a:latin typeface="Arial" panose="020B0604020202020204" pitchFamily="34" charset="0"/>
              </a:rPr>
              <a:t>external factors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helped the reaction along. We can arrange this information into the following equation: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299" y="4105274"/>
            <a:ext cx="10123273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33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1300" y="591235"/>
            <a:ext cx="1089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summary, follow these steps to write a chemical equation: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9917"/>
              </p:ext>
            </p:extLst>
          </p:nvPr>
        </p:nvGraphicFramePr>
        <p:xfrm>
          <a:off x="1713570" y="1254284"/>
          <a:ext cx="9233830" cy="2476500"/>
        </p:xfrm>
        <a:graphic>
          <a:graphicData uri="http://schemas.openxmlformats.org/drawingml/2006/table">
            <a:tbl>
              <a:tblPr/>
              <a:tblGrid>
                <a:gridCol w="1098627">
                  <a:extLst>
                    <a:ext uri="{9D8B030D-6E8A-4147-A177-3AD203B41FA5}">
                      <a16:colId xmlns:a16="http://schemas.microsoft.com/office/drawing/2014/main" val="1833133637"/>
                    </a:ext>
                  </a:extLst>
                </a:gridCol>
                <a:gridCol w="8135203">
                  <a:extLst>
                    <a:ext uri="{9D8B030D-6E8A-4147-A177-3AD203B41FA5}">
                      <a16:colId xmlns:a16="http://schemas.microsoft.com/office/drawing/2014/main" val="4084403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1.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</a:rPr>
                        <a:t>Place the </a:t>
                      </a:r>
                      <a:r>
                        <a:rPr lang="en-AU" sz="2800" b="1">
                          <a:solidFill>
                            <a:srgbClr val="CC665A"/>
                          </a:solidFill>
                          <a:effectLst/>
                        </a:rPr>
                        <a:t>reactants</a:t>
                      </a:r>
                      <a:r>
                        <a:rPr lang="en-AU" sz="2800">
                          <a:effectLst/>
                        </a:rPr>
                        <a:t> on the </a:t>
                      </a:r>
                      <a:r>
                        <a:rPr lang="en-AU" sz="2800" b="1">
                          <a:effectLst/>
                        </a:rPr>
                        <a:t>left.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497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2.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dirty="0">
                          <a:effectLst/>
                        </a:rPr>
                        <a:t>Draw an </a:t>
                      </a:r>
                      <a:r>
                        <a:rPr lang="en-AU" sz="2800" b="1" dirty="0">
                          <a:solidFill>
                            <a:srgbClr val="A8B3BB"/>
                          </a:solidFill>
                          <a:effectLst/>
                        </a:rPr>
                        <a:t>arrow</a:t>
                      </a:r>
                      <a:r>
                        <a:rPr lang="en-AU" sz="2800" dirty="0">
                          <a:effectLst/>
                        </a:rPr>
                        <a:t> to the </a:t>
                      </a:r>
                      <a:r>
                        <a:rPr lang="en-AU" sz="2800" b="1" dirty="0">
                          <a:effectLst/>
                        </a:rPr>
                        <a:t>right.</a:t>
                      </a:r>
                      <a:r>
                        <a:rPr lang="en-AU" sz="2800" dirty="0">
                          <a:effectLst/>
                        </a:rPr>
                        <a:t> If there are any </a:t>
                      </a:r>
                      <a:r>
                        <a:rPr lang="en-AU" sz="2800" b="1" dirty="0">
                          <a:solidFill>
                            <a:srgbClr val="E3BB7F"/>
                          </a:solidFill>
                          <a:effectLst/>
                        </a:rPr>
                        <a:t>external factors</a:t>
                      </a:r>
                      <a:r>
                        <a:rPr lang="en-AU" sz="2800" dirty="0">
                          <a:effectLst/>
                        </a:rPr>
                        <a:t> such as chemicals or conditions that helped the chemical reaction along, place these </a:t>
                      </a:r>
                      <a:r>
                        <a:rPr lang="en-AU" sz="2800" b="1" dirty="0">
                          <a:effectLst/>
                        </a:rPr>
                        <a:t>above the arrow.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58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3.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dirty="0">
                          <a:effectLst/>
                        </a:rPr>
                        <a:t>Place the </a:t>
                      </a:r>
                      <a:r>
                        <a:rPr lang="en-AU" sz="2800" b="1" dirty="0">
                          <a:solidFill>
                            <a:srgbClr val="7FA7E3"/>
                          </a:solidFill>
                          <a:effectLst/>
                        </a:rPr>
                        <a:t>products</a:t>
                      </a:r>
                      <a:r>
                        <a:rPr lang="en-AU" sz="2800" dirty="0">
                          <a:effectLst/>
                        </a:rPr>
                        <a:t> on the </a:t>
                      </a:r>
                      <a:r>
                        <a:rPr lang="en-AU" sz="2800" b="1" dirty="0">
                          <a:effectLst/>
                        </a:rPr>
                        <a:t>right of the arrow.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58863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012" y="4225924"/>
            <a:ext cx="941515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0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432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Widescreen</PresentationFormat>
  <Paragraphs>35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KaTeX_Main</vt:lpstr>
      <vt:lpstr>Office Theme</vt:lpstr>
      <vt:lpstr>Writing Word Equations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Word Equations</dc:title>
  <dc:creator>Joseph D'cruz</dc:creator>
  <cp:lastModifiedBy>Joseph D'cruz</cp:lastModifiedBy>
  <cp:revision>1</cp:revision>
  <dcterms:created xsi:type="dcterms:W3CDTF">2020-05-31T02:10:39Z</dcterms:created>
  <dcterms:modified xsi:type="dcterms:W3CDTF">2020-05-31T02:10:47Z</dcterms:modified>
</cp:coreProperties>
</file>