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DD43-476E-4AB1-987A-BC0C1579DAF9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2293-6E50-4CB8-9DAE-AEA9CBA039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31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DD43-476E-4AB1-987A-BC0C1579DAF9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2293-6E50-4CB8-9DAE-AEA9CBA039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586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DD43-476E-4AB1-987A-BC0C1579DAF9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2293-6E50-4CB8-9DAE-AEA9CBA039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243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DD43-476E-4AB1-987A-BC0C1579DAF9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2293-6E50-4CB8-9DAE-AEA9CBA039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670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DD43-476E-4AB1-987A-BC0C1579DAF9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2293-6E50-4CB8-9DAE-AEA9CBA039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0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DD43-476E-4AB1-987A-BC0C1579DAF9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2293-6E50-4CB8-9DAE-AEA9CBA039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981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DD43-476E-4AB1-987A-BC0C1579DAF9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2293-6E50-4CB8-9DAE-AEA9CBA039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995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DD43-476E-4AB1-987A-BC0C1579DAF9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2293-6E50-4CB8-9DAE-AEA9CBA039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057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DD43-476E-4AB1-987A-BC0C1579DAF9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2293-6E50-4CB8-9DAE-AEA9CBA039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992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DD43-476E-4AB1-987A-BC0C1579DAF9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2293-6E50-4CB8-9DAE-AEA9CBA039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491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DD43-476E-4AB1-987A-BC0C1579DAF9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2293-6E50-4CB8-9DAE-AEA9CBA039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05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7DD43-476E-4AB1-987A-BC0C1579DAF9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D2293-6E50-4CB8-9DAE-AEA9CBA039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338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Minerals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57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464235"/>
            <a:ext cx="1089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Let’s go back to our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mineral definition,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now that we’ve got everything sorted.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68500" y="1481435"/>
            <a:ext cx="8547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“A mineral is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naturally occurring, inorganic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substance present in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solid state,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made of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specific chemical formula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definite crystal structure.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”</a:t>
            </a:r>
            <a:endParaRPr lang="en-AU" sz="2400" dirty="0"/>
          </a:p>
        </p:txBody>
      </p:sp>
      <p:sp>
        <p:nvSpPr>
          <p:cNvPr id="5" name="Rectangle 4"/>
          <p:cNvSpPr/>
          <p:nvPr/>
        </p:nvSpPr>
        <p:spPr>
          <a:xfrm>
            <a:off x="1117600" y="2966135"/>
            <a:ext cx="1094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enter all of that into a checklist. If the substance under study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meets all of these criteria,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it’s a mineral.</a:t>
            </a:r>
            <a:endParaRPr lang="en-AU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705" y="3886032"/>
            <a:ext cx="3800690" cy="297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747236"/>
            <a:ext cx="10325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Smart Lesson, you will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Define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mineral.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Recall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criteria used to determine a mineral.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Identify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mineral examples by </a:t>
            </a:r>
            <a:r>
              <a:rPr lang="en-AU" sz="28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applying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mineral criteria.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72995915.958181g/1572995915070-1238504692412591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34369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educationperfect.com/media/content/Maths/1500870910.15161g/1500870910473-1863927019324463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5" y="34369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22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00" y="631736"/>
            <a:ext cx="1150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is a mineral?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look inside a </a:t>
            </a:r>
            <a:r>
              <a:rPr lang="en-AU" sz="2400" b="1" i="0" dirty="0" smtClean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geology textbook,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might find a definition like this: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74800" y="2040235"/>
            <a:ext cx="9334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“A mineral is a naturally occurring, inorganic substance present in the solid state, made of a specific chemical formula in a definite crystal structure.”</a:t>
            </a:r>
            <a:endParaRPr lang="en-AU" sz="2400" dirty="0"/>
          </a:p>
        </p:txBody>
      </p:sp>
      <p:sp>
        <p:nvSpPr>
          <p:cNvPr id="5" name="Rectangle 4"/>
          <p:cNvSpPr/>
          <p:nvPr/>
        </p:nvSpPr>
        <p:spPr>
          <a:xfrm>
            <a:off x="596900" y="3251538"/>
            <a:ext cx="726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if you’re like me, that sounds like </a:t>
            </a:r>
            <a:r>
              <a:rPr lang="en-AU" sz="2400" b="1" i="0" dirty="0" smtClean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gobbledygook!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begin with, let’s call a mineral the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building block of a rock.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Almost </a:t>
            </a:r>
            <a:r>
              <a:rPr lang="en-AU" sz="2400" b="1" i="0" dirty="0" smtClean="0">
                <a:solidFill>
                  <a:srgbClr val="875656"/>
                </a:solidFill>
                <a:effectLst/>
                <a:latin typeface="Arial" panose="020B0604020202020204" pitchFamily="34" charset="0"/>
              </a:rPr>
              <a:t>all rocks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made from minerals! In this way, they’re very much like the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atoms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make up the </a:t>
            </a:r>
            <a:r>
              <a:rPr lang="en-AU" sz="2400" b="1" i="0" dirty="0" smtClean="0">
                <a:solidFill>
                  <a:srgbClr val="875656"/>
                </a:solidFill>
                <a:effectLst/>
                <a:latin typeface="Arial" panose="020B0604020202020204" pitchFamily="34" charset="0"/>
              </a:rPr>
              <a:t>things in the world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us.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 descr="The Grand Canyon, Arizona, United Stat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075" y="3386019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12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473839"/>
            <a:ext cx="112395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Let’s pull apart that mineral definition, starting with </a:t>
            </a:r>
            <a:r>
              <a:rPr lang="en-AU" sz="2400" b="1" i="0" dirty="0" smtClean="0">
                <a:solidFill>
                  <a:srgbClr val="875656"/>
                </a:solidFill>
                <a:effectLst/>
                <a:latin typeface="Arial" panose="020B0604020202020204" pitchFamily="34" charset="0"/>
              </a:rPr>
              <a:t>“naturally occurring”.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naturally occurring object is something that is found in, well, </a:t>
            </a:r>
            <a:r>
              <a:rPr lang="en-AU" sz="2400" b="1" i="0" dirty="0" smtClean="0">
                <a:solidFill>
                  <a:srgbClr val="875656"/>
                </a:solidFill>
                <a:effectLst/>
                <a:latin typeface="Arial" panose="020B0604020202020204" pitchFamily="34" charset="0"/>
              </a:rPr>
              <a:t>nature.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can’t be invented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laboratory. If all humans </a:t>
            </a:r>
            <a:r>
              <a:rPr lang="en-AU" sz="2400" b="1" i="0" dirty="0" smtClean="0">
                <a:solidFill>
                  <a:srgbClr val="C81F27"/>
                </a:solidFill>
                <a:effectLst/>
                <a:latin typeface="Arial" panose="020B0604020202020204" pitchFamily="34" charset="0"/>
              </a:rPr>
              <a:t>moved to Mars,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minerals would still exist.</a:t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contrast, </a:t>
            </a:r>
            <a:r>
              <a:rPr lang="en-AU" sz="2400" b="1" i="0" dirty="0" smtClean="0">
                <a:solidFill>
                  <a:srgbClr val="C81F27"/>
                </a:solidFill>
                <a:effectLst/>
                <a:latin typeface="Arial" panose="020B0604020202020204" pitchFamily="34" charset="0"/>
              </a:rPr>
              <a:t>plastic and glass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synthetic materials,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these aren’t minerals.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85707673.852741g/1585707671345-43982614530309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39195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educationperfect.com/media/content/Maths/1501116896.695591g/1501116900989-1393651560382171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3919536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16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461139"/>
            <a:ext cx="11188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Next up: what does </a:t>
            </a:r>
            <a:r>
              <a:rPr lang="en-AU" sz="2400" b="1" i="0" dirty="0" smtClean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“inorganic”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mean?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inorganic object is </a:t>
            </a:r>
            <a:r>
              <a:rPr lang="en-AU" sz="2400" b="1" i="0" dirty="0" smtClean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not made from living material,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whether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plant, animal or human.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Minerals are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not made from living material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are therefore inorganic. Although minerals are the building blocks of rocks, some rocks can be organic. This means the rocks are not fully made up of minerals but </a:t>
            </a:r>
            <a:r>
              <a:rPr lang="en-AU" sz="2400" b="1" i="0" dirty="0" smtClean="0">
                <a:solidFill>
                  <a:srgbClr val="875656"/>
                </a:solidFill>
                <a:effectLst/>
                <a:latin typeface="Arial" panose="020B0604020202020204" pitchFamily="34" charset="0"/>
              </a:rPr>
              <a:t>also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875656"/>
                </a:solidFill>
                <a:effectLst/>
                <a:latin typeface="Arial" panose="020B0604020202020204" pitchFamily="34" charset="0"/>
              </a:rPr>
              <a:t>contain organic material.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85707725.708421g/1585707725328-43982614530309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3877459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educationperfect.com/media/content/Science/1458001009.888491g/1458001011588-718460701227166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587" y="3877459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900" y="106740"/>
            <a:ext cx="11049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Another criteria for a mineral is that it must be found in the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solid state on Earth.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Solids have a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definite shape and volume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—they always take up the same amount of space. This makes them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hard and incompressible.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exceptionally weird case is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ice.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we see ice in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glaciers on Earth,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too is a mineral. However, water is </a:t>
            </a:r>
            <a:r>
              <a:rPr lang="en-AU" sz="2400" b="1" i="0" dirty="0" smtClean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not a mineral,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it is in the </a:t>
            </a:r>
            <a:r>
              <a:rPr lang="en-AU" sz="2400" b="1" i="0" dirty="0" smtClean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liquid state.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Geography/1542844659.189071g/1542844659690-2381091052306845-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3892392"/>
            <a:ext cx="4235450" cy="287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43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3600" y="504736"/>
            <a:ext cx="1066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is meant by a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“specific chemical formula”?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mineral has a fixed composition of a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particular number and type(s) of elements.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3600" y="2226439"/>
            <a:ext cx="1076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AU" sz="2400" b="1" i="0" dirty="0" smtClean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quartz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the formula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SiO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meaning that it is made of </a:t>
            </a:r>
            <a:r>
              <a:rPr lang="en-AU" sz="2400" b="1" i="0" dirty="0" smtClean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one silicon atom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two oxygen atoms.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 quartz specimens contain silicon and oxygen in 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same ratio.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Pure elements, such as </a:t>
            </a:r>
            <a:r>
              <a:rPr lang="en-AU" sz="2400" b="1" i="0" dirty="0" smtClean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gold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(Au),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also be classified as minerals, provided they meet the other criteria.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58452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0"/>
            <a:ext cx="11595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Finally, a mineral must display a </a:t>
            </a:r>
            <a:r>
              <a:rPr lang="en-AU" sz="2400" b="1" i="0" dirty="0" smtClean="0">
                <a:solidFill>
                  <a:srgbClr val="C81F27"/>
                </a:solidFill>
                <a:effectLst/>
                <a:latin typeface="Arial" panose="020B0604020202020204" pitchFamily="34" charset="0"/>
              </a:rPr>
              <a:t>crystal structure.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atoms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arranged in a </a:t>
            </a:r>
            <a:r>
              <a:rPr lang="en-AU" sz="2400" b="1" i="0" dirty="0" smtClean="0">
                <a:solidFill>
                  <a:srgbClr val="C81F27"/>
                </a:solidFill>
                <a:effectLst/>
                <a:latin typeface="Arial" panose="020B0604020202020204" pitchFamily="34" charset="0"/>
              </a:rPr>
              <a:t>highly ordered structure.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Crystal structures come in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different types.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example, galena and halite form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cubic crystals,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apatite forms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hexagonal crystals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(think of a pencil shaft).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A collage of garnet, diamond, vanadinite, emerald, fluorite and zircon. Each of these jewels show a variety of crystal shap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2" y="3236912"/>
            <a:ext cx="7610475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27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0"/>
            <a:ext cx="8255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do specimens with the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same composition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look </a:t>
            </a:r>
            <a:r>
              <a:rPr lang="en-AU" sz="2400" b="1" i="0" dirty="0" smtClean="0">
                <a:solidFill>
                  <a:srgbClr val="875656"/>
                </a:solidFill>
                <a:effectLst/>
                <a:latin typeface="Arial" panose="020B0604020202020204" pitchFamily="34" charset="0"/>
              </a:rPr>
              <a:t>so different?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‘geo-diversity’ happens because the same mineral can appear in </a:t>
            </a:r>
            <a:r>
              <a:rPr lang="en-AU" sz="2400" b="1" i="0" dirty="0" smtClean="0">
                <a:solidFill>
                  <a:srgbClr val="C81F27"/>
                </a:solidFill>
                <a:effectLst/>
                <a:latin typeface="Arial" panose="020B0604020202020204" pitchFamily="34" charset="0"/>
              </a:rPr>
              <a:t>different crystal structures.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two recognisable forms of the </a:t>
            </a:r>
            <a:r>
              <a:rPr lang="en-AU" sz="2400" b="1" i="0" dirty="0" smtClean="0">
                <a:solidFill>
                  <a:srgbClr val="C81F27"/>
                </a:solidFill>
                <a:effectLst/>
                <a:latin typeface="Arial" panose="020B0604020202020204" pitchFamily="34" charset="0"/>
              </a:rPr>
              <a:t>element carbon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 </a:t>
            </a:r>
            <a:r>
              <a:rPr lang="en-AU" sz="2400" b="1" i="0" dirty="0" smtClean="0">
                <a:solidFill>
                  <a:srgbClr val="875656"/>
                </a:solidFill>
                <a:effectLst/>
                <a:latin typeface="Arial" panose="020B0604020202020204" pitchFamily="34" charset="0"/>
              </a:rPr>
              <a:t>graphite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found in the leads of pencils and the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precious diamonds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found in wedding rings.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graphite, the carbon atoms are </a:t>
            </a:r>
            <a:r>
              <a:rPr lang="en-AU" sz="2400" b="1" i="0" dirty="0" smtClean="0">
                <a:solidFill>
                  <a:srgbClr val="875656"/>
                </a:solidFill>
                <a:effectLst/>
                <a:latin typeface="Arial" panose="020B0604020202020204" pitchFamily="34" charset="0"/>
              </a:rPr>
              <a:t>layered in sheets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slip and slide over each other, but in diamond, each atom is </a:t>
            </a:r>
            <a:r>
              <a:rPr lang="en-AU" sz="2400" b="1" i="0" dirty="0" smtClean="0">
                <a:solidFill>
                  <a:srgbClr val="C81F27"/>
                </a:solidFill>
                <a:effectLst/>
                <a:latin typeface="Arial" panose="020B0604020202020204" pitchFamily="34" charset="0"/>
              </a:rPr>
              <a:t>sturdily connected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four others in a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cubic formation.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585690078.361071g/1585690076736-3829635066428135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0" y="1930400"/>
            <a:ext cx="3569202" cy="25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047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Office Theme</vt:lpstr>
      <vt:lpstr>Introduction to Minerals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Minerals</dc:title>
  <dc:creator>Joseph D'cruz</dc:creator>
  <cp:lastModifiedBy>Joseph D'cruz</cp:lastModifiedBy>
  <cp:revision>1</cp:revision>
  <dcterms:created xsi:type="dcterms:W3CDTF">2020-07-14T01:16:38Z</dcterms:created>
  <dcterms:modified xsi:type="dcterms:W3CDTF">2020-07-14T01:16:54Z</dcterms:modified>
</cp:coreProperties>
</file>