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10AF6-518E-4B4F-B0D3-A6886ECC5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9AFC2-17E3-4825-9FE9-94F8D72D8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5A2B4-A4B4-4033-8B11-D1EE9F92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FE6-936A-497F-9F6D-9A9E663E5B83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55194-7847-4920-8B58-9A6F2BA9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A8F37-6EE3-43C7-B661-DF66491D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C6F7-EE63-4B0F-AB61-0A9BF62BB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17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C041-02E6-4909-BD33-F0CE41B6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7DA6A-8BC5-4FD4-AF3B-6EDB5F3B4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6C898-1E4E-4E06-A52E-B5938248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FE6-936A-497F-9F6D-9A9E663E5B83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A02C1-43A1-4D19-8155-772E1D16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0A4F-2A8B-4416-BE3F-C72AAAF6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C6F7-EE63-4B0F-AB61-0A9BF62BB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8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608DD-F660-40E2-9C82-A4F4296F7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A38FA-D7A3-4E4A-B979-3D453F2EB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9339-3281-434C-AEB9-F3845474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FE6-936A-497F-9F6D-9A9E663E5B83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E5AE6-7F6B-423B-A77F-6521FA9A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1E5E5-EDCC-4965-BF38-94FF10B6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C6F7-EE63-4B0F-AB61-0A9BF62BB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61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CD26B-EEB6-4557-8F73-F62FFB842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C2C12-88F8-4FA1-B0C8-CD467164F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1A49F-55FC-4452-A169-78719204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FE6-936A-497F-9F6D-9A9E663E5B83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5142-055D-4B6A-AA60-A2B9DE7E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2E75D-AF89-4D82-9926-6BD4A332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C6F7-EE63-4B0F-AB61-0A9BF62BB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49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5CB2-FE37-40C6-BFC7-B81A017A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CF316-7A56-4007-B73A-D47C37880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99ED0-3A72-41B0-8E3D-17A088736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FE6-936A-497F-9F6D-9A9E663E5B83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35C0-EAA5-44BA-ACF7-5A95BB4E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A045E-F954-4136-9F46-8262B80A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C6F7-EE63-4B0F-AB61-0A9BF62BB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77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C9FD-72D4-499E-8C4E-6C5820C93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E37F6-DC4C-46F3-B747-4268F537E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61827-7261-461B-A614-DCF50656A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6AA25-986D-4502-8BE7-177B485D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FE6-936A-497F-9F6D-9A9E663E5B83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8D0E0-C284-4C2E-9F14-621974F41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92371-0FAD-4880-B577-F8370662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C6F7-EE63-4B0F-AB61-0A9BF62BB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883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A549-879A-4AC8-A0D2-52A0847C6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02E22-3A24-4432-B8AD-11400695D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0FB54-8252-4879-AB69-EFB3E6235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7D80C-7A9E-47A6-AFB4-C2E32594F5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1FA2A-FD5C-4AF2-98A1-FC8697F02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2426D-E9AF-42B6-96F7-D3AFD55F9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FE6-936A-497F-9F6D-9A9E663E5B83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79755-0AE5-4F4C-B926-C302BF33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48BEB-DA7F-4D59-AC3B-0632F4FF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C6F7-EE63-4B0F-AB61-0A9BF62BB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54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A923-7669-4A9B-B6E9-D6C6E658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5A9B7-4AC1-4CD1-A3F8-41C2E79A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FE6-936A-497F-9F6D-9A9E663E5B83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16391-96E6-4ECA-8AD4-90E1F6081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3D71C-FA10-4C9B-B75C-07329991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C6F7-EE63-4B0F-AB61-0A9BF62BB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0125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C61E6-FECF-410A-9F2D-771A73EB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FE6-936A-497F-9F6D-9A9E663E5B83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677FC-603F-4C4A-9205-F183ECCFF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3A2F7-7A93-4656-B14E-A333EA17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C6F7-EE63-4B0F-AB61-0A9BF62BB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181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6589-DA1F-4572-AB1F-D5503060E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6727C-059A-4885-AF33-368E8C56B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C46EA-B3C7-46F0-8F0D-A18EC6CEB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AF738-C586-4A9A-88C7-1FAB000E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FE6-936A-497F-9F6D-9A9E663E5B83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62491-6D54-42BD-B451-62769F46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9E2B0-2770-4CFD-A0BB-915B8B43D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C6F7-EE63-4B0F-AB61-0A9BF62BB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026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4BD9-00A6-4A3A-860F-B8D8B600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950E83-4E00-4C6F-A487-87E826FDF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5BEDA-E6F7-45DD-9ACC-512196970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9C3C3-D898-48FF-A69A-DC3B8C3C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47FE6-936A-497F-9F6D-9A9E663E5B83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CDB35-0B61-45CD-8BF6-DAB1A273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7BF67-5839-4390-971B-3BAED16FD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C6F7-EE63-4B0F-AB61-0A9BF62BB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12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F1C64-3968-485C-B721-14E0A194C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5FE13-F800-49EF-8D4A-8ED749F9F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1AAF3-4910-4F2B-ADCE-DACD7CCC7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7FE6-936A-497F-9F6D-9A9E663E5B83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9B5C6-903F-442D-96BA-0E85234B9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68F3B-3EA9-4D7C-AA1D-8455B5377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6C6F7-EE63-4B0F-AB61-0A9BF62BB3D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4192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149D-2F13-45F8-AEBF-E8524230B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The Rock Cycle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9C76-14D0-456F-98F5-36E93046A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65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56B552-4040-490B-B5D7-9F24FE37B28B}"/>
              </a:ext>
            </a:extLst>
          </p:cNvPr>
          <p:cNvSpPr/>
          <p:nvPr/>
        </p:nvSpPr>
        <p:spPr>
          <a:xfrm>
            <a:off x="525780" y="384155"/>
            <a:ext cx="112928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a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visual summary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all the ways one rock type can </a:t>
            </a:r>
            <a:r>
              <a:rPr lang="en-US" sz="2800" b="1" i="0" dirty="0">
                <a:solidFill>
                  <a:srgbClr val="C96F38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another rock type, and the 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processes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cause these changes.</a:t>
            </a:r>
            <a:endParaRPr lang="en-AU" sz="2800" dirty="0"/>
          </a:p>
        </p:txBody>
      </p:sp>
      <p:pic>
        <p:nvPicPr>
          <p:cNvPr id="7170" name="Picture 2" descr="rock cycle">
            <a:extLst>
              <a:ext uri="{FF2B5EF4-FFF2-40B4-BE49-F238E27FC236}">
                <a16:creationId xmlns:a16="http://schemas.microsoft.com/office/drawing/2014/main" id="{D05349B3-2D6D-40E0-93CE-015BDBF62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56" y="1523702"/>
            <a:ext cx="7145623" cy="49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20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60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9662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B76F5D-76F8-4879-8D60-DE7DA2DFE651}"/>
              </a:ext>
            </a:extLst>
          </p:cNvPr>
          <p:cNvSpPr/>
          <p:nvPr/>
        </p:nvSpPr>
        <p:spPr>
          <a:xfrm>
            <a:off x="700088" y="1386999"/>
            <a:ext cx="1091279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 you will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stages of the rock cycle and how rocks </a:t>
            </a:r>
            <a:r>
              <a:rPr lang="en-US" sz="28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move between these stages.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Discuss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three types of rocks and the 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processes that form them.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324073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3F754C-33B5-4CEE-87E4-5F8F7908D7A6}"/>
              </a:ext>
            </a:extLst>
          </p:cNvPr>
          <p:cNvSpPr/>
          <p:nvPr/>
        </p:nvSpPr>
        <p:spPr>
          <a:xfrm>
            <a:off x="197802" y="578228"/>
            <a:ext cx="1173511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32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rock cycle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process of how rocks </a:t>
            </a:r>
            <a:r>
              <a:rPr lang="en-US" sz="32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become other types of rocks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huge periods of time. 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 the water cycle? It’s the way water changes form and state in an </a:t>
            </a:r>
            <a:r>
              <a:rPr lang="en-US" sz="3200" b="1" i="0" dirty="0">
                <a:solidFill>
                  <a:srgbClr val="A37166"/>
                </a:solidFill>
                <a:effectLst/>
                <a:latin typeface="Arial" panose="020B0604020202020204" pitchFamily="34" charset="0"/>
              </a:rPr>
              <a:t>endless cycle.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rock cycle is similar, except </a:t>
            </a:r>
            <a:r>
              <a:rPr lang="en-US" sz="32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rocks change form over a much longer timescale.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Rocks change state in this process too, turning from </a:t>
            </a:r>
            <a:r>
              <a:rPr lang="en-US" sz="3200" b="1" i="0" dirty="0">
                <a:solidFill>
                  <a:srgbClr val="A37166"/>
                </a:solidFill>
                <a:effectLst/>
                <a:latin typeface="Arial" panose="020B0604020202020204" pitchFamily="34" charset="0"/>
              </a:rPr>
              <a:t>solids to liquids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at extreme temperatures of between </a:t>
            </a:r>
            <a:r>
              <a:rPr lang="en-US" sz="3200" b="1" i="0" dirty="0">
                <a:solidFill>
                  <a:srgbClr val="7C6899"/>
                </a:solidFill>
                <a:effectLst/>
                <a:latin typeface="KaTeX_Main"/>
              </a:rPr>
              <a:t>700</a:t>
            </a:r>
            <a:r>
              <a:rPr lang="en-US" sz="3200" b="0" i="0" dirty="0">
                <a:solidFill>
                  <a:srgbClr val="7C6899"/>
                </a:solidFill>
                <a:effectLst/>
                <a:latin typeface="KaTeX_Main"/>
              </a:rPr>
              <a:t>°</a:t>
            </a:r>
            <a:r>
              <a:rPr lang="en-US" sz="3200" b="1" i="0" dirty="0">
                <a:solidFill>
                  <a:srgbClr val="7C6899"/>
                </a:solidFill>
                <a:effectLst/>
                <a:latin typeface="KaTeX_Main"/>
              </a:rPr>
              <a:t>C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3200" b="1" i="0" dirty="0">
                <a:solidFill>
                  <a:srgbClr val="7C6899"/>
                </a:solidFill>
                <a:effectLst/>
                <a:latin typeface="KaTeX_Main"/>
              </a:rPr>
              <a:t>1300</a:t>
            </a:r>
            <a:r>
              <a:rPr lang="en-US" sz="3200" b="0" i="0" dirty="0">
                <a:solidFill>
                  <a:srgbClr val="7C6899"/>
                </a:solidFill>
                <a:effectLst/>
                <a:latin typeface="KaTeX_Main"/>
              </a:rPr>
              <a:t>°</a:t>
            </a:r>
            <a:r>
              <a:rPr lang="en-US" sz="3200" b="1" i="0" dirty="0">
                <a:solidFill>
                  <a:srgbClr val="7C6899"/>
                </a:solidFill>
                <a:effectLst/>
                <a:latin typeface="KaTeX_Main"/>
              </a:rPr>
              <a:t>C</a:t>
            </a:r>
            <a:r>
              <a:rPr lang="en-US" sz="32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54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4F3894-1866-4964-9612-C8DAAD48F69B}"/>
              </a:ext>
            </a:extLst>
          </p:cNvPr>
          <p:cNvSpPr/>
          <p:nvPr/>
        </p:nvSpPr>
        <p:spPr>
          <a:xfrm>
            <a:off x="274320" y="430263"/>
            <a:ext cx="1097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Let’s look at the </a:t>
            </a:r>
            <a:r>
              <a:rPr lang="en-US" sz="28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three types of rocks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made in the rock cycle.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EDCFB0-402E-4DBE-A927-D93D9935881E}"/>
              </a:ext>
            </a:extLst>
          </p:cNvPr>
          <p:cNvSpPr/>
          <p:nvPr/>
        </p:nvSpPr>
        <p:spPr>
          <a:xfrm>
            <a:off x="2788043" y="1620004"/>
            <a:ext cx="66159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i="0" dirty="0">
                <a:solidFill>
                  <a:srgbClr val="336B87"/>
                </a:solidFill>
                <a:effectLst/>
                <a:latin typeface="Arial" panose="020B0604020202020204" pitchFamily="34" charset="0"/>
              </a:rPr>
              <a:t>Igneous, Sedimentary &amp; Metamorphic</a:t>
            </a:r>
            <a:endParaRPr lang="en-AU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80781A-95D7-4653-86AD-0FEF0A0D9CE5}"/>
              </a:ext>
            </a:extLst>
          </p:cNvPr>
          <p:cNvSpPr/>
          <p:nvPr/>
        </p:nvSpPr>
        <p:spPr>
          <a:xfrm>
            <a:off x="902811" y="2143224"/>
            <a:ext cx="103863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</a:rPr>
              <a:t>These rock types are formed in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different ways and have different properties.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First up are </a:t>
            </a:r>
            <a:r>
              <a:rPr lang="en-US" sz="2400" b="1" i="0" dirty="0">
                <a:solidFill>
                  <a:srgbClr val="336B87"/>
                </a:solidFill>
                <a:effectLst/>
                <a:latin typeface="Arial" panose="020B0604020202020204" pitchFamily="34" charset="0"/>
              </a:rPr>
              <a:t>igneous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[pronounced 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ig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-knee-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] rocks. They are formed from </a:t>
            </a:r>
            <a:r>
              <a:rPr lang="en-US" sz="24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magma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has cooled and solidified.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400" b="1" i="0" dirty="0">
                <a:solidFill>
                  <a:srgbClr val="336B87"/>
                </a:solidFill>
                <a:effectLst/>
                <a:latin typeface="Arial" panose="020B0604020202020204" pitchFamily="34" charset="0"/>
              </a:rPr>
              <a:t>Sedimentary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[pronounced said-ah-men-tree] rocks </a:t>
            </a:r>
            <a:r>
              <a:rPr lang="en-US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</a:rPr>
              <a:t>are formed from the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broken pieces of other rocks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</a:rPr>
              <a:t>that have joined together.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Lastly, </a:t>
            </a:r>
            <a:r>
              <a:rPr lang="en-US" sz="2400" b="1" i="0" dirty="0">
                <a:solidFill>
                  <a:srgbClr val="336B87"/>
                </a:solidFill>
                <a:effectLst/>
                <a:latin typeface="Arial" panose="020B0604020202020204" pitchFamily="34" charset="0"/>
              </a:rPr>
              <a:t>metamorphic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[pronounced met-are-more-fic] rocks are formed deep underground where </a:t>
            </a:r>
            <a:r>
              <a:rPr lang="en-US" sz="2400" b="1" i="0" dirty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heat and pressure combine to compress rocks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something new.</a:t>
            </a:r>
          </a:p>
        </p:txBody>
      </p:sp>
    </p:spTree>
    <p:extLst>
      <p:ext uri="{BB962C8B-B14F-4D97-AF65-F5344CB8AC3E}">
        <p14:creationId xmlns:p14="http://schemas.microsoft.com/office/powerpoint/2010/main" val="333577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5A5019-DECC-40EB-A258-79C15C8C754A}"/>
              </a:ext>
            </a:extLst>
          </p:cNvPr>
          <p:cNvSpPr/>
          <p:nvPr/>
        </p:nvSpPr>
        <p:spPr>
          <a:xfrm>
            <a:off x="746125" y="252126"/>
            <a:ext cx="6096000" cy="72943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rocks </a:t>
            </a:r>
            <a:r>
              <a:rPr lang="en-US" sz="24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change over time.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Rocks are </a:t>
            </a:r>
            <a:r>
              <a:rPr lang="en-US" sz="2400" b="1" i="0" dirty="0">
                <a:solidFill>
                  <a:srgbClr val="C96F38"/>
                </a:solidFill>
                <a:effectLst/>
                <a:latin typeface="Arial" panose="020B0604020202020204" pitchFamily="34" charset="0"/>
              </a:rPr>
              <a:t>broken down, moved around and deposited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different places over thousands and millions of years.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can be </a:t>
            </a:r>
            <a:r>
              <a:rPr lang="en-US" sz="24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compacted together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pushed deep into the Earth, where they are </a:t>
            </a:r>
            <a:r>
              <a:rPr lang="en-US" sz="2400" b="1" i="0" dirty="0">
                <a:solidFill>
                  <a:srgbClr val="C96F38"/>
                </a:solidFill>
                <a:effectLst/>
                <a:latin typeface="Arial" panose="020B0604020202020204" pitchFamily="34" charset="0"/>
              </a:rPr>
              <a:t>melted or deformed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intense heat and pressure only to be uplifted again to the surface.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of these processes combine to make the rock cycle—and it is indeed a cycle, with </a:t>
            </a:r>
            <a:r>
              <a:rPr lang="en-US" sz="24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one form of rock changing into another,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another over eons. </a:t>
            </a:r>
            <a:r>
              <a:rPr lang="en-US" sz="24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</a:rPr>
              <a:t>Rocks are gradually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recycled over millions of years!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</a:t>
            </a:r>
          </a:p>
          <a:p>
            <a:b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endParaRPr lang="en-AU" dirty="0"/>
          </a:p>
        </p:txBody>
      </p:sp>
      <p:pic>
        <p:nvPicPr>
          <p:cNvPr id="2050" name="Picture 2" descr="The Rock Cycle">
            <a:extLst>
              <a:ext uri="{FF2B5EF4-FFF2-40B4-BE49-F238E27FC236}">
                <a16:creationId xmlns:a16="http://schemas.microsoft.com/office/drawing/2014/main" id="{18F54D1E-A21E-476F-90DE-5BFB4A191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162" y="685800"/>
            <a:ext cx="5069713" cy="436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094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5E654A-DB87-4C4F-A366-B763E8260E1A}"/>
              </a:ext>
            </a:extLst>
          </p:cNvPr>
          <p:cNvSpPr txBox="1"/>
          <p:nvPr/>
        </p:nvSpPr>
        <p:spPr>
          <a:xfrm>
            <a:off x="1280160" y="241310"/>
            <a:ext cx="9304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b="1" dirty="0"/>
              <a:t>Rock Processes 1: Weathering and Erosion</a:t>
            </a:r>
            <a:endParaRPr lang="en-AU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3253CC-E65E-490E-8A9C-72EAABAC8494}"/>
              </a:ext>
            </a:extLst>
          </p:cNvPr>
          <p:cNvSpPr/>
          <p:nvPr/>
        </p:nvSpPr>
        <p:spPr>
          <a:xfrm>
            <a:off x="994410" y="949196"/>
            <a:ext cx="102031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Rocks are continually changing because of processes such as </a:t>
            </a:r>
            <a:r>
              <a:rPr lang="en-US" sz="28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weathering, erosion and large earth movements.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resulting rock type depends on the 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process they undergo to change.</a:t>
            </a:r>
            <a:endParaRPr lang="en-AU" sz="28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C94602-9E6D-4488-B23E-1756DDF05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4680" y="2323781"/>
            <a:ext cx="6664960" cy="543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98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C88DF3-8246-47B6-8939-579810425BA8}"/>
              </a:ext>
            </a:extLst>
          </p:cNvPr>
          <p:cNvSpPr/>
          <p:nvPr/>
        </p:nvSpPr>
        <p:spPr>
          <a:xfrm>
            <a:off x="1894978" y="478274"/>
            <a:ext cx="79239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b="1" dirty="0"/>
              <a:t>Rock Processes 2: Compaction and cementing</a:t>
            </a:r>
            <a:endParaRPr lang="en-AU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38BE44-26E0-450F-9D64-D6CEC9AA710E}"/>
              </a:ext>
            </a:extLst>
          </p:cNvPr>
          <p:cNvSpPr/>
          <p:nvPr/>
        </p:nvSpPr>
        <p:spPr>
          <a:xfrm>
            <a:off x="539750" y="1063049"/>
            <a:ext cx="752983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Eventually, these </a:t>
            </a:r>
            <a:r>
              <a:rPr lang="en-US" sz="24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sediments collect at the bottoms of oceans and lakes,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they are </a:t>
            </a:r>
            <a:r>
              <a:rPr lang="en-US" sz="2400" b="1" i="0" dirty="0">
                <a:solidFill>
                  <a:srgbClr val="A37166"/>
                </a:solidFill>
                <a:effectLst/>
                <a:latin typeface="Arial" panose="020B0604020202020204" pitchFamily="34" charset="0"/>
              </a:rPr>
              <a:t>compacted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together to make sedimentary rock like limestone. This process from sediments being </a:t>
            </a:r>
            <a:r>
              <a:rPr lang="en-US" sz="24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deposited,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being </a:t>
            </a:r>
            <a:r>
              <a:rPr lang="en-US" sz="2400" b="1" i="0" dirty="0">
                <a:solidFill>
                  <a:srgbClr val="A37166"/>
                </a:solidFill>
                <a:effectLst/>
                <a:latin typeface="Arial" panose="020B0604020202020204" pitchFamily="34" charset="0"/>
              </a:rPr>
              <a:t>compacted and then cemented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sedimentary rocks takes </a:t>
            </a:r>
            <a:r>
              <a:rPr lang="en-US" sz="24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millions of years.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sediments are </a:t>
            </a:r>
            <a:r>
              <a:rPr lang="en-US" sz="24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laid down in layers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time. As the weight of these layers </a:t>
            </a:r>
            <a:r>
              <a:rPr lang="en-US" sz="2400" b="1" i="0" dirty="0">
                <a:solidFill>
                  <a:srgbClr val="A37166"/>
                </a:solidFill>
                <a:effectLst/>
                <a:latin typeface="Arial" panose="020B0604020202020204" pitchFamily="34" charset="0"/>
              </a:rPr>
              <a:t>compacts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(squashes down) the sediment grains, these grains are gradually </a:t>
            </a:r>
            <a:r>
              <a:rPr lang="en-US" sz="2400" b="1" i="0" dirty="0">
                <a:solidFill>
                  <a:srgbClr val="A37166"/>
                </a:solidFill>
                <a:effectLst/>
                <a:latin typeface="Arial" panose="020B0604020202020204" pitchFamily="34" charset="0"/>
              </a:rPr>
              <a:t>cemented together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 </a:t>
            </a:r>
            <a:r>
              <a:rPr lang="en-US" sz="24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minerals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water. The result is gorgeous bands or grooves through the rock that give a sense of </a:t>
            </a:r>
            <a:r>
              <a:rPr lang="en-US" sz="24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growth over time,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growth rings in trees.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DF3EE9-35DE-42C8-9F96-4DABB66CC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580" y="1063049"/>
            <a:ext cx="3800475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68F5A50-5064-4D4B-A42B-FE2F84F3F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4818" y="4030889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80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AF5C5-DEFD-49E6-9FBC-0E5462325536}"/>
              </a:ext>
            </a:extLst>
          </p:cNvPr>
          <p:cNvSpPr/>
          <p:nvPr/>
        </p:nvSpPr>
        <p:spPr>
          <a:xfrm>
            <a:off x="3218249" y="409694"/>
            <a:ext cx="55757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b="1" dirty="0"/>
              <a:t>Rock Processes 3: Extreme Heat</a:t>
            </a:r>
            <a:endParaRPr lang="en-AU" sz="2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68B888-8D5E-450D-8034-D2C6BA328F20}"/>
              </a:ext>
            </a:extLst>
          </p:cNvPr>
          <p:cNvSpPr/>
          <p:nvPr/>
        </p:nvSpPr>
        <p:spPr>
          <a:xfrm>
            <a:off x="1234122" y="1159104"/>
            <a:ext cx="9723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rock is </a:t>
            </a:r>
            <a:r>
              <a:rPr lang="en-US" sz="2400" b="1" i="0" dirty="0">
                <a:solidFill>
                  <a:srgbClr val="C96F38"/>
                </a:solidFill>
                <a:effectLst/>
                <a:latin typeface="Arial" panose="020B0604020202020204" pitchFamily="34" charset="0"/>
              </a:rPr>
              <a:t>melted at extreme temperatures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then cooled, it always becomes </a:t>
            </a:r>
            <a:r>
              <a:rPr lang="en-US" sz="24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igneous rock.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</a:br>
            <a:endParaRPr lang="en-AU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40EC8A-5237-426D-A9D5-9FA2785EEF1B}"/>
              </a:ext>
            </a:extLst>
          </p:cNvPr>
          <p:cNvSpPr/>
          <p:nvPr/>
        </p:nvSpPr>
        <p:spPr>
          <a:xfrm>
            <a:off x="654368" y="2498913"/>
            <a:ext cx="110728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cooling and solidifying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igneous rock is called </a:t>
            </a:r>
            <a:r>
              <a:rPr lang="en-US" sz="2800" b="1" i="0" dirty="0" err="1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crystallisation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can happen quickly (in a matter of minutes) in the case of </a:t>
            </a:r>
            <a:r>
              <a:rPr lang="en-US" sz="2800" b="1" i="0" dirty="0">
                <a:solidFill>
                  <a:srgbClr val="C96F38"/>
                </a:solidFill>
                <a:effectLst/>
                <a:latin typeface="Arial" panose="020B0604020202020204" pitchFamily="34" charset="0"/>
              </a:rPr>
              <a:t>erupting volcanoes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much more slowly </a:t>
            </a:r>
            <a:r>
              <a:rPr lang="en-US" sz="28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underground.</a:t>
            </a:r>
            <a:endParaRPr lang="en-AU" sz="2800" dirty="0"/>
          </a:p>
        </p:txBody>
      </p:sp>
      <p:pic>
        <p:nvPicPr>
          <p:cNvPr id="5122" name="Picture 2" descr="Igneous rock formation">
            <a:extLst>
              <a:ext uri="{FF2B5EF4-FFF2-40B4-BE49-F238E27FC236}">
                <a16:creationId xmlns:a16="http://schemas.microsoft.com/office/drawing/2014/main" id="{4FFF1322-7EA5-46FF-B3A7-ED0B37FEF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19" y="4306787"/>
            <a:ext cx="9451658" cy="247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16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1EC018-FE4C-4CC2-BABC-AE0DCF6C2E77}"/>
              </a:ext>
            </a:extLst>
          </p:cNvPr>
          <p:cNvSpPr/>
          <p:nvPr/>
        </p:nvSpPr>
        <p:spPr>
          <a:xfrm>
            <a:off x="3081089" y="478274"/>
            <a:ext cx="5583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b="1" dirty="0"/>
              <a:t>Rock Processes 4: Heat and Pressure</a:t>
            </a:r>
            <a:endParaRPr lang="en-AU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F16F4-1102-49C5-98B5-21614050B881}"/>
              </a:ext>
            </a:extLst>
          </p:cNvPr>
          <p:cNvSpPr/>
          <p:nvPr/>
        </p:nvSpPr>
        <p:spPr>
          <a:xfrm>
            <a:off x="1205345" y="1001494"/>
            <a:ext cx="93354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Likewise, if you take </a:t>
            </a:r>
            <a:r>
              <a:rPr lang="en-US" sz="2400" b="1" i="0" dirty="0">
                <a:solidFill>
                  <a:srgbClr val="A37166"/>
                </a:solidFill>
                <a:effectLst/>
                <a:latin typeface="Arial" panose="020B0604020202020204" pitchFamily="34" charset="0"/>
              </a:rPr>
              <a:t>any rock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place it under </a:t>
            </a:r>
            <a:r>
              <a:rPr lang="en-US" sz="2400" b="1" i="0" dirty="0">
                <a:solidFill>
                  <a:srgbClr val="7C6899"/>
                </a:solidFill>
                <a:effectLst/>
                <a:latin typeface="Arial" panose="020B0604020202020204" pitchFamily="34" charset="0"/>
              </a:rPr>
              <a:t>huge pressure with high temperatures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it will become </a:t>
            </a:r>
            <a:r>
              <a:rPr lang="en-US" sz="2400" b="1" i="0" dirty="0">
                <a:solidFill>
                  <a:srgbClr val="067DB1"/>
                </a:solidFill>
                <a:effectLst/>
                <a:latin typeface="Arial" panose="020B0604020202020204" pitchFamily="34" charset="0"/>
              </a:rPr>
              <a:t>metamorphic rock.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01785C-0510-4798-8B95-E77BB0B9A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713639"/>
              </p:ext>
            </p:extLst>
          </p:nvPr>
        </p:nvGraphicFramePr>
        <p:xfrm>
          <a:off x="434340" y="2252504"/>
          <a:ext cx="10995659" cy="2247900"/>
        </p:xfrm>
        <a:graphic>
          <a:graphicData uri="http://schemas.openxmlformats.org/drawingml/2006/table">
            <a:tbl>
              <a:tblPr/>
              <a:tblGrid>
                <a:gridCol w="10995659">
                  <a:extLst>
                    <a:ext uri="{9D8B030D-6E8A-4147-A177-3AD203B41FA5}">
                      <a16:colId xmlns:a16="http://schemas.microsoft.com/office/drawing/2014/main" val="3160954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</a:rPr>
                        <a:t>This occurs when earth movements cause rocks to be </a:t>
                      </a:r>
                      <a:r>
                        <a:rPr lang="en-US" sz="2800" b="1" dirty="0">
                          <a:solidFill>
                            <a:srgbClr val="7C6899"/>
                          </a:solidFill>
                          <a:effectLst/>
                        </a:rPr>
                        <a:t>deeply buried or squeezed.</a:t>
                      </a:r>
                      <a:br>
                        <a:rPr lang="en-US" sz="2800" dirty="0">
                          <a:effectLst/>
                        </a:rPr>
                      </a:br>
                      <a:br>
                        <a:rPr lang="en-US" sz="2800" dirty="0">
                          <a:effectLst/>
                        </a:rPr>
                      </a:br>
                      <a:r>
                        <a:rPr lang="en-US" sz="2800" dirty="0">
                          <a:effectLst/>
                        </a:rPr>
                        <a:t>Conditions like these are found </a:t>
                      </a:r>
                      <a:r>
                        <a:rPr lang="en-US" sz="2800" b="1" dirty="0">
                          <a:solidFill>
                            <a:srgbClr val="A37166"/>
                          </a:solidFill>
                          <a:effectLst/>
                        </a:rPr>
                        <a:t>deep within the Earth</a:t>
                      </a:r>
                      <a:r>
                        <a:rPr lang="en-US" sz="2800" dirty="0">
                          <a:effectLst/>
                        </a:rPr>
                        <a:t> or where </a:t>
                      </a:r>
                      <a:r>
                        <a:rPr lang="en-US" sz="2800" b="1" dirty="0">
                          <a:solidFill>
                            <a:srgbClr val="067DB1"/>
                          </a:solidFill>
                          <a:effectLst/>
                        </a:rPr>
                        <a:t>tectonic plates meet.</a:t>
                      </a:r>
                      <a:r>
                        <a:rPr lang="en-US" sz="2800" dirty="0">
                          <a:effectLst/>
                        </a:rPr>
                        <a:t> Under these conditions, metamorphic rocks </a:t>
                      </a:r>
                      <a:r>
                        <a:rPr lang="en-US" sz="2800" b="1" dirty="0">
                          <a:solidFill>
                            <a:srgbClr val="7C6899"/>
                          </a:solidFill>
                          <a:effectLst/>
                        </a:rPr>
                        <a:t>do not melt.</a:t>
                      </a:r>
                      <a:endParaRPr lang="en-US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616745"/>
                  </a:ext>
                </a:extLst>
              </a:tr>
            </a:tbl>
          </a:graphicData>
        </a:graphic>
      </p:graphicFrame>
      <p:pic>
        <p:nvPicPr>
          <p:cNvPr id="6146" name="Picture 2" descr="metamorphic rock formation">
            <a:extLst>
              <a:ext uri="{FF2B5EF4-FFF2-40B4-BE49-F238E27FC236}">
                <a16:creationId xmlns:a16="http://schemas.microsoft.com/office/drawing/2014/main" id="{E9818ADB-ED57-4CDE-A13A-C5B79C781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4286847"/>
            <a:ext cx="10020300" cy="281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379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95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KaTeX_Main</vt:lpstr>
      <vt:lpstr>Office Theme</vt:lpstr>
      <vt:lpstr>The Rock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Rock Cycle</dc:title>
  <dc:creator>Jean D'cruz</dc:creator>
  <cp:lastModifiedBy>Jean D'cruz</cp:lastModifiedBy>
  <cp:revision>2</cp:revision>
  <dcterms:created xsi:type="dcterms:W3CDTF">2020-05-26T11:51:08Z</dcterms:created>
  <dcterms:modified xsi:type="dcterms:W3CDTF">2020-05-26T11:59:31Z</dcterms:modified>
</cp:coreProperties>
</file>