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0B6-F650-4E32-BAEE-F5AD6F75F80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CC83-0BED-41D4-80FB-90B733C6A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10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0B6-F650-4E32-BAEE-F5AD6F75F80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CC83-0BED-41D4-80FB-90B733C6A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65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0B6-F650-4E32-BAEE-F5AD6F75F80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CC83-0BED-41D4-80FB-90B733C6A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47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0B6-F650-4E32-BAEE-F5AD6F75F80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CC83-0BED-41D4-80FB-90B733C6A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4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0B6-F650-4E32-BAEE-F5AD6F75F80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CC83-0BED-41D4-80FB-90B733C6A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82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0B6-F650-4E32-BAEE-F5AD6F75F80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CC83-0BED-41D4-80FB-90B733C6A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9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0B6-F650-4E32-BAEE-F5AD6F75F80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CC83-0BED-41D4-80FB-90B733C6A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61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0B6-F650-4E32-BAEE-F5AD6F75F80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CC83-0BED-41D4-80FB-90B733C6A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27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0B6-F650-4E32-BAEE-F5AD6F75F80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CC83-0BED-41D4-80FB-90B733C6A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63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0B6-F650-4E32-BAEE-F5AD6F75F80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CC83-0BED-41D4-80FB-90B733C6A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91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40B6-F650-4E32-BAEE-F5AD6F75F80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CC83-0BED-41D4-80FB-90B733C6A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63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40B6-F650-4E32-BAEE-F5AD6F75F80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CC83-0BED-41D4-80FB-90B733C6AF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71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Energy Efficient Homes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4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262235"/>
            <a:ext cx="1140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E7D8D"/>
                </a:solidFill>
                <a:effectLst/>
                <a:latin typeface="Arial" panose="020B0604020202020204" pitchFamily="34" charset="0"/>
              </a:rPr>
              <a:t>design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house can be used to reduce the amount of energy needed to control the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house.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30231076.520161g/1530231076492-43901662224345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69" y="1093232"/>
            <a:ext cx="6036706" cy="592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213836"/>
            <a:ext cx="1158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Southern Hemisphere, the west side of houses gets very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hot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the south side remains </a:t>
            </a:r>
            <a:r>
              <a:rPr lang="en-AU" sz="24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cold.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heat transfer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occur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quickly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wall in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summer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wall in </a:t>
            </a:r>
            <a:r>
              <a:rPr lang="en-AU" sz="24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winter.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30233054.09951g/1530233053963-43901662224345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2153126"/>
            <a:ext cx="5651500" cy="470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0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6536"/>
            <a:ext cx="12103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orient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houses so that the more important rooms have a slower rate of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heat transfer.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houses have the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living areas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facing </a:t>
            </a:r>
            <a:r>
              <a:rPr lang="en-AU" sz="2400" b="1" i="0" u="sng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north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less important rooms, like the </a:t>
            </a:r>
            <a:r>
              <a:rPr lang="en-AU" sz="24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garage,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facing </a:t>
            </a:r>
            <a:r>
              <a:rPr lang="en-AU" sz="2400" b="1" i="0" u="sng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south.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30233708.261231g/1530233708016-43901662224345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2349500"/>
            <a:ext cx="508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6600" y="32848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its more important to have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 room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a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comfortable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areas like bathrooms and spare bedrooms.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7178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15035"/>
            <a:ext cx="10655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houses have </a:t>
            </a:r>
            <a:r>
              <a:rPr lang="en-AU" sz="2400" b="1" i="0" dirty="0" smtClean="0">
                <a:solidFill>
                  <a:srgbClr val="D0D9D9"/>
                </a:solidFill>
                <a:effectLst/>
                <a:latin typeface="Arial" panose="020B0604020202020204" pitchFamily="34" charset="0"/>
              </a:rPr>
              <a:t>large windows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 eastern and northern sides of the house.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30234125.61021g/1530234125587-439016622243455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69" y="1346032"/>
            <a:ext cx="5654562" cy="377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35000" y="5487432"/>
            <a:ext cx="1099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put </a:t>
            </a:r>
            <a:r>
              <a:rPr lang="en-AU" sz="20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small windows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 </a:t>
            </a:r>
            <a:r>
              <a:rPr lang="en-AU" sz="20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southern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0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western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sides to </a:t>
            </a:r>
            <a:r>
              <a:rPr lang="en-AU" sz="20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rate of heat transfer.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1482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519837"/>
            <a:ext cx="11518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 </a:t>
            </a:r>
            <a:r>
              <a:rPr lang="en-AU" sz="2400" b="1" i="0" dirty="0" smtClean="0">
                <a:solidFill>
                  <a:srgbClr val="4F947E"/>
                </a:solidFill>
                <a:effectLst/>
                <a:latin typeface="Arial" panose="020B0604020202020204" pitchFamily="34" charset="0"/>
              </a:rPr>
              <a:t>tint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4F947E"/>
                </a:solidFill>
                <a:effectLst/>
                <a:latin typeface="Arial" panose="020B0604020202020204" pitchFamily="34" charset="0"/>
              </a:rPr>
              <a:t>shade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west facing windows to reduce heat transfer in summer.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5F7791"/>
                </a:solidFill>
                <a:effectLst/>
                <a:latin typeface="Arial" panose="020B0604020202020204" pitchFamily="34" charset="0"/>
              </a:rPr>
              <a:t>Eaves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5F7791"/>
                </a:solidFill>
                <a:effectLst/>
                <a:latin typeface="Arial" panose="020B0604020202020204" pitchFamily="34" charset="0"/>
              </a:rPr>
              <a:t>verandas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shade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windows on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north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sides of the house. This also reduces heat transfer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530234557.723531g/1530234557644-43901662224345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33226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www.educationperfect.com/media/content/Science/1530234597.086231g/1530234597075-439016622243455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3322637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54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268238"/>
            <a:ext cx="11569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floors, walls and roofs of modern, energy-efficient houses are all </a:t>
            </a:r>
            <a:r>
              <a:rPr lang="en-AU" sz="2400" b="1" i="0" dirty="0" smtClean="0">
                <a:solidFill>
                  <a:srgbClr val="E5899D"/>
                </a:solidFill>
                <a:effectLst/>
                <a:latin typeface="Arial" panose="020B0604020202020204" pitchFamily="34" charset="0"/>
              </a:rPr>
              <a:t>insulated.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reduces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loss.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Older houses often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require extensive insulation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sealing of gaps to lift them to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modern efficiency standards.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47814031.40451g/1447814033803-18592692779803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6" y="3556000"/>
            <a:ext cx="3475092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www.educationperfect.com/media/content/German/1483581155.401851g/1483581172131-272590763301369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3556000"/>
            <a:ext cx="3765550" cy="251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www.educationperfect.com/media/content/German/1483580746.828251g/1483580759242-2725907633013690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382" y="35560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3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599639"/>
            <a:ext cx="1117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 do the following: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why it is important to build energy-efficient 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the orientation of a house affects its energy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Understand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we arrange windows to reduce heat transfer.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9282444.874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19724" y="3373219"/>
            <a:ext cx="4646375" cy="348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2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292438"/>
            <a:ext cx="11557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of Australia's power is created by </a:t>
            </a:r>
            <a:r>
              <a:rPr lang="en-AU" sz="2400" b="1" i="0" dirty="0" smtClean="0">
                <a:solidFill>
                  <a:srgbClr val="A7B3B3"/>
                </a:solidFill>
                <a:effectLst/>
                <a:latin typeface="Arial" panose="020B0604020202020204" pitchFamily="34" charset="0"/>
              </a:rPr>
              <a:t>power stations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 bad for the environment - they release carbon dioxide into the atmosphere.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dioxide is a </a:t>
            </a:r>
            <a:r>
              <a:rPr lang="en-AU" sz="2400" b="1" i="0" dirty="0" smtClean="0">
                <a:solidFill>
                  <a:srgbClr val="A7B3B3"/>
                </a:solidFill>
                <a:effectLst/>
                <a:latin typeface="Arial" panose="020B0604020202020204" pitchFamily="34" charset="0"/>
              </a:rPr>
              <a:t>greenhouse gas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contributes to </a:t>
            </a:r>
            <a:r>
              <a:rPr lang="en-AU" sz="2400" b="0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heating the planet.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Other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poisonous gases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released by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burning fuel,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smaller amounts.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30164610.044441g/1530164609724-260747782201787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231430"/>
            <a:ext cx="76009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3700" y="5241836"/>
            <a:ext cx="1122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use less energy, less pollution will be created by power stations. Therefore it is important to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increase energy efficiency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decrease your personal energy use.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7637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455136"/>
            <a:ext cx="1156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your home is not energy efficient, </a:t>
            </a:r>
            <a:r>
              <a:rPr lang="en-AU" sz="2400" b="1" i="0" dirty="0" smtClean="0">
                <a:solidFill>
                  <a:srgbClr val="8F2E39"/>
                </a:solidFill>
                <a:effectLst/>
                <a:latin typeface="Arial" panose="020B0604020202020204" pitchFamily="34" charset="0"/>
              </a:rPr>
              <a:t>you probably use more power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an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energy-efficient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you are going to be spending more </a:t>
            </a:r>
            <a:r>
              <a:rPr lang="en-AU" sz="2400" b="1" i="0" dirty="0" smtClean="0">
                <a:solidFill>
                  <a:srgbClr val="ACB44F"/>
                </a:solidFill>
                <a:effectLst/>
                <a:latin typeface="Arial" panose="020B0604020202020204" pitchFamily="34" charset="0"/>
              </a:rPr>
              <a:t>money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power!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30221456.032781g/1530221455941-43901662224345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2235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3200" y="310583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while making a house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energy-efficient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seems like a big cost, it will likely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save you money in the long run.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452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8438"/>
            <a:ext cx="1176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Approximately half of all the energy used by </a:t>
            </a:r>
            <a:r>
              <a:rPr lang="en-AU" sz="2400" b="1" i="0" dirty="0" smtClean="0">
                <a:solidFill>
                  <a:srgbClr val="A7B3B3"/>
                </a:solidFill>
                <a:effectLst/>
                <a:latin typeface="Arial" panose="020B0604020202020204" pitchFamily="34" charset="0"/>
              </a:rPr>
              <a:t>houses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 keep it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warm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winter and </a:t>
            </a:r>
            <a:r>
              <a:rPr lang="en-AU" sz="24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cool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summer.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we design houses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rate of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heat transfer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environment.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30222215.019661g/1530222214914-43901662224345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4765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7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518636"/>
            <a:ext cx="10960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 always moves from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warm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areas to </a:t>
            </a:r>
            <a:r>
              <a:rPr lang="en-AU" sz="24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cold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areas.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winter,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warm air from the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heater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move through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cracks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gaps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walls to the </a:t>
            </a:r>
            <a:r>
              <a:rPr lang="en-AU" sz="24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cold environment.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30225507.820161g/1530225507817-43901662224345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2728912"/>
            <a:ext cx="6092825" cy="392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61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3736"/>
            <a:ext cx="10706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winter, heat can also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rise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pass through the roof of the house to the </a:t>
            </a:r>
            <a:r>
              <a:rPr lang="en-AU" sz="24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environment.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it takes a lot of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keep houses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winter!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30222886.955631g/1530222886959-43901662224345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709862"/>
            <a:ext cx="28575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60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83337"/>
            <a:ext cx="11417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amount of energy needed to keep houses warm in winter.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do this by putting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insulation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roofs.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slows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rate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 transfer.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30223328.461661g/1530223328383-43901662224345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2366962"/>
            <a:ext cx="61722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8800" y="5532735"/>
            <a:ext cx="1115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also make sure that there are no </a:t>
            </a:r>
            <a:r>
              <a:rPr lang="en-AU" sz="24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gaps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walls. For example, a </a:t>
            </a:r>
            <a:r>
              <a:rPr lang="en-AU" sz="24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tight seal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edges of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window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could prevent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escaping there.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7624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264636"/>
            <a:ext cx="1137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summer,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heat moves from the hot environment into the cool house.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 </a:t>
            </a:r>
            <a:r>
              <a:rPr lang="en-AU" sz="2400" b="1" i="0" dirty="0" smtClean="0">
                <a:solidFill>
                  <a:srgbClr val="8BCBDE"/>
                </a:solidFill>
                <a:effectLst/>
                <a:latin typeface="Arial" panose="020B0604020202020204" pitchFamily="34" charset="0"/>
              </a:rPr>
              <a:t>air conditioners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keep our house cool when this happens. However, these use a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lot of energy.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30223949.531681g/1530223949403-43901662224345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2646362"/>
            <a:ext cx="4903238" cy="30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65900"/>
              </p:ext>
            </p:extLst>
          </p:nvPr>
        </p:nvGraphicFramePr>
        <p:xfrm>
          <a:off x="342900" y="3243104"/>
          <a:ext cx="5600700" cy="1211580"/>
        </p:xfrm>
        <a:graphic>
          <a:graphicData uri="http://schemas.openxmlformats.org/drawingml/2006/table">
            <a:tbl>
              <a:tblPr/>
              <a:tblGrid>
                <a:gridCol w="5600700">
                  <a:extLst>
                    <a:ext uri="{9D8B030D-6E8A-4147-A177-3AD203B41FA5}">
                      <a16:colId xmlns:a16="http://schemas.microsoft.com/office/drawing/2014/main" val="87721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0" dirty="0">
                          <a:solidFill>
                            <a:srgbClr val="E54444"/>
                          </a:solidFill>
                          <a:effectLst/>
                        </a:rPr>
                        <a:t>Insulation</a:t>
                      </a:r>
                      <a:r>
                        <a:rPr lang="en-AU" sz="2400" b="0" dirty="0">
                          <a:effectLst/>
                        </a:rPr>
                        <a:t> can also be used to keep houses </a:t>
                      </a:r>
                      <a:r>
                        <a:rPr lang="en-AU" sz="2400" b="0" dirty="0">
                          <a:solidFill>
                            <a:srgbClr val="8BCBDE"/>
                          </a:solidFill>
                          <a:effectLst/>
                        </a:rPr>
                        <a:t>cool</a:t>
                      </a:r>
                      <a:r>
                        <a:rPr lang="en-AU" sz="2400" b="0" dirty="0">
                          <a:effectLst/>
                        </a:rPr>
                        <a:t> in summer because it </a:t>
                      </a:r>
                      <a:r>
                        <a:rPr lang="en-AU" sz="2400" b="0" dirty="0">
                          <a:solidFill>
                            <a:srgbClr val="E54444"/>
                          </a:solidFill>
                          <a:effectLst/>
                        </a:rPr>
                        <a:t>slows down</a:t>
                      </a:r>
                      <a:r>
                        <a:rPr lang="en-AU" sz="2400" b="0" dirty="0">
                          <a:effectLst/>
                        </a:rPr>
                        <a:t> the rate of heat transfer!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0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80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107</Words>
  <Application>Microsoft Office PowerPoint</Application>
  <PresentationFormat>Widescreen</PresentationFormat>
  <Paragraphs>49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Energy Efficient Homes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Efficient Homes</dc:title>
  <dc:creator>Joseph D'cruz</dc:creator>
  <cp:lastModifiedBy>Joseph D'cruz</cp:lastModifiedBy>
  <cp:revision>2</cp:revision>
  <dcterms:created xsi:type="dcterms:W3CDTF">2020-07-13T08:02:53Z</dcterms:created>
  <dcterms:modified xsi:type="dcterms:W3CDTF">2020-07-13T08:05:25Z</dcterms:modified>
</cp:coreProperties>
</file>