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45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7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67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5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8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5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86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2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1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00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9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n8dfHjq2d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CrOtF7T4H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Energy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73519"/>
              </p:ext>
            </p:extLst>
          </p:nvPr>
        </p:nvGraphicFramePr>
        <p:xfrm>
          <a:off x="549441" y="636262"/>
          <a:ext cx="8738937" cy="1577340"/>
        </p:xfrm>
        <a:graphic>
          <a:graphicData uri="http://schemas.openxmlformats.org/drawingml/2006/table">
            <a:tbl>
              <a:tblPr/>
              <a:tblGrid>
                <a:gridCol w="8738937">
                  <a:extLst>
                    <a:ext uri="{9D8B030D-6E8A-4147-A177-3AD203B41FA5}">
                      <a16:colId xmlns:a16="http://schemas.microsoft.com/office/drawing/2014/main" val="2246523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Potential energy</a:t>
                      </a:r>
                      <a:r>
                        <a:rPr lang="en-AU" sz="3200" b="1" dirty="0">
                          <a:effectLst/>
                        </a:rPr>
                        <a:t> is energy that is </a:t>
                      </a:r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stored</a:t>
                      </a:r>
                      <a:r>
                        <a:rPr lang="en-AU" sz="3200" b="1" dirty="0">
                          <a:effectLst/>
                        </a:rPr>
                        <a:t> in objects. There are five different types of potential energy that you need to learn about.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9767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24549"/>
              </p:ext>
            </p:extLst>
          </p:nvPr>
        </p:nvGraphicFramePr>
        <p:xfrm>
          <a:off x="4494870" y="3029744"/>
          <a:ext cx="3202259" cy="30099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07464700"/>
                    </a:ext>
                  </a:extLst>
                </a:gridCol>
                <a:gridCol w="2821259">
                  <a:extLst>
                    <a:ext uri="{9D8B030D-6E8A-4147-A177-3AD203B41FA5}">
                      <a16:colId xmlns:a16="http://schemas.microsoft.com/office/drawing/2014/main" val="279249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</a:rPr>
                        <a:t>Gravitational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5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</a:rPr>
                        <a:t>Chemical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6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</a:rPr>
                        <a:t>Elastic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589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</a:rPr>
                        <a:t>Electrical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</a:rPr>
                        <a:t>Nuclear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632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8823" y="2200983"/>
            <a:ext cx="2390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520"/>
              </p:ext>
            </p:extLst>
          </p:nvPr>
        </p:nvGraphicFramePr>
        <p:xfrm>
          <a:off x="647700" y="739733"/>
          <a:ext cx="7036468" cy="2552700"/>
        </p:xfrm>
        <a:graphic>
          <a:graphicData uri="http://schemas.openxmlformats.org/drawingml/2006/table">
            <a:tbl>
              <a:tblPr/>
              <a:tblGrid>
                <a:gridCol w="7036468">
                  <a:extLst>
                    <a:ext uri="{9D8B030D-6E8A-4147-A177-3AD203B41FA5}">
                      <a16:colId xmlns:a16="http://schemas.microsoft.com/office/drawing/2014/main" val="988748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</a:rPr>
                        <a:t>Gravitational potential energy</a:t>
                      </a:r>
                      <a:r>
                        <a:rPr lang="en-AU" sz="3200" dirty="0">
                          <a:effectLst/>
                        </a:rPr>
                        <a:t> (</a:t>
                      </a:r>
                      <a:r>
                        <a:rPr lang="en-AU" sz="3200" b="1" dirty="0">
                          <a:effectLst/>
                        </a:rPr>
                        <a:t>GPE</a:t>
                      </a:r>
                      <a:r>
                        <a:rPr lang="en-AU" sz="3200" dirty="0">
                          <a:effectLst/>
                        </a:rPr>
                        <a:t>) is stored in objects that are held </a:t>
                      </a:r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above the ground.</a:t>
                      </a:r>
                      <a:r>
                        <a:rPr lang="en-AU" sz="3200" dirty="0">
                          <a:effectLst/>
                        </a:rPr>
                        <a:t> For instance, a plane in flight has gravitational potential energy because it's above the ground.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3322"/>
                  </a:ext>
                </a:extLst>
              </a:tr>
            </a:tbl>
          </a:graphicData>
        </a:graphic>
      </p:graphicFrame>
      <p:pic>
        <p:nvPicPr>
          <p:cNvPr id="4" name="1509326846.923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96463" y="1108702"/>
            <a:ext cx="4090736" cy="4090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700" y="364516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GPE an object has depends on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strength of gravity.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 depends on the object's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height.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more mass it has and the higher it is, the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possesses.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267" y="393361"/>
            <a:ext cx="6096001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Elastic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stored in stretched or compressed materials, 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rubber bands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springs.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 collectively called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elastic materials.</a:t>
            </a:r>
            <a:endParaRPr lang="en-AU" sz="2800" dirty="0"/>
          </a:p>
        </p:txBody>
      </p:sp>
      <p:pic>
        <p:nvPicPr>
          <p:cNvPr id="5122" name="Picture 2" descr="https://www.educationperfect.com/media/content/Spanish/1423001998.621951g/1423002042547-6565850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464" y="0"/>
            <a:ext cx="3800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996"/>
              </p:ext>
            </p:extLst>
          </p:nvPr>
        </p:nvGraphicFramePr>
        <p:xfrm>
          <a:off x="705266" y="2903220"/>
          <a:ext cx="10556291" cy="1821180"/>
        </p:xfrm>
        <a:graphic>
          <a:graphicData uri="http://schemas.openxmlformats.org/drawingml/2006/table">
            <a:tbl>
              <a:tblPr/>
              <a:tblGrid>
                <a:gridCol w="10556291">
                  <a:extLst>
                    <a:ext uri="{9D8B030D-6E8A-4147-A177-3AD203B41FA5}">
                      <a16:colId xmlns:a16="http://schemas.microsoft.com/office/drawing/2014/main" val="475722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If you </a:t>
                      </a:r>
                      <a:r>
                        <a:rPr lang="en-AU" sz="2800" b="1" dirty="0">
                          <a:effectLst/>
                        </a:rPr>
                        <a:t>deform</a:t>
                      </a:r>
                      <a:r>
                        <a:rPr lang="en-AU" sz="2800" dirty="0">
                          <a:effectLst/>
                        </a:rPr>
                        <a:t> (change the shape of) an elastic material, it stores </a:t>
                      </a:r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elastic potential energy.</a:t>
                      </a:r>
                      <a:r>
                        <a:rPr lang="en-AU" sz="2800" dirty="0">
                          <a:effectLst/>
                        </a:rPr>
                        <a:t> When you let it go, that energy helps the material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return to its original shape.</a:t>
                      </a:r>
                      <a:r>
                        <a:rPr lang="en-AU" sz="2800" dirty="0">
                          <a:effectLst/>
                        </a:rPr>
                        <a:t> The more you </a:t>
                      </a:r>
                      <a:r>
                        <a:rPr lang="en-AU" sz="2800" b="1" dirty="0">
                          <a:effectLst/>
                        </a:rPr>
                        <a:t>deform</a:t>
                      </a:r>
                      <a:r>
                        <a:rPr lang="en-AU" sz="2800" dirty="0">
                          <a:effectLst/>
                        </a:rPr>
                        <a:t> it, the more energy builds up.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8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7771"/>
              </p:ext>
            </p:extLst>
          </p:nvPr>
        </p:nvGraphicFramePr>
        <p:xfrm>
          <a:off x="356937" y="169436"/>
          <a:ext cx="8883316" cy="2552700"/>
        </p:xfrm>
        <a:graphic>
          <a:graphicData uri="http://schemas.openxmlformats.org/drawingml/2006/table">
            <a:tbl>
              <a:tblPr/>
              <a:tblGrid>
                <a:gridCol w="8883316">
                  <a:extLst>
                    <a:ext uri="{9D8B030D-6E8A-4147-A177-3AD203B41FA5}">
                      <a16:colId xmlns:a16="http://schemas.microsoft.com/office/drawing/2014/main" val="3933380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Chemical potential energy</a:t>
                      </a:r>
                      <a:r>
                        <a:rPr lang="en-AU" sz="3200" dirty="0">
                          <a:solidFill>
                            <a:srgbClr val="FF0000"/>
                          </a:solidFill>
                          <a:effectLst/>
                        </a:rPr>
                        <a:t> is stored in the </a:t>
                      </a:r>
                      <a:r>
                        <a:rPr lang="en-AU" sz="3200" b="1" dirty="0">
                          <a:solidFill>
                            <a:srgbClr val="0000FF"/>
                          </a:solidFill>
                          <a:effectLst/>
                        </a:rPr>
                        <a:t>bonds between atoms</a:t>
                      </a:r>
                      <a:r>
                        <a:rPr lang="en-AU" sz="3200" dirty="0">
                          <a:solidFill>
                            <a:srgbClr val="FF0000"/>
                          </a:solidFill>
                          <a:effectLst/>
                        </a:rPr>
                        <a:t> in a substance. Every </a:t>
                      </a:r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solid, liquid and gas</a:t>
                      </a:r>
                      <a:r>
                        <a:rPr lang="en-AU" sz="3200" dirty="0">
                          <a:solidFill>
                            <a:srgbClr val="FF0000"/>
                          </a:solidFill>
                          <a:effectLst/>
                        </a:rPr>
                        <a:t> has some chemical potential energy, which gives it the ability to participate in </a:t>
                      </a:r>
                      <a:r>
                        <a:rPr lang="en-AU" sz="3200" b="1" dirty="0">
                          <a:solidFill>
                            <a:srgbClr val="0000FF"/>
                          </a:solidFill>
                          <a:effectLst/>
                        </a:rPr>
                        <a:t>chemical reactions.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709965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57297425.248181g/1457297443309-595017891862498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67" y="169436"/>
            <a:ext cx="2951747" cy="22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74693" y="3400472"/>
            <a:ext cx="79087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and other animals need this type of energy to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survive.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take in </a:t>
            </a:r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chemical potential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 it to power your body!</a:t>
            </a:r>
            <a:endParaRPr lang="en-AU" sz="3200" dirty="0"/>
          </a:p>
        </p:txBody>
      </p:sp>
      <p:pic>
        <p:nvPicPr>
          <p:cNvPr id="5" name="1509326711.674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726" y="3400472"/>
            <a:ext cx="3056021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388" y="449213"/>
            <a:ext cx="113268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Electrical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stored in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charged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or particles.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cell phone has lots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electrical potential energy.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switch your phone on, that energy is converted into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electricity,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powers your camera and all your apps!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14.517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51747" y="3958891"/>
            <a:ext cx="6096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00" y="355647"/>
            <a:ext cx="11598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we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nuclear potential energy.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type of energy is hard to understand, so don't worry about it too much at this level.</a:t>
            </a:r>
            <a:endParaRPr lang="en-AU" sz="2800" dirty="0"/>
          </a:p>
        </p:txBody>
      </p:sp>
      <p:pic>
        <p:nvPicPr>
          <p:cNvPr id="7170" name="Picture 2" descr="https://www.educationperfect.com/media/content/Maths/1485826411.608861g/1485826416444-318162127558150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02" y="1161047"/>
            <a:ext cx="4496636" cy="291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2153" y="4079916"/>
            <a:ext cx="99787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Nuclear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found inside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atoms - their dense cores made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energy helps to hold the nucleus together. However, the nucleus sometimes breaks apart, releasing some energy in the process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radioactivity.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n8dfHjq2d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848" y="230786"/>
            <a:ext cx="105245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moves through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systems,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man-made.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remarkable system that takes energy from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keeps you running.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7085577.094571f/1507085585084-30143884251028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67" y="1864978"/>
            <a:ext cx="3619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1185" y="4409432"/>
            <a:ext cx="109737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parents'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system too! as is your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phone.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countless amazing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world, but in this module we can only look at a few of them.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0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CrOtF7T4H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6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188" y="722263"/>
            <a:ext cx="74125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doesn't just mean washing your dishes - it is much more fundamental than that! As you will see, many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physical and chemical processes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some form.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Burning wood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requires work, as does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lifting a cardboard box.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 go through this module, you will become much more familiar with the idea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25.144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50442" y="722262"/>
            <a:ext cx="3507220" cy="1972811"/>
          </a:xfrm>
          <a:prstGeom prst="rect">
            <a:avLst/>
          </a:prstGeom>
        </p:spPr>
      </p:pic>
      <p:pic>
        <p:nvPicPr>
          <p:cNvPr id="2050" name="Picture 2" descr="https://www.educationperfect.com/media/content/Science/1440730188.894731g/1440730188707-1987632371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68968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1" y="526231"/>
            <a:ext cx="11197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major types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energy: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potential energy.</a:t>
            </a: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1635125" y="237678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 due to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movement.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describes not only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motion of objects,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also explains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heat, light and sound.</a:t>
            </a:r>
            <a:endParaRPr lang="en-AU" sz="2800" dirty="0"/>
          </a:p>
        </p:txBody>
      </p:sp>
      <p:pic>
        <p:nvPicPr>
          <p:cNvPr id="4" name="1509326680.544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31242" y="3698507"/>
            <a:ext cx="4860758" cy="31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759" y="511284"/>
            <a:ext cx="10733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AU" sz="2800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 that is </a:t>
            </a:r>
            <a:r>
              <a:rPr lang="en-AU" sz="2800" b="1" i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AU" sz="2800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objects or particles.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manifests itself in many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forms,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gravitational, chemical and nuclear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potential energy.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04.392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1979" y="3128209"/>
            <a:ext cx="4796590" cy="35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521" y="524046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a moving object has due to its movement. This means that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moving objects,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cyclists to falcons, have it.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the object's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speed.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it has a lot of mass, or is moving very fast, it has lots of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98.701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98106" y="2983832"/>
            <a:ext cx="5165557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629792"/>
            <a:ext cx="6897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 moving thing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the </a:t>
            </a:r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everything around us move.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gases,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atoms whizz around like hyperactive kids, showing that they have lots of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03.604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3663" y="112695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475" y="801211"/>
            <a:ext cx="11374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rigid, atoms have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vibrate.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speed of this vibration is what we feel as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so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really just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37.279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8879" y="3978441"/>
            <a:ext cx="2747211" cy="27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861</Words>
  <Application>Microsoft Office PowerPoint</Application>
  <PresentationFormat>Widescreen</PresentationFormat>
  <Paragraphs>56</Paragraphs>
  <Slides>16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Types of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Energy</dc:title>
  <dc:creator>D'CRUZ Jean [Narrogin Senior High School]</dc:creator>
  <cp:lastModifiedBy>D'CRUZ Jean [Narrogin Senior High School]</cp:lastModifiedBy>
  <cp:revision>2</cp:revision>
  <dcterms:created xsi:type="dcterms:W3CDTF">2020-06-16T05:12:20Z</dcterms:created>
  <dcterms:modified xsi:type="dcterms:W3CDTF">2020-06-16T05:15:40Z</dcterms:modified>
</cp:coreProperties>
</file>