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notesMasterIdLst>
    <p:notesMasterId r:id="rId27"/>
  </p:notesMasterIdLst>
  <p:sldIdLst>
    <p:sldId id="365" r:id="rId5"/>
    <p:sldId id="260" r:id="rId6"/>
    <p:sldId id="747" r:id="rId7"/>
    <p:sldId id="748" r:id="rId8"/>
    <p:sldId id="749" r:id="rId9"/>
    <p:sldId id="750" r:id="rId10"/>
    <p:sldId id="751" r:id="rId11"/>
    <p:sldId id="734" r:id="rId12"/>
    <p:sldId id="752" r:id="rId13"/>
    <p:sldId id="349" r:id="rId14"/>
    <p:sldId id="753" r:id="rId15"/>
    <p:sldId id="273" r:id="rId16"/>
    <p:sldId id="738" r:id="rId17"/>
    <p:sldId id="754" r:id="rId18"/>
    <p:sldId id="755" r:id="rId19"/>
    <p:sldId id="756" r:id="rId20"/>
    <p:sldId id="757" r:id="rId21"/>
    <p:sldId id="758" r:id="rId22"/>
    <p:sldId id="760" r:id="rId23"/>
    <p:sldId id="759" r:id="rId24"/>
    <p:sldId id="761" r:id="rId25"/>
    <p:sldId id="7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D8B"/>
    <a:srgbClr val="00A8A4"/>
    <a:srgbClr val="00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02C746-54AC-4A8A-B2E6-102FE2081491}" v="70" dt="2024-03-12T00:57:55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1EF26-2BC9-406D-AB6C-2858134FECC3}" type="datetimeFigureOut">
              <a:rPr lang="en-AU" smtClean="0"/>
              <a:t>11/03/2024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AA072-D16F-4936-92F1-736138AC72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3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5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930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19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092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7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userDrawn="1">
  <p:cSld name="Daily Review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/>
        </p:nvSpPr>
        <p:spPr>
          <a:xfrm rot="-5400000">
            <a:off x="-759567" y="3199400"/>
            <a:ext cx="21188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2133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38"/>
          <p:cNvSpPr txBox="1">
            <a:spLocks noGrp="1"/>
          </p:cNvSpPr>
          <p:nvPr>
            <p:ph type="body" idx="1"/>
          </p:nvPr>
        </p:nvSpPr>
        <p:spPr>
          <a:xfrm>
            <a:off x="945933" y="1086253"/>
            <a:ext cx="8021668" cy="51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Google Shape;61;p10">
            <a:extLst>
              <a:ext uri="{FF2B5EF4-FFF2-40B4-BE49-F238E27FC236}">
                <a16:creationId xmlns:a16="http://schemas.microsoft.com/office/drawing/2014/main" id="{BC2DB6F6-A36A-4092-BA1D-B08EF5F0D662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95154A-6249-4F1F-A2EC-8FF48ACDFE78}"/>
              </a:ext>
            </a:extLst>
          </p:cNvPr>
          <p:cNvSpPr/>
          <p:nvPr userDrawn="1"/>
        </p:nvSpPr>
        <p:spPr>
          <a:xfrm>
            <a:off x="61200" y="309600"/>
            <a:ext cx="8906400" cy="565200"/>
          </a:xfrm>
          <a:prstGeom prst="rect">
            <a:avLst/>
          </a:prstGeom>
          <a:solidFill>
            <a:srgbClr val="019D8B"/>
          </a:solidFill>
          <a:ln>
            <a:solidFill>
              <a:srgbClr val="019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C16E-CFC0-484C-8010-046A583FD5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000" y="354013"/>
            <a:ext cx="8786813" cy="46513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Google Shape;27;p5">
            <a:extLst>
              <a:ext uri="{FF2B5EF4-FFF2-40B4-BE49-F238E27FC236}">
                <a16:creationId xmlns:a16="http://schemas.microsoft.com/office/drawing/2014/main" id="{3403F071-D16F-4A8B-B25A-70AF47921D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53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Learning Objective and Success Criteria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1239333" y="1612200"/>
            <a:ext cx="3065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527533" y="309200"/>
            <a:ext cx="8558800" cy="30744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09433" y="636700"/>
            <a:ext cx="6748800" cy="24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1054333" y="4974600"/>
            <a:ext cx="2695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2133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63967" y="3856500"/>
            <a:ext cx="69308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53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Concept Developm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519167" y="3199400"/>
            <a:ext cx="36380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61133" y="309233"/>
            <a:ext cx="8907200" cy="564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736733" y="1136933"/>
            <a:ext cx="8231600" cy="5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68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Skill Development/Guided Practic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7" name="Google Shape;47;p8"/>
          <p:cNvSpPr txBox="1"/>
          <p:nvPr/>
        </p:nvSpPr>
        <p:spPr>
          <a:xfrm rot="-5400000">
            <a:off x="-2387867" y="3472267"/>
            <a:ext cx="5357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61133" y="309233"/>
            <a:ext cx="8907200" cy="564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736733" y="1023267"/>
            <a:ext cx="8231600" cy="553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146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F39E9-33C5-D14F-8DD2-9B4645D2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38403-E780-8740-B7E1-D6CE884BC273}" type="datetimeFigureOut">
              <a:rPr lang="en-US"/>
              <a:pPr>
                <a:defRPr/>
              </a:pPr>
              <a:t>3/11/2024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362B0-1DDE-BB4E-BC87-254A086C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C. Johannesson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25C8E-0307-8944-B40E-51DE69A9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04464-A66F-A04D-915A-593F267A3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000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AC16FD-B420-F648-B2F0-5C3AC79D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29F92-C5F8-EE43-93AA-D0F46DA2ABC3}" type="datetimeFigureOut">
              <a:rPr lang="en-US"/>
              <a:pPr>
                <a:defRPr/>
              </a:pPr>
              <a:t>3/11/2024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B2887B-EB10-C44F-9CE8-312E943A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C. Johannesson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8BE6AC-4FD7-AD4A-ABB2-9753D7C1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75054-F004-E04E-9D02-4528760697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99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90467"/>
            <a:ext cx="113608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8233"/>
            <a:ext cx="11360800" cy="4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6" r:id="rId3"/>
    <p:sldLayoutId id="2147483837" r:id="rId4"/>
    <p:sldLayoutId id="2147483838" r:id="rId5"/>
    <p:sldLayoutId id="214748383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absorblearning.com/media/attachment.action?quick=12s&amp;att=2781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seed.slb.com/flash/science/features/earth/livingplanet/plate_boundaries/en/index.html?width=570&amp;height=475&amp;popup=true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b="0" dirty="0"/>
              <a:t>We are revising the content from the Active Earth program</a:t>
            </a:r>
            <a:endParaRPr lang="en-US" sz="4400" b="0" dirty="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791175" y="3643545"/>
            <a:ext cx="10979393" cy="3083826"/>
          </a:xfrm>
        </p:spPr>
        <p:txBody>
          <a:bodyPr/>
          <a:lstStyle/>
          <a:p>
            <a:pPr marL="152396" indent="0">
              <a:buNone/>
            </a:pPr>
            <a:r>
              <a:rPr lang="en-AU" sz="2800" dirty="0"/>
              <a:t>Students will be able to:</a:t>
            </a:r>
          </a:p>
          <a:p>
            <a:r>
              <a:rPr lang="en-AU" sz="2800" dirty="0"/>
              <a:t>Demonstrate their understanding of previous topics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10137801" y="305900"/>
          <a:ext cx="1632767" cy="70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10137801" y="985233"/>
          <a:ext cx="1632767" cy="472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37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EBCBE-9F6C-48D8-87DF-C7F77C2B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699" y="1096086"/>
            <a:ext cx="10669578" cy="5131480"/>
          </a:xfrm>
        </p:spPr>
        <p:txBody>
          <a:bodyPr/>
          <a:lstStyle/>
          <a:p>
            <a:pPr marL="152396" indent="0">
              <a:buNone/>
            </a:pPr>
            <a:r>
              <a:rPr lang="en-AU" sz="2600" dirty="0">
                <a:latin typeface="+mn-lt"/>
              </a:rPr>
              <a:t>The Earth's crust is broken up into 8 major tectonic plates and many minor plates. </a:t>
            </a:r>
          </a:p>
          <a:p>
            <a:pPr marL="152396" indent="0">
              <a:buNone/>
            </a:pPr>
            <a:r>
              <a:rPr lang="en-AU" sz="2600" dirty="0">
                <a:latin typeface="+mn-lt"/>
              </a:rPr>
              <a:t>The 8 major plates are:</a:t>
            </a:r>
          </a:p>
          <a:p>
            <a:r>
              <a:rPr lang="en-AU" sz="2600" dirty="0">
                <a:latin typeface="+mn-lt"/>
              </a:rPr>
              <a:t>African plate</a:t>
            </a:r>
          </a:p>
          <a:p>
            <a:r>
              <a:rPr lang="en-AU" sz="2600" dirty="0">
                <a:latin typeface="+mn-lt"/>
              </a:rPr>
              <a:t>Antarctic plate</a:t>
            </a:r>
          </a:p>
          <a:p>
            <a:r>
              <a:rPr lang="en-AU" sz="2600" dirty="0">
                <a:latin typeface="+mn-lt"/>
              </a:rPr>
              <a:t>Eurasian plate</a:t>
            </a:r>
          </a:p>
          <a:p>
            <a:r>
              <a:rPr lang="en-AU" sz="2600" dirty="0">
                <a:latin typeface="+mn-lt"/>
              </a:rPr>
              <a:t>Indo-Australian plate</a:t>
            </a:r>
          </a:p>
          <a:p>
            <a:r>
              <a:rPr lang="en-AU" sz="2600" dirty="0">
                <a:latin typeface="+mn-lt"/>
              </a:rPr>
              <a:t>Pacific plate</a:t>
            </a:r>
          </a:p>
          <a:p>
            <a:r>
              <a:rPr lang="en-AU" sz="2600" dirty="0">
                <a:latin typeface="+mn-lt"/>
              </a:rPr>
              <a:t>Nazca plate</a:t>
            </a:r>
          </a:p>
          <a:p>
            <a:r>
              <a:rPr lang="en-AU" sz="2600" dirty="0">
                <a:latin typeface="+mn-lt"/>
              </a:rPr>
              <a:t>North American plate</a:t>
            </a:r>
          </a:p>
          <a:p>
            <a:r>
              <a:rPr lang="en-AU" sz="2600" dirty="0">
                <a:latin typeface="+mn-lt"/>
              </a:rPr>
              <a:t>South American plate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29AC89D-2784-4923-B3E1-3D760EA3B31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3200" dirty="0"/>
              <a:t>Plate Tectonics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E6D6DD-C086-E166-3C94-B97F55052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083" y="1715242"/>
            <a:ext cx="6820677" cy="467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9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DFCF2F9B-FC80-4A7A-A133-49C2350F3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You Do – Label the following tectonic plates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1E3512-6650-B1FF-3864-E4BA77330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84" y="984286"/>
            <a:ext cx="9109787" cy="519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29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E7B90-8121-4004-A367-3F941415852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85073" y="2571505"/>
            <a:ext cx="4891960" cy="4422541"/>
          </a:xfrm>
        </p:spPr>
        <p:txBody>
          <a:bodyPr/>
          <a:lstStyle/>
          <a:p>
            <a:r>
              <a:rPr lang="en-AU" sz="2400" dirty="0">
                <a:latin typeface="+mn-lt"/>
              </a:rPr>
              <a:t>This cooler material then sinks back down creating a circular pattern of movement called convection currents. </a:t>
            </a:r>
          </a:p>
          <a:p>
            <a:r>
              <a:rPr lang="en-AU" sz="2400" dirty="0">
                <a:latin typeface="+mn-lt"/>
              </a:rPr>
              <a:t>These currents exert forces on the tectonic plates floating on the semi-fluid upper mantle, causing them to move horizontally.</a:t>
            </a:r>
          </a:p>
          <a:p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A7EE257-C260-436A-87A6-91883F8DA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Convection Currents</a:t>
            </a:r>
            <a:endParaRPr lang="en-AU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301A32-8D77-6882-6C05-38E03ADAB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969" y="2661067"/>
            <a:ext cx="5080323" cy="3816756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1C5FC27-0A53-4B1A-E9D6-921E5B068E54}"/>
              </a:ext>
            </a:extLst>
          </p:cNvPr>
          <p:cNvSpPr txBox="1">
            <a:spLocks/>
          </p:cNvSpPr>
          <p:nvPr/>
        </p:nvSpPr>
        <p:spPr>
          <a:xfrm>
            <a:off x="1085073" y="1234867"/>
            <a:ext cx="10758583" cy="995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AU" sz="2400" kern="0" dirty="0">
                <a:latin typeface="+mn-lt"/>
              </a:rPr>
              <a:t>The core heats the material in the mantle making it become less dense and rise towards the Earth's surface.</a:t>
            </a:r>
          </a:p>
          <a:p>
            <a:r>
              <a:rPr lang="en-AU" sz="2400" dirty="0">
                <a:latin typeface="+mn-lt"/>
              </a:rPr>
              <a:t>This displaces cooler, denser material near the Earth's surface. </a:t>
            </a:r>
          </a:p>
          <a:p>
            <a:endParaRPr lang="en-AU" sz="2400" kern="0" dirty="0">
              <a:latin typeface="+mn-lt"/>
            </a:endParaRPr>
          </a:p>
          <a:p>
            <a:endParaRPr lang="en-AU" kern="0" dirty="0"/>
          </a:p>
        </p:txBody>
      </p:sp>
    </p:spTree>
    <p:extLst>
      <p:ext uri="{BB962C8B-B14F-4D97-AF65-F5344CB8AC3E}">
        <p14:creationId xmlns:p14="http://schemas.microsoft.com/office/powerpoint/2010/main" val="149039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29AC89D-2784-4923-B3E1-3D760EA3B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latin typeface="Century Gothic" panose="020B0502020202020204" pitchFamily="34" charset="0"/>
              </a:rPr>
              <a:t>Fill in the blanks!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EBCBE-9F6C-48D8-87DF-C7F77C2B0EE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023267"/>
            <a:ext cx="11253104" cy="5534633"/>
          </a:xfrm>
        </p:spPr>
        <p:txBody>
          <a:bodyPr/>
          <a:lstStyle/>
          <a:p>
            <a:pPr marL="152396" indent="0">
              <a:buNone/>
            </a:pPr>
            <a:endParaRPr lang="en-AU" sz="3200" dirty="0">
              <a:latin typeface="Century Gothic" panose="020B0502020202020204" pitchFamily="34" charset="0"/>
            </a:endParaRPr>
          </a:p>
          <a:p>
            <a:pPr marL="152396" indent="0">
              <a:buNone/>
            </a:pPr>
            <a:r>
              <a:rPr lang="en-AU" sz="3200" dirty="0">
                <a:latin typeface="+mn-lt"/>
              </a:rPr>
              <a:t>Movement of tectonic plates is caused by CONVECTION CURRENTS fuelled by HEAT from the Earth’s core.</a:t>
            </a:r>
          </a:p>
          <a:p>
            <a:pPr marL="152396" indent="0">
              <a:buNone/>
            </a:pPr>
            <a:endParaRPr lang="en-AU" sz="3200" dirty="0">
              <a:latin typeface="+mn-lt"/>
            </a:endParaRPr>
          </a:p>
          <a:p>
            <a:pPr marL="152396" indent="0">
              <a:buNone/>
            </a:pPr>
            <a:r>
              <a:rPr lang="en-AU" sz="3200" dirty="0">
                <a:latin typeface="+mn-lt"/>
              </a:rPr>
              <a:t>Tectonic plates move extremely SLOWLY. </a:t>
            </a:r>
          </a:p>
          <a:p>
            <a:pPr marL="152396" indent="0">
              <a:buNone/>
            </a:pPr>
            <a:endParaRPr lang="en-AU" sz="3200" dirty="0">
              <a:latin typeface="+mn-lt"/>
            </a:endParaRPr>
          </a:p>
          <a:p>
            <a:pPr marL="152396" indent="0">
              <a:buNone/>
            </a:pPr>
            <a:r>
              <a:rPr lang="en-AU" sz="3200" dirty="0">
                <a:latin typeface="+mn-lt"/>
              </a:rPr>
              <a:t>The place where they meet is called a plate BOUNDARY.</a:t>
            </a:r>
          </a:p>
          <a:p>
            <a:pPr marL="152396" indent="0">
              <a:buNone/>
            </a:pPr>
            <a:endParaRPr lang="en-AU" sz="2933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74392-97FE-4895-B152-4249FCC732A4}"/>
              </a:ext>
            </a:extLst>
          </p:cNvPr>
          <p:cNvSpPr/>
          <p:nvPr/>
        </p:nvSpPr>
        <p:spPr>
          <a:xfrm>
            <a:off x="5191442" y="2269585"/>
            <a:ext cx="1106721" cy="5102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DF0B0A-A8A5-46D5-AC5B-9A99AFDF18BB}"/>
              </a:ext>
            </a:extLst>
          </p:cNvPr>
          <p:cNvSpPr/>
          <p:nvPr/>
        </p:nvSpPr>
        <p:spPr>
          <a:xfrm>
            <a:off x="960667" y="2269585"/>
            <a:ext cx="2342369" cy="537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9DC19-06B0-4EE5-B4FA-6CF430F0B6DD}"/>
              </a:ext>
            </a:extLst>
          </p:cNvPr>
          <p:cNvSpPr/>
          <p:nvPr/>
        </p:nvSpPr>
        <p:spPr>
          <a:xfrm>
            <a:off x="6757175" y="3429000"/>
            <a:ext cx="1707501" cy="5102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C3A24C-5ECD-F2DF-67A0-923A7E9D09E8}"/>
              </a:ext>
            </a:extLst>
          </p:cNvPr>
          <p:cNvSpPr/>
          <p:nvPr/>
        </p:nvSpPr>
        <p:spPr>
          <a:xfrm>
            <a:off x="8913733" y="4487058"/>
            <a:ext cx="2385525" cy="5102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1D46A5-43B4-C68F-59A8-4558D1F386E8}"/>
              </a:ext>
            </a:extLst>
          </p:cNvPr>
          <p:cNvSpPr/>
          <p:nvPr/>
        </p:nvSpPr>
        <p:spPr>
          <a:xfrm>
            <a:off x="8464676" y="1655221"/>
            <a:ext cx="2797373" cy="537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73270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4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0D73F-D7DF-42EE-53E1-F2C7AD5D0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933" y="1086253"/>
            <a:ext cx="4111259" cy="5131480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There are 3 types of plate boundaries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latin typeface="+mn-lt"/>
              </a:rPr>
              <a:t>Convergent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latin typeface="+mn-lt"/>
              </a:rPr>
              <a:t>Divergent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latin typeface="+mn-lt"/>
              </a:rPr>
              <a:t>Transform (or conservative)</a:t>
            </a:r>
            <a:endParaRPr lang="en-AU" sz="28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40B906-0928-6A21-6B14-FD970FAE477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800" dirty="0"/>
              <a:t>Plate Boundaries</a:t>
            </a:r>
            <a:endParaRPr lang="en-AU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8F8B2-3A10-BD50-66F5-A89032477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033" y="1002943"/>
            <a:ext cx="6630955" cy="560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77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0D73F-D7DF-42EE-53E1-F2C7AD5D0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933" y="931787"/>
            <a:ext cx="10903945" cy="2342747"/>
          </a:xfrm>
        </p:spPr>
        <p:txBody>
          <a:bodyPr/>
          <a:lstStyle/>
          <a:p>
            <a:pPr marL="354013" marR="0" indent="-354013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two plates move towards each other and collide. </a:t>
            </a:r>
          </a:p>
          <a:p>
            <a:pPr marL="354013" marR="0" indent="-354013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Plates only move a few centimetres each year therefore collisions are very slow and last millions of years. </a:t>
            </a:r>
          </a:p>
          <a:p>
            <a:pPr marL="354013" marR="0" indent="-354013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denser plate will subduct (move under) the less dense plate.</a:t>
            </a:r>
          </a:p>
          <a:p>
            <a:pPr marL="186262" lvl="1" indent="0">
              <a:spcBef>
                <a:spcPts val="0"/>
              </a:spcBef>
              <a:buNone/>
            </a:pPr>
            <a:endParaRPr lang="en-AU" sz="24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52396" indent="0">
              <a:buNone/>
            </a:pPr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40B906-0928-6A21-6B14-FD970FAE477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800" dirty="0"/>
              <a:t>Convergent Plate Boundaries</a:t>
            </a:r>
            <a:endParaRPr lang="en-AU" sz="2800" dirty="0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F6B132AB-CE6F-130F-C5FB-6A761CA4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963" y="3362842"/>
            <a:ext cx="5405104" cy="324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404D2F6-EF65-F90C-284F-E8C6BDAF7A40}"/>
              </a:ext>
            </a:extLst>
          </p:cNvPr>
          <p:cNvSpPr txBox="1">
            <a:spLocks/>
          </p:cNvSpPr>
          <p:nvPr/>
        </p:nvSpPr>
        <p:spPr>
          <a:xfrm>
            <a:off x="945933" y="2954583"/>
            <a:ext cx="8021668" cy="297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354013" indent="-354013"/>
            <a:r>
              <a:rPr lang="en-AU" sz="2800" kern="0" dirty="0">
                <a:latin typeface="Arial" panose="020B0604020202020204" pitchFamily="34" charset="0"/>
              </a:rPr>
              <a:t>Landforms created at convergent plate boundaries include:</a:t>
            </a:r>
          </a:p>
          <a:p>
            <a:pPr marL="719138" lvl="1" indent="-365125">
              <a:spcBef>
                <a:spcPts val="0"/>
              </a:spcBef>
            </a:pPr>
            <a:r>
              <a:rPr lang="en-AU" sz="2800" kern="0" dirty="0">
                <a:latin typeface="Arial" panose="020B0604020202020204" pitchFamily="34" charset="0"/>
              </a:rPr>
              <a:t>Volcanoes</a:t>
            </a:r>
          </a:p>
          <a:p>
            <a:pPr marL="719138" lvl="1" indent="-365125">
              <a:spcBef>
                <a:spcPts val="0"/>
              </a:spcBef>
            </a:pPr>
            <a:r>
              <a:rPr lang="en-AU" sz="2800" kern="0" dirty="0">
                <a:latin typeface="Arial" panose="020B0604020202020204" pitchFamily="34" charset="0"/>
              </a:rPr>
              <a:t>Earthquakes</a:t>
            </a:r>
          </a:p>
          <a:p>
            <a:pPr marL="719138" lvl="1" indent="-365125">
              <a:spcBef>
                <a:spcPts val="0"/>
              </a:spcBef>
            </a:pPr>
            <a:r>
              <a:rPr lang="en-AU" sz="2800" kern="0" dirty="0">
                <a:latin typeface="Arial" panose="020B0604020202020204" pitchFamily="34" charset="0"/>
              </a:rPr>
              <a:t>Island arcs</a:t>
            </a:r>
          </a:p>
          <a:p>
            <a:pPr marL="719138" lvl="1" indent="-365125">
              <a:spcBef>
                <a:spcPts val="0"/>
              </a:spcBef>
            </a:pPr>
            <a:r>
              <a:rPr lang="en-AU" sz="2800" kern="0" dirty="0">
                <a:latin typeface="Arial" panose="020B0604020202020204" pitchFamily="34" charset="0"/>
              </a:rPr>
              <a:t>Mountain ranges</a:t>
            </a:r>
          </a:p>
          <a:p>
            <a:pPr marL="719138" lvl="1" indent="-365125">
              <a:spcBef>
                <a:spcPts val="0"/>
              </a:spcBef>
            </a:pPr>
            <a:r>
              <a:rPr lang="en-AU" sz="2800" kern="0" dirty="0">
                <a:latin typeface="Arial" panose="020B0604020202020204" pitchFamily="34" charset="0"/>
              </a:rPr>
              <a:t>Trenches</a:t>
            </a:r>
          </a:p>
          <a:p>
            <a:pPr marL="186262" lvl="1" indent="0">
              <a:spcBef>
                <a:spcPts val="0"/>
              </a:spcBef>
              <a:buFont typeface="Century Gothic"/>
              <a:buNone/>
            </a:pPr>
            <a:endParaRPr lang="en-AU" sz="1600" kern="0" dirty="0">
              <a:latin typeface="Arial" panose="020B0604020202020204" pitchFamily="34" charset="0"/>
            </a:endParaRPr>
          </a:p>
          <a:p>
            <a:endParaRPr lang="en-AU" kern="0" dirty="0"/>
          </a:p>
        </p:txBody>
      </p:sp>
    </p:spTree>
    <p:extLst>
      <p:ext uri="{BB962C8B-B14F-4D97-AF65-F5344CB8AC3E}">
        <p14:creationId xmlns:p14="http://schemas.microsoft.com/office/powerpoint/2010/main" val="3471929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0D73F-D7DF-42EE-53E1-F2C7AD5D0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932" y="1086253"/>
            <a:ext cx="10390761" cy="2580678"/>
          </a:xfrm>
        </p:spPr>
        <p:txBody>
          <a:bodyPr/>
          <a:lstStyle/>
          <a:p>
            <a:r>
              <a:rPr lang="en-AU" sz="2800" dirty="0">
                <a:effectLst/>
                <a:latin typeface="Arial" panose="020B0604020202020204" pitchFamily="34" charset="0"/>
              </a:rPr>
              <a:t>When two plates move away from one another. </a:t>
            </a:r>
          </a:p>
          <a:p>
            <a:r>
              <a:rPr lang="en-AU" sz="2800" dirty="0">
                <a:effectLst/>
                <a:latin typeface="Arial" panose="020B0604020202020204" pitchFamily="34" charset="0"/>
              </a:rPr>
              <a:t>As the plates move apart, molten rock rises and fills the gap between the plates. </a:t>
            </a:r>
          </a:p>
          <a:p>
            <a:r>
              <a:rPr lang="en-AU" sz="2800" dirty="0">
                <a:effectLst/>
                <a:latin typeface="Arial" panose="020B0604020202020204" pitchFamily="34" charset="0"/>
              </a:rPr>
              <a:t>The molten rock then cools and becomes new crust.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40B906-0928-6A21-6B14-FD970FAE477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800" dirty="0"/>
              <a:t>Divergent Plate Boundaries</a:t>
            </a:r>
            <a:endParaRPr lang="en-AU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7B4DF3-4549-8ECC-AEAF-294D93FC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73" y="3117982"/>
            <a:ext cx="4466140" cy="3513618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2AD4209-ECDC-C751-BDD0-566A0A93426D}"/>
              </a:ext>
            </a:extLst>
          </p:cNvPr>
          <p:cNvSpPr txBox="1">
            <a:spLocks/>
          </p:cNvSpPr>
          <p:nvPr/>
        </p:nvSpPr>
        <p:spPr>
          <a:xfrm>
            <a:off x="945931" y="3117982"/>
            <a:ext cx="6139875" cy="265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>
              <a:lnSpc>
                <a:spcPct val="100000"/>
              </a:lnSpc>
            </a:pPr>
            <a:r>
              <a:rPr lang="en-AU" sz="2800" kern="0" dirty="0">
                <a:latin typeface="+mn-lt"/>
              </a:rPr>
              <a:t>Landforms that occur at this plate boundary are: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AU" sz="2800" kern="0" dirty="0">
                <a:latin typeface="+mn-lt"/>
              </a:rPr>
              <a:t>Rift valleys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AU" sz="2800" kern="0" dirty="0">
                <a:latin typeface="+mn-lt"/>
              </a:rPr>
              <a:t>Trenches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AU" sz="2800" kern="0" dirty="0">
                <a:latin typeface="+mn-lt"/>
              </a:rPr>
              <a:t>Mid-ocean ridges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AU" sz="2800" kern="0" dirty="0">
                <a:latin typeface="+mn-lt"/>
              </a:rPr>
              <a:t>Undersea volcanoes</a:t>
            </a:r>
          </a:p>
        </p:txBody>
      </p:sp>
    </p:spTree>
    <p:extLst>
      <p:ext uri="{BB962C8B-B14F-4D97-AF65-F5344CB8AC3E}">
        <p14:creationId xmlns:p14="http://schemas.microsoft.com/office/powerpoint/2010/main" val="1935998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0D73F-D7DF-42EE-53E1-F2C7AD5D0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4013" marR="0" indent="-354013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effectLst/>
                <a:latin typeface="Arial" panose="020B0604020202020204" pitchFamily="34" charset="0"/>
              </a:rPr>
              <a:t>When two plates slide past each other</a:t>
            </a:r>
          </a:p>
          <a:p>
            <a:pPr marL="354013" marR="0" indent="-354013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effectLst/>
                <a:latin typeface="Arial" panose="020B0604020202020204" pitchFamily="34" charset="0"/>
              </a:rPr>
              <a:t>The plate edges do not slide smoothly, instead they grind past each other in dramatic, sudden movements. </a:t>
            </a:r>
          </a:p>
          <a:p>
            <a:pPr marL="354013" marR="0" indent="-354013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latin typeface="Arial" panose="020B0604020202020204" pitchFamily="34" charset="0"/>
              </a:rPr>
              <a:t>Landforms created include:</a:t>
            </a:r>
          </a:p>
          <a:p>
            <a:pPr marL="963598" lvl="1" indent="-354013">
              <a:spcBef>
                <a:spcPts val="0"/>
              </a:spcBef>
            </a:pPr>
            <a:r>
              <a:rPr lang="en-AU" sz="2800" dirty="0">
                <a:effectLst/>
                <a:latin typeface="Arial" panose="020B0604020202020204" pitchFamily="34" charset="0"/>
              </a:rPr>
              <a:t>Earthquakes</a:t>
            </a:r>
          </a:p>
          <a:p>
            <a:pPr marL="963598" lvl="1" indent="-354013">
              <a:spcBef>
                <a:spcPts val="0"/>
              </a:spcBef>
            </a:pPr>
            <a:r>
              <a:rPr lang="en-AU" sz="2800" dirty="0">
                <a:latin typeface="Arial" panose="020B0604020202020204" pitchFamily="34" charset="0"/>
              </a:rPr>
              <a:t>Fault lines</a:t>
            </a:r>
            <a:r>
              <a:rPr lang="en-AU" sz="2800" dirty="0">
                <a:effectLst/>
                <a:latin typeface="Arial" panose="020B0604020202020204" pitchFamily="34" charset="0"/>
              </a:rPr>
              <a:t> </a:t>
            </a:r>
          </a:p>
          <a:p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40B906-0928-6A21-6B14-FD970FAE477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3200" dirty="0"/>
              <a:t>Transform Plate Boundaries</a:t>
            </a:r>
            <a:endParaRPr lang="en-AU" sz="3200" dirty="0"/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1515E38D-CE39-7514-41C3-B2A57F4A1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187" y="3162494"/>
            <a:ext cx="4965811" cy="292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752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0D73F-D7DF-42EE-53E1-F2C7AD5D0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932" y="1086253"/>
            <a:ext cx="11099887" cy="5131480"/>
          </a:xfrm>
        </p:spPr>
        <p:txBody>
          <a:bodyPr/>
          <a:lstStyle/>
          <a:p>
            <a:pPr marL="354013" marR="0" indent="-354013">
              <a:spcBef>
                <a:spcPts val="0"/>
              </a:spcBef>
              <a:spcAft>
                <a:spcPts val="0"/>
              </a:spcAft>
            </a:pPr>
            <a:r>
              <a:rPr lang="en-AU" sz="2400" dirty="0">
                <a:effectLst/>
                <a:latin typeface="Arial" panose="020B0604020202020204" pitchFamily="34" charset="0"/>
              </a:rPr>
              <a:t>Volcanoes form when magma reaches the Earth's surface, causing eruptions of lava and ash. </a:t>
            </a:r>
          </a:p>
          <a:p>
            <a:pPr marL="354013" marR="0" indent="-354013">
              <a:spcBef>
                <a:spcPts val="0"/>
              </a:spcBef>
              <a:spcAft>
                <a:spcPts val="0"/>
              </a:spcAft>
            </a:pPr>
            <a:r>
              <a:rPr lang="en-AU" sz="2400" dirty="0">
                <a:effectLst/>
                <a:latin typeface="Arial" panose="020B0604020202020204" pitchFamily="34" charset="0"/>
              </a:rPr>
              <a:t>They occur at convergent (destructive) and divergent (constructive) plate boundaries but not at transform (conservative) boundaries. </a:t>
            </a:r>
          </a:p>
          <a:p>
            <a:pPr marL="354013" marR="0" indent="-354013">
              <a:spcBef>
                <a:spcPts val="0"/>
              </a:spcBef>
              <a:spcAft>
                <a:spcPts val="0"/>
              </a:spcAft>
            </a:pPr>
            <a:endParaRPr lang="en-AU" sz="2400" dirty="0">
              <a:effectLst/>
              <a:latin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The Process of Volcano Formation</a:t>
            </a:r>
            <a:endParaRPr lang="en-AU" sz="2400" dirty="0">
              <a:effectLst/>
              <a:latin typeface="Arial" panose="020B0604020202020204" pitchFamily="34" charset="0"/>
            </a:endParaRPr>
          </a:p>
          <a:p>
            <a:pPr marL="354013" indent="-354013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2400" b="0" i="0" dirty="0">
                <a:effectLst/>
                <a:latin typeface="Arial" panose="020B0604020202020204" pitchFamily="34" charset="0"/>
              </a:rPr>
              <a:t>Magma rises through cracks or weaknesses in the Earth's crust.</a:t>
            </a:r>
          </a:p>
          <a:p>
            <a:pPr marL="354013" indent="-354013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2400" b="0" i="0" dirty="0">
                <a:effectLst/>
                <a:latin typeface="Arial" panose="020B0604020202020204" pitchFamily="34" charset="0"/>
              </a:rPr>
              <a:t>Pressure builds up inside the Earth's surface</a:t>
            </a:r>
          </a:p>
          <a:p>
            <a:pPr marL="354013" indent="-354013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2400" b="0" i="0" dirty="0">
                <a:effectLst/>
                <a:latin typeface="Arial" panose="020B0604020202020204" pitchFamily="34" charset="0"/>
              </a:rPr>
              <a:t>When the pressure is released, the magma explodes to the surface causing a volcanic eruption.</a:t>
            </a:r>
          </a:p>
          <a:p>
            <a:pPr marL="354013" indent="-354013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2400" b="0" i="0" dirty="0">
                <a:effectLst/>
                <a:latin typeface="Arial" panose="020B0604020202020204" pitchFamily="34" charset="0"/>
              </a:rPr>
              <a:t>The lava from the eruption cools forming new rock.</a:t>
            </a:r>
          </a:p>
          <a:p>
            <a:pPr marL="354013" indent="-354013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2400" b="0" i="0" dirty="0">
                <a:effectLst/>
                <a:latin typeface="Arial" panose="020B0604020202020204" pitchFamily="34" charset="0"/>
              </a:rPr>
              <a:t>Over time, after several eruptions, the rock builds up and a volcano is formed.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AU" sz="2400" dirty="0">
              <a:effectLst/>
              <a:latin typeface="Arial" panose="020B0604020202020204" pitchFamily="34" charset="0"/>
            </a:endParaRPr>
          </a:p>
          <a:p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40B906-0928-6A21-6B14-FD970FAE477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800" dirty="0"/>
              <a:t>Volcanoes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07281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0D73F-D7DF-42EE-53E1-F2C7AD5D0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933" y="1086253"/>
            <a:ext cx="10708002" cy="5131480"/>
          </a:xfrm>
        </p:spPr>
        <p:txBody>
          <a:bodyPr/>
          <a:lstStyle/>
          <a:p>
            <a:pPr marL="285750" indent="-285750"/>
            <a:r>
              <a:rPr lang="en-AU" sz="2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Volcanic activity can be described in three ways:</a:t>
            </a:r>
          </a:p>
          <a:p>
            <a:pPr marL="895335" lvl="1" indent="-285750" fontAlgn="ctr">
              <a:lnSpc>
                <a:spcPct val="100000"/>
              </a:lnSpc>
              <a:spcBef>
                <a:spcPts val="0"/>
              </a:spcBef>
            </a:pPr>
            <a:r>
              <a:rPr lang="en-AU" sz="2800" b="1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Active</a:t>
            </a:r>
            <a:r>
              <a:rPr lang="en-AU" sz="2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volcanoes are volcanoes that erupt frequently</a:t>
            </a:r>
          </a:p>
          <a:p>
            <a:pPr marL="895335" lvl="1" indent="-285750" fontAlgn="ctr">
              <a:lnSpc>
                <a:spcPct val="100000"/>
              </a:lnSpc>
              <a:spcBef>
                <a:spcPts val="0"/>
              </a:spcBef>
            </a:pPr>
            <a:r>
              <a:rPr lang="en-AU" sz="2800" b="1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Dormant</a:t>
            </a:r>
            <a:r>
              <a:rPr lang="en-AU" sz="2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volcanoes are temporarily inactive volcanoes but are likely to erupt again</a:t>
            </a:r>
          </a:p>
          <a:p>
            <a:pPr marL="895335" lvl="1" indent="-285750" fontAlgn="ctr">
              <a:lnSpc>
                <a:spcPct val="100000"/>
              </a:lnSpc>
              <a:spcBef>
                <a:spcPts val="0"/>
              </a:spcBef>
            </a:pPr>
            <a:r>
              <a:rPr lang="en-AU" sz="2800" b="1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Extinct</a:t>
            </a:r>
            <a:r>
              <a:rPr lang="en-AU" sz="2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volcanoes are volcanoes that are likely to never erupt again.</a:t>
            </a:r>
          </a:p>
          <a:p>
            <a:pPr marL="609585" lvl="1" indent="0" fontAlgn="ctr">
              <a:lnSpc>
                <a:spcPct val="100000"/>
              </a:lnSpc>
              <a:spcBef>
                <a:spcPts val="0"/>
              </a:spcBef>
              <a:buNone/>
            </a:pPr>
            <a:endParaRPr lang="en-AU" sz="2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fontAlgn="ctr">
              <a:lnSpc>
                <a:spcPct val="100000"/>
              </a:lnSpc>
            </a:pPr>
            <a:r>
              <a:rPr lang="en-AU" sz="2800" dirty="0">
                <a:latin typeface="Arial" panose="020B0604020202020204" pitchFamily="34" charset="0"/>
              </a:rPr>
              <a:t>There are two main types of volcanoes. These are:</a:t>
            </a:r>
          </a:p>
          <a:p>
            <a:pPr marL="895335" lvl="1" indent="-285750" fontAlgn="ctr">
              <a:lnSpc>
                <a:spcPct val="100000"/>
              </a:lnSpc>
              <a:spcBef>
                <a:spcPts val="0"/>
              </a:spcBef>
            </a:pPr>
            <a:r>
              <a:rPr lang="en-AU" sz="2800" b="1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Strato</a:t>
            </a:r>
            <a:r>
              <a:rPr lang="en-AU" sz="2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(composite) volcanoes</a:t>
            </a:r>
          </a:p>
          <a:p>
            <a:pPr marL="895335" lvl="1" indent="-285750" fontAlgn="ctr">
              <a:lnSpc>
                <a:spcPct val="100000"/>
              </a:lnSpc>
              <a:spcBef>
                <a:spcPts val="0"/>
              </a:spcBef>
            </a:pPr>
            <a:r>
              <a:rPr lang="en-AU" sz="2800" b="1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Shield</a:t>
            </a:r>
            <a:r>
              <a:rPr lang="en-AU" sz="2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volcanoes</a:t>
            </a:r>
          </a:p>
          <a:p>
            <a:pPr marL="0" indent="0" fontAlgn="ctr">
              <a:lnSpc>
                <a:spcPct val="100000"/>
              </a:lnSpc>
              <a:buNone/>
            </a:pPr>
            <a:endParaRPr lang="en-AU" sz="3200" dirty="0">
              <a:latin typeface="Arial" panose="020B0604020202020204" pitchFamily="34" charset="0"/>
            </a:endParaRPr>
          </a:p>
          <a:p>
            <a:pPr marL="895335" lvl="1" indent="-285750" fontAlgn="ctr">
              <a:lnSpc>
                <a:spcPct val="100000"/>
              </a:lnSpc>
            </a:pPr>
            <a:endParaRPr lang="en-AU" sz="2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40B906-0928-6A21-6B14-FD970FAE477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800" dirty="0"/>
              <a:t>Volcano activity and types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4163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5933" y="1086253"/>
            <a:ext cx="6061357" cy="513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AU" sz="2800" dirty="0">
                <a:latin typeface="+mn-lt"/>
              </a:rPr>
              <a:t>The structure of the earth is divided into four major components: </a:t>
            </a:r>
          </a:p>
          <a:p>
            <a:pPr marL="457200" indent="-457200"/>
            <a:r>
              <a:rPr lang="en-AU" sz="2800" dirty="0">
                <a:latin typeface="+mn-lt"/>
              </a:rPr>
              <a:t>the crust, </a:t>
            </a:r>
          </a:p>
          <a:p>
            <a:pPr marL="457200" indent="-457200"/>
            <a:r>
              <a:rPr lang="en-AU" sz="2800" dirty="0">
                <a:latin typeface="+mn-lt"/>
              </a:rPr>
              <a:t>the mantle, </a:t>
            </a:r>
          </a:p>
          <a:p>
            <a:pPr marL="457200" indent="-457200"/>
            <a:r>
              <a:rPr lang="en-AU" sz="2800" dirty="0">
                <a:latin typeface="+mn-lt"/>
              </a:rPr>
              <a:t>the outer core, and </a:t>
            </a:r>
          </a:p>
          <a:p>
            <a:pPr marL="457200" indent="-457200"/>
            <a:r>
              <a:rPr lang="en-AU" sz="2800" dirty="0">
                <a:latin typeface="+mn-lt"/>
              </a:rPr>
              <a:t>the inner core. </a:t>
            </a:r>
          </a:p>
          <a:p>
            <a:pPr marL="0" indent="0">
              <a:buNone/>
            </a:pPr>
            <a:endParaRPr lang="en-AU" sz="2800" dirty="0">
              <a:latin typeface="+mn-lt"/>
            </a:endParaRPr>
          </a:p>
          <a:p>
            <a:pPr marL="0" indent="0">
              <a:buNone/>
            </a:pPr>
            <a:r>
              <a:rPr lang="en-AU" sz="2800" dirty="0">
                <a:latin typeface="+mn-lt"/>
              </a:rPr>
              <a:t>Each layer has a unique chemical composition, physical state, and can impact life on Earth's surface</a:t>
            </a:r>
            <a:endParaRPr sz="2800" dirty="0">
              <a:latin typeface="+mn-lt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AU" sz="2800" dirty="0"/>
              <a:t>The Structure of the Earth</a:t>
            </a:r>
            <a:endParaRPr lang="en-US" sz="2800" dirty="0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DF42867C-2B16-EC9B-E141-D778E2A3F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9813" y="1819440"/>
            <a:ext cx="3669843" cy="36651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B1D397-07C4-14BE-6F7F-72451C7D235A}"/>
              </a:ext>
            </a:extLst>
          </p:cNvPr>
          <p:cNvSpPr txBox="1"/>
          <p:nvPr/>
        </p:nvSpPr>
        <p:spPr>
          <a:xfrm>
            <a:off x="10033088" y="915087"/>
            <a:ext cx="1212979" cy="461665"/>
          </a:xfrm>
          <a:prstGeom prst="rect">
            <a:avLst/>
          </a:prstGeom>
          <a:noFill/>
          <a:ln w="28575">
            <a:solidFill>
              <a:srgbClr val="019D8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crust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48823-2DF9-9E30-A366-C977D564DB12}"/>
              </a:ext>
            </a:extLst>
          </p:cNvPr>
          <p:cNvSpPr txBox="1"/>
          <p:nvPr/>
        </p:nvSpPr>
        <p:spPr>
          <a:xfrm>
            <a:off x="10381861" y="1808176"/>
            <a:ext cx="1212979" cy="461665"/>
          </a:xfrm>
          <a:prstGeom prst="rect">
            <a:avLst/>
          </a:prstGeom>
          <a:noFill/>
          <a:ln w="28575">
            <a:solidFill>
              <a:srgbClr val="019D8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mantle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77900-285B-F554-1FEB-4B06B93FF4C9}"/>
              </a:ext>
            </a:extLst>
          </p:cNvPr>
          <p:cNvSpPr txBox="1"/>
          <p:nvPr/>
        </p:nvSpPr>
        <p:spPr>
          <a:xfrm>
            <a:off x="10500049" y="2791031"/>
            <a:ext cx="1212979" cy="830997"/>
          </a:xfrm>
          <a:prstGeom prst="rect">
            <a:avLst/>
          </a:prstGeom>
          <a:noFill/>
          <a:ln w="28575">
            <a:solidFill>
              <a:srgbClr val="019D8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outer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core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9FB7A-502A-3CA6-6BE4-28DCF98AD912}"/>
              </a:ext>
            </a:extLst>
          </p:cNvPr>
          <p:cNvSpPr txBox="1"/>
          <p:nvPr/>
        </p:nvSpPr>
        <p:spPr>
          <a:xfrm>
            <a:off x="10500048" y="4473650"/>
            <a:ext cx="1212979" cy="830997"/>
          </a:xfrm>
          <a:prstGeom prst="rect">
            <a:avLst/>
          </a:prstGeom>
          <a:noFill/>
          <a:ln w="28575">
            <a:solidFill>
              <a:srgbClr val="019D8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inner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core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3BE9CD-F8A7-8580-3E65-DF2503F14D1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9153331" y="1145920"/>
            <a:ext cx="879757" cy="8135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6D8133-8BA4-02C8-8DFF-5C712B8A5CCF}"/>
              </a:ext>
            </a:extLst>
          </p:cNvPr>
          <p:cNvCxnSpPr>
            <a:cxnSpLocks/>
          </p:cNvCxnSpPr>
          <p:nvPr/>
        </p:nvCxnSpPr>
        <p:spPr>
          <a:xfrm flipH="1">
            <a:off x="9502104" y="2062322"/>
            <a:ext cx="879757" cy="8135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7676AF-4448-1F66-BC4E-46E30F82910C}"/>
              </a:ext>
            </a:extLst>
          </p:cNvPr>
          <p:cNvCxnSpPr>
            <a:cxnSpLocks/>
          </p:cNvCxnSpPr>
          <p:nvPr/>
        </p:nvCxnSpPr>
        <p:spPr>
          <a:xfrm flipH="1">
            <a:off x="9153331" y="3202263"/>
            <a:ext cx="1336047" cy="4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27D6C6-BBE7-868B-33C0-D49DF566D53A}"/>
              </a:ext>
            </a:extLst>
          </p:cNvPr>
          <p:cNvCxnSpPr>
            <a:cxnSpLocks/>
          </p:cNvCxnSpPr>
          <p:nvPr/>
        </p:nvCxnSpPr>
        <p:spPr>
          <a:xfrm flipH="1" flipV="1">
            <a:off x="8686800" y="3532961"/>
            <a:ext cx="1802578" cy="1301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0D73F-D7DF-42EE-53E1-F2C7AD5D0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40B906-0928-6A21-6B14-FD970FAE477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 descr="Different Volcanoes | Maia&amp;#39;s Blog">
            <a:extLst>
              <a:ext uri="{FF2B5EF4-FFF2-40B4-BE49-F238E27FC236}">
                <a16:creationId xmlns:a16="http://schemas.microsoft.com/office/drawing/2014/main" id="{506FA9AF-B4B6-E0D0-DF7D-827591AB3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773"/>
            <a:ext cx="12098968" cy="631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495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0D73F-D7DF-42EE-53E1-F2C7AD5D0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933" y="1086253"/>
            <a:ext cx="10704795" cy="18155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</a:rPr>
              <a:t>An earthquake is a sudden and violent shaking of the ground. They occur without warning. </a:t>
            </a:r>
          </a:p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</a:rPr>
              <a:t>Earthquakes occur when tectonic plates rub against each other beneath the Earth's surface.</a:t>
            </a:r>
          </a:p>
          <a:p>
            <a:pPr marL="152396" indent="0">
              <a:lnSpc>
                <a:spcPct val="100000"/>
              </a:lnSpc>
              <a:buNone/>
            </a:pPr>
            <a:endParaRPr lang="en-AU" sz="2800" dirty="0">
              <a:latin typeface="+mn-lt"/>
            </a:endParaRPr>
          </a:p>
          <a:p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40B906-0928-6A21-6B14-FD970FAE477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800" dirty="0"/>
              <a:t>Earthquakes</a:t>
            </a:r>
            <a:endParaRPr lang="en-AU" sz="28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2057B82-D371-337C-7B08-1CC1E13A904F}"/>
              </a:ext>
            </a:extLst>
          </p:cNvPr>
          <p:cNvSpPr txBox="1">
            <a:spLocks/>
          </p:cNvSpPr>
          <p:nvPr/>
        </p:nvSpPr>
        <p:spPr>
          <a:xfrm>
            <a:off x="945933" y="2870868"/>
            <a:ext cx="6294720" cy="3168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</a:rPr>
              <a:t>Stress then builds up between the plates.</a:t>
            </a:r>
          </a:p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</a:rPr>
              <a:t>When the stress becomes too great the plates suddenly slip or break, releasing energy in the form of seismic waves.</a:t>
            </a:r>
          </a:p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</a:rPr>
              <a:t>Earthquakes are measured using a seismometer.</a:t>
            </a:r>
          </a:p>
          <a:p>
            <a:pPr>
              <a:lnSpc>
                <a:spcPct val="100000"/>
              </a:lnSpc>
            </a:pPr>
            <a:endParaRPr lang="en-AU" sz="2800" kern="0" dirty="0">
              <a:latin typeface="+mn-lt"/>
            </a:endParaRPr>
          </a:p>
          <a:p>
            <a:endParaRPr lang="en-AU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CCAF4-8B93-15A5-570B-D050E522A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284" y="2805554"/>
            <a:ext cx="4668814" cy="353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08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0D73F-D7DF-42EE-53E1-F2C7AD5D0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933" y="1086253"/>
            <a:ext cx="5538843" cy="3336457"/>
          </a:xfrm>
        </p:spPr>
        <p:txBody>
          <a:bodyPr/>
          <a:lstStyle/>
          <a:p>
            <a:r>
              <a:rPr lang="en-US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exact point an earthquake strikes below the surface is called the focus.</a:t>
            </a:r>
          </a:p>
          <a:p>
            <a:r>
              <a:rPr lang="en-US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point on the Earth’s surface where the Earthquake originates is called the </a:t>
            </a:r>
            <a:r>
              <a:rPr lang="en-US" sz="2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epicentre</a:t>
            </a:r>
            <a:r>
              <a:rPr lang="en-US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closer you are to the </a:t>
            </a:r>
            <a:r>
              <a:rPr lang="en-US" sz="24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epicentre</a:t>
            </a:r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of an earthquake, the more you feel its effects.</a:t>
            </a:r>
            <a:endParaRPr lang="en-US" sz="2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40B906-0928-6A21-6B14-FD970FAE477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800" dirty="0"/>
              <a:t>Earthquakes </a:t>
            </a:r>
            <a:endParaRPr lang="en-AU" sz="2800" dirty="0"/>
          </a:p>
        </p:txBody>
      </p:sp>
      <p:pic>
        <p:nvPicPr>
          <p:cNvPr id="3" name="Picture 2" descr="Picture">
            <a:extLst>
              <a:ext uri="{FF2B5EF4-FFF2-40B4-BE49-F238E27FC236}">
                <a16:creationId xmlns:a16="http://schemas.microsoft.com/office/drawing/2014/main" id="{00FCB99E-2241-0ED5-0B22-0BC413A1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776" y="1099913"/>
            <a:ext cx="4572000" cy="370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3657BD6-BD5E-D1F6-FFAE-9A8A426444BD}"/>
              </a:ext>
            </a:extLst>
          </p:cNvPr>
          <p:cNvSpPr txBox="1">
            <a:spLocks/>
          </p:cNvSpPr>
          <p:nvPr/>
        </p:nvSpPr>
        <p:spPr>
          <a:xfrm>
            <a:off x="945933" y="4835038"/>
            <a:ext cx="10536844" cy="1089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AU" sz="2400" kern="0" dirty="0">
                <a:latin typeface="+mn-lt"/>
              </a:rPr>
              <a:t>The Richter Scale measures the magnitude or strength of an earthquake from the information provided by the seismograph. </a:t>
            </a:r>
          </a:p>
          <a:p>
            <a:endParaRPr lang="en-AU" kern="0" dirty="0"/>
          </a:p>
        </p:txBody>
      </p:sp>
    </p:spTree>
    <p:extLst>
      <p:ext uri="{BB962C8B-B14F-4D97-AF65-F5344CB8AC3E}">
        <p14:creationId xmlns:p14="http://schemas.microsoft.com/office/powerpoint/2010/main" val="386753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5934" y="1086253"/>
            <a:ext cx="5529512" cy="513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/>
            <a:r>
              <a:rPr lang="en-AU" sz="2800" dirty="0">
                <a:latin typeface="+mn-lt"/>
              </a:rPr>
              <a:t>Thin, solid outer layer of the Earth about 100 kilometres thick. </a:t>
            </a:r>
          </a:p>
          <a:p>
            <a:pPr marL="0" indent="0">
              <a:buNone/>
            </a:pPr>
            <a:endParaRPr lang="en-AU" sz="2800" dirty="0">
              <a:latin typeface="+mn-lt"/>
            </a:endParaRPr>
          </a:p>
          <a:p>
            <a:pPr marL="457200" indent="-457200"/>
            <a:r>
              <a:rPr lang="en-AU" sz="2800" dirty="0">
                <a:latin typeface="+mn-lt"/>
              </a:rPr>
              <a:t>Moves in sections called plates. </a:t>
            </a:r>
          </a:p>
          <a:p>
            <a:pPr marL="0" indent="0">
              <a:buNone/>
            </a:pPr>
            <a:endParaRPr lang="en-AU" sz="2800" dirty="0">
              <a:latin typeface="+mn-lt"/>
            </a:endParaRPr>
          </a:p>
          <a:p>
            <a:pPr marL="457200" indent="-457200"/>
            <a:r>
              <a:rPr lang="en-AU" sz="2800" dirty="0">
                <a:latin typeface="+mn-lt"/>
              </a:rPr>
              <a:t>Only a small portion of the upper part of the crust is used by man. </a:t>
            </a:r>
            <a:endParaRPr sz="2800" dirty="0">
              <a:latin typeface="+mn-lt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AU" sz="2800" dirty="0"/>
              <a:t>The Crust</a:t>
            </a:r>
            <a:endParaRPr lang="en-US" sz="2800" dirty="0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DF42867C-2B16-EC9B-E141-D778E2A3F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9813" y="1819440"/>
            <a:ext cx="3669843" cy="36651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B1D397-07C4-14BE-6F7F-72451C7D235A}"/>
              </a:ext>
            </a:extLst>
          </p:cNvPr>
          <p:cNvSpPr txBox="1"/>
          <p:nvPr/>
        </p:nvSpPr>
        <p:spPr>
          <a:xfrm>
            <a:off x="10033088" y="915087"/>
            <a:ext cx="1212979" cy="461665"/>
          </a:xfrm>
          <a:prstGeom prst="rect">
            <a:avLst/>
          </a:prstGeom>
          <a:noFill/>
          <a:ln w="28575">
            <a:solidFill>
              <a:srgbClr val="019D8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crust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3BE9CD-F8A7-8580-3E65-DF2503F14D1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9153331" y="1145920"/>
            <a:ext cx="879757" cy="8135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78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160" y="1086253"/>
            <a:ext cx="6061357" cy="513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/>
            <a:r>
              <a:rPr lang="en-AU" sz="2800" dirty="0">
                <a:latin typeface="+mn-lt"/>
              </a:rPr>
              <a:t>Consists of dense heated rock of around 1000°C that seems to be solid but behaves like a fluid.</a:t>
            </a:r>
          </a:p>
          <a:p>
            <a:pPr marL="457200" indent="-457200"/>
            <a:endParaRPr lang="en-AU" sz="2800" dirty="0">
              <a:latin typeface="+mn-lt"/>
            </a:endParaRPr>
          </a:p>
          <a:p>
            <a:pPr marL="457200" indent="-457200"/>
            <a:r>
              <a:rPr lang="en-AU" sz="2800" dirty="0">
                <a:latin typeface="+mn-lt"/>
              </a:rPr>
              <a:t>Often referred to as a "plastic solid“.</a:t>
            </a:r>
          </a:p>
          <a:p>
            <a:pPr marL="0" indent="0">
              <a:buNone/>
            </a:pPr>
            <a:r>
              <a:rPr lang="en-AU" sz="2800" dirty="0">
                <a:latin typeface="+mn-lt"/>
              </a:rPr>
              <a:t> </a:t>
            </a:r>
          </a:p>
          <a:p>
            <a:pPr marL="457200" indent="-457200"/>
            <a:r>
              <a:rPr lang="en-AU" sz="2800" dirty="0">
                <a:latin typeface="+mn-lt"/>
              </a:rPr>
              <a:t>Has a depth of around 2800 km and a pressure of 1 million atm at that depth.</a:t>
            </a:r>
            <a:endParaRPr sz="2800" dirty="0">
              <a:latin typeface="+mn-lt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AU" sz="2800" dirty="0"/>
              <a:t>The Mantle</a:t>
            </a:r>
            <a:endParaRPr lang="en-US" sz="2800" dirty="0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DF42867C-2B16-EC9B-E141-D778E2A3F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9813" y="1819440"/>
            <a:ext cx="3669843" cy="3665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F48823-2DF9-9E30-A366-C977D564DB12}"/>
              </a:ext>
            </a:extLst>
          </p:cNvPr>
          <p:cNvSpPr txBox="1"/>
          <p:nvPr/>
        </p:nvSpPr>
        <p:spPr>
          <a:xfrm>
            <a:off x="10381861" y="1808176"/>
            <a:ext cx="1212979" cy="461665"/>
          </a:xfrm>
          <a:prstGeom prst="rect">
            <a:avLst/>
          </a:prstGeom>
          <a:noFill/>
          <a:ln w="28575">
            <a:solidFill>
              <a:srgbClr val="019D8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mantle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6D8133-8BA4-02C8-8DFF-5C712B8A5CCF}"/>
              </a:ext>
            </a:extLst>
          </p:cNvPr>
          <p:cNvCxnSpPr>
            <a:cxnSpLocks/>
          </p:cNvCxnSpPr>
          <p:nvPr/>
        </p:nvCxnSpPr>
        <p:spPr>
          <a:xfrm flipH="1">
            <a:off x="9502104" y="2062322"/>
            <a:ext cx="879757" cy="8135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7982" y="1086253"/>
            <a:ext cx="6061357" cy="513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/>
            <a:r>
              <a:rPr lang="en-AU" sz="2800" dirty="0">
                <a:latin typeface="+mn-lt"/>
              </a:rPr>
              <a:t>Approximately 2200km in depth.</a:t>
            </a:r>
          </a:p>
          <a:p>
            <a:pPr marL="457200" indent="-457200"/>
            <a:endParaRPr lang="en-AU" sz="2800" dirty="0">
              <a:latin typeface="+mn-lt"/>
            </a:endParaRPr>
          </a:p>
          <a:p>
            <a:pPr marL="457200" indent="-457200"/>
            <a:r>
              <a:rPr lang="en-AU" sz="2800" dirty="0">
                <a:latin typeface="+mn-lt"/>
              </a:rPr>
              <a:t>Very dense liquid at high temperatures between 1000 and 2000°C. </a:t>
            </a:r>
          </a:p>
          <a:p>
            <a:pPr marL="457200" indent="-457200"/>
            <a:endParaRPr lang="en-AU" sz="2800" dirty="0">
              <a:latin typeface="+mn-lt"/>
            </a:endParaRPr>
          </a:p>
          <a:p>
            <a:pPr marL="457200" indent="-457200"/>
            <a:r>
              <a:rPr lang="en-AU" sz="2800" dirty="0">
                <a:latin typeface="+mn-lt"/>
              </a:rPr>
              <a:t>Consists mostly of iron and nickel. </a:t>
            </a:r>
          </a:p>
          <a:p>
            <a:pPr marL="0" indent="0">
              <a:buNone/>
            </a:pPr>
            <a:endParaRPr sz="2800" dirty="0">
              <a:latin typeface="+mn-lt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AU" sz="2800" dirty="0"/>
              <a:t>The Outer Core</a:t>
            </a:r>
            <a:endParaRPr lang="en-US" sz="2800" dirty="0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DF42867C-2B16-EC9B-E141-D778E2A3F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9813" y="1819440"/>
            <a:ext cx="3669843" cy="3665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E77900-285B-F554-1FEB-4B06B93FF4C9}"/>
              </a:ext>
            </a:extLst>
          </p:cNvPr>
          <p:cNvSpPr txBox="1"/>
          <p:nvPr/>
        </p:nvSpPr>
        <p:spPr>
          <a:xfrm>
            <a:off x="10500049" y="2791031"/>
            <a:ext cx="1212979" cy="830997"/>
          </a:xfrm>
          <a:prstGeom prst="rect">
            <a:avLst/>
          </a:prstGeom>
          <a:noFill/>
          <a:ln w="28575">
            <a:solidFill>
              <a:srgbClr val="019D8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outer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core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7676AF-4448-1F66-BC4E-46E30F82910C}"/>
              </a:ext>
            </a:extLst>
          </p:cNvPr>
          <p:cNvCxnSpPr>
            <a:cxnSpLocks/>
          </p:cNvCxnSpPr>
          <p:nvPr/>
        </p:nvCxnSpPr>
        <p:spPr>
          <a:xfrm flipH="1">
            <a:off x="9153331" y="3202263"/>
            <a:ext cx="1336047" cy="4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48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346" y="1086253"/>
            <a:ext cx="6061357" cy="513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/>
            <a:r>
              <a:rPr lang="en-AU" sz="2800" dirty="0">
                <a:latin typeface="+mn-lt"/>
              </a:rPr>
              <a:t>Solid layer about 1200 kilometres thick. </a:t>
            </a:r>
          </a:p>
          <a:p>
            <a:pPr marL="457200" indent="-457200"/>
            <a:r>
              <a:rPr lang="en-AU" sz="2800" dirty="0">
                <a:latin typeface="+mn-lt"/>
              </a:rPr>
              <a:t>Consists of iron with oxygen dissolved in it, silicon and nickel.</a:t>
            </a:r>
          </a:p>
          <a:p>
            <a:pPr marL="457200" indent="-457200"/>
            <a:r>
              <a:rPr lang="en-AU" sz="2800" dirty="0">
                <a:latin typeface="+mn-lt"/>
              </a:rPr>
              <a:t>Very high temperature of between 8000 - 10000 °C and a very high pressure of around 3 - 5 million atmospheres. It is the tremendous pressure that exists at this depth that keeps the inner core solid.</a:t>
            </a:r>
            <a:endParaRPr sz="2800" dirty="0">
              <a:latin typeface="+mn-lt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AU" sz="2800" dirty="0"/>
              <a:t>The Structure of the Earth</a:t>
            </a:r>
            <a:endParaRPr lang="en-US" sz="2800" dirty="0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DF42867C-2B16-EC9B-E141-D778E2A3F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9813" y="1819440"/>
            <a:ext cx="3669843" cy="366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99FB7A-502A-3CA6-6BE4-28DCF98AD912}"/>
              </a:ext>
            </a:extLst>
          </p:cNvPr>
          <p:cNvSpPr txBox="1"/>
          <p:nvPr/>
        </p:nvSpPr>
        <p:spPr>
          <a:xfrm>
            <a:off x="10500048" y="4473650"/>
            <a:ext cx="1212979" cy="830997"/>
          </a:xfrm>
          <a:prstGeom prst="rect">
            <a:avLst/>
          </a:prstGeom>
          <a:noFill/>
          <a:ln w="28575">
            <a:solidFill>
              <a:srgbClr val="019D8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inner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core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27D6C6-BBE7-868B-33C0-D49DF566D53A}"/>
              </a:ext>
            </a:extLst>
          </p:cNvPr>
          <p:cNvCxnSpPr>
            <a:cxnSpLocks/>
          </p:cNvCxnSpPr>
          <p:nvPr/>
        </p:nvCxnSpPr>
        <p:spPr>
          <a:xfrm flipH="1" flipV="1">
            <a:off x="8686800" y="3532961"/>
            <a:ext cx="1802578" cy="1301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70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AU" sz="2800" dirty="0"/>
              <a:t>You do – Label the layers of the Earth </a:t>
            </a:r>
            <a:endParaRPr lang="en-US" sz="2800" dirty="0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DF42867C-2B16-EC9B-E141-D778E2A3F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0279" y="1789475"/>
            <a:ext cx="3669843" cy="36651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B1D397-07C4-14BE-6F7F-72451C7D235A}"/>
              </a:ext>
            </a:extLst>
          </p:cNvPr>
          <p:cNvSpPr txBox="1"/>
          <p:nvPr/>
        </p:nvSpPr>
        <p:spPr>
          <a:xfrm>
            <a:off x="5340122" y="1073958"/>
            <a:ext cx="1212979" cy="461665"/>
          </a:xfrm>
          <a:prstGeom prst="rect">
            <a:avLst/>
          </a:prstGeom>
          <a:noFill/>
          <a:ln w="28575">
            <a:solidFill>
              <a:srgbClr val="019D8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crust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48823-2DF9-9E30-A366-C977D564DB12}"/>
              </a:ext>
            </a:extLst>
          </p:cNvPr>
          <p:cNvSpPr txBox="1"/>
          <p:nvPr/>
        </p:nvSpPr>
        <p:spPr>
          <a:xfrm>
            <a:off x="5775549" y="2079842"/>
            <a:ext cx="1212979" cy="461665"/>
          </a:xfrm>
          <a:prstGeom prst="rect">
            <a:avLst/>
          </a:prstGeom>
          <a:noFill/>
          <a:ln w="28575">
            <a:solidFill>
              <a:srgbClr val="019D8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mantle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77900-285B-F554-1FEB-4B06B93FF4C9}"/>
              </a:ext>
            </a:extLst>
          </p:cNvPr>
          <p:cNvSpPr txBox="1"/>
          <p:nvPr/>
        </p:nvSpPr>
        <p:spPr>
          <a:xfrm>
            <a:off x="5665451" y="3078748"/>
            <a:ext cx="1212979" cy="830997"/>
          </a:xfrm>
          <a:prstGeom prst="rect">
            <a:avLst/>
          </a:prstGeom>
          <a:noFill/>
          <a:ln w="28575">
            <a:solidFill>
              <a:srgbClr val="019D8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outer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core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9FB7A-502A-3CA6-6BE4-28DCF98AD912}"/>
              </a:ext>
            </a:extLst>
          </p:cNvPr>
          <p:cNvSpPr txBox="1"/>
          <p:nvPr/>
        </p:nvSpPr>
        <p:spPr>
          <a:xfrm>
            <a:off x="5557836" y="4652486"/>
            <a:ext cx="1212979" cy="830997"/>
          </a:xfrm>
          <a:prstGeom prst="rect">
            <a:avLst/>
          </a:prstGeom>
          <a:noFill/>
          <a:ln w="28575">
            <a:solidFill>
              <a:srgbClr val="019D8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inner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core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3BE9CD-F8A7-8580-3E65-DF2503F14D1F}"/>
              </a:ext>
            </a:extLst>
          </p:cNvPr>
          <p:cNvCxnSpPr>
            <a:cxnSpLocks/>
          </p:cNvCxnSpPr>
          <p:nvPr/>
        </p:nvCxnSpPr>
        <p:spPr>
          <a:xfrm flipH="1">
            <a:off x="4460365" y="1265511"/>
            <a:ext cx="879757" cy="8135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6D8133-8BA4-02C8-8DFF-5C712B8A5CCF}"/>
              </a:ext>
            </a:extLst>
          </p:cNvPr>
          <p:cNvCxnSpPr>
            <a:cxnSpLocks/>
          </p:cNvCxnSpPr>
          <p:nvPr/>
        </p:nvCxnSpPr>
        <p:spPr>
          <a:xfrm flipH="1">
            <a:off x="4895792" y="2310675"/>
            <a:ext cx="879757" cy="8135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7676AF-4448-1F66-BC4E-46E30F82910C}"/>
              </a:ext>
            </a:extLst>
          </p:cNvPr>
          <p:cNvCxnSpPr>
            <a:cxnSpLocks/>
          </p:cNvCxnSpPr>
          <p:nvPr/>
        </p:nvCxnSpPr>
        <p:spPr>
          <a:xfrm flipH="1">
            <a:off x="4329404" y="3426597"/>
            <a:ext cx="1336047" cy="4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27D6C6-BBE7-868B-33C0-D49DF566D53A}"/>
              </a:ext>
            </a:extLst>
          </p:cNvPr>
          <p:cNvCxnSpPr>
            <a:cxnSpLocks/>
          </p:cNvCxnSpPr>
          <p:nvPr/>
        </p:nvCxnSpPr>
        <p:spPr>
          <a:xfrm flipH="1" flipV="1">
            <a:off x="3755258" y="3653850"/>
            <a:ext cx="1802578" cy="1301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42EB39B-FBFD-E838-EA3A-16E6765B6AFA}"/>
              </a:ext>
            </a:extLst>
          </p:cNvPr>
          <p:cNvSpPr/>
          <p:nvPr/>
        </p:nvSpPr>
        <p:spPr>
          <a:xfrm>
            <a:off x="5159045" y="968724"/>
            <a:ext cx="1873909" cy="70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CC524D-377B-8B0E-4582-AA1428CFAF1A}"/>
              </a:ext>
            </a:extLst>
          </p:cNvPr>
          <p:cNvSpPr/>
          <p:nvPr/>
        </p:nvSpPr>
        <p:spPr>
          <a:xfrm>
            <a:off x="5557836" y="1967360"/>
            <a:ext cx="1873909" cy="70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E1749-85CE-4EF9-7C4E-1C806692BD13}"/>
              </a:ext>
            </a:extLst>
          </p:cNvPr>
          <p:cNvSpPr/>
          <p:nvPr/>
        </p:nvSpPr>
        <p:spPr>
          <a:xfrm>
            <a:off x="5473820" y="3017642"/>
            <a:ext cx="1559134" cy="11051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9BA67-EAA8-78E3-CF90-5B3BCA648AB1}"/>
              </a:ext>
            </a:extLst>
          </p:cNvPr>
          <p:cNvSpPr/>
          <p:nvPr/>
        </p:nvSpPr>
        <p:spPr>
          <a:xfrm>
            <a:off x="5436536" y="4554580"/>
            <a:ext cx="1596417" cy="11051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50440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DFCF2F9B-FC80-4A7A-A133-49C2350F3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You Do – Complete the table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507123B-ED4B-8DE6-2258-C96871543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590902"/>
              </p:ext>
            </p:extLst>
          </p:nvPr>
        </p:nvGraphicFramePr>
        <p:xfrm>
          <a:off x="1397519" y="1354148"/>
          <a:ext cx="9715239" cy="4608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284374079"/>
                    </a:ext>
                  </a:extLst>
                </a:gridCol>
                <a:gridCol w="3433665">
                  <a:extLst>
                    <a:ext uri="{9D8B030D-6E8A-4147-A177-3AD203B41FA5}">
                      <a16:colId xmlns:a16="http://schemas.microsoft.com/office/drawing/2014/main" val="2967831553"/>
                    </a:ext>
                  </a:extLst>
                </a:gridCol>
                <a:gridCol w="3872203">
                  <a:extLst>
                    <a:ext uri="{9D8B030D-6E8A-4147-A177-3AD203B41FA5}">
                      <a16:colId xmlns:a16="http://schemas.microsoft.com/office/drawing/2014/main" val="4127767956"/>
                    </a:ext>
                  </a:extLst>
                </a:gridCol>
              </a:tblGrid>
              <a:tr h="921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Layer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State of matter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Composition</a:t>
                      </a:r>
                      <a:endParaRPr lang="en-A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25614"/>
                  </a:ext>
                </a:extLst>
              </a:tr>
              <a:tr h="921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</a:rPr>
                        <a:t>Crust</a:t>
                      </a:r>
                      <a:endParaRPr lang="en-AU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421726"/>
                  </a:ext>
                </a:extLst>
              </a:tr>
              <a:tr h="921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</a:rPr>
                        <a:t>Mantle</a:t>
                      </a:r>
                      <a:endParaRPr lang="en-AU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532187"/>
                  </a:ext>
                </a:extLst>
              </a:tr>
              <a:tr h="921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</a:rPr>
                        <a:t>Outer core</a:t>
                      </a:r>
                      <a:endParaRPr lang="en-AU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473458"/>
                  </a:ext>
                </a:extLst>
              </a:tr>
              <a:tr h="921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</a:rPr>
                        <a:t>Inner Core</a:t>
                      </a:r>
                      <a:endParaRPr lang="en-AU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21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11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DFCF2F9B-FC80-4A7A-A133-49C2350F3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You Do – Complete the table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507123B-ED4B-8DE6-2258-C96871543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983484"/>
              </p:ext>
            </p:extLst>
          </p:nvPr>
        </p:nvGraphicFramePr>
        <p:xfrm>
          <a:off x="1397519" y="1354148"/>
          <a:ext cx="9715239" cy="4654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284374079"/>
                    </a:ext>
                  </a:extLst>
                </a:gridCol>
                <a:gridCol w="3433665">
                  <a:extLst>
                    <a:ext uri="{9D8B030D-6E8A-4147-A177-3AD203B41FA5}">
                      <a16:colId xmlns:a16="http://schemas.microsoft.com/office/drawing/2014/main" val="2967831553"/>
                    </a:ext>
                  </a:extLst>
                </a:gridCol>
                <a:gridCol w="3872203">
                  <a:extLst>
                    <a:ext uri="{9D8B030D-6E8A-4147-A177-3AD203B41FA5}">
                      <a16:colId xmlns:a16="http://schemas.microsoft.com/office/drawing/2014/main" val="4127767956"/>
                    </a:ext>
                  </a:extLst>
                </a:gridCol>
              </a:tblGrid>
              <a:tr h="921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Layer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State of matter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Composition</a:t>
                      </a:r>
                      <a:endParaRPr lang="en-A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25614"/>
                  </a:ext>
                </a:extLst>
              </a:tr>
              <a:tr h="921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</a:rPr>
                        <a:t>Crust</a:t>
                      </a:r>
                      <a:endParaRPr lang="en-AU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</a:rPr>
                        <a:t>solid</a:t>
                      </a:r>
                      <a:endParaRPr lang="en-AU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</a:rPr>
                        <a:t>Rock – mostly granite</a:t>
                      </a:r>
                      <a:endParaRPr lang="en-AU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421726"/>
                  </a:ext>
                </a:extLst>
              </a:tr>
              <a:tr h="921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</a:rPr>
                        <a:t>Mantle</a:t>
                      </a:r>
                      <a:endParaRPr lang="en-AU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</a:rPr>
                        <a:t>plastic solid</a:t>
                      </a:r>
                      <a:endParaRPr lang="en-AU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</a:rPr>
                        <a:t>Rock – solid and partially melted</a:t>
                      </a:r>
                      <a:endParaRPr lang="en-AU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532187"/>
                  </a:ext>
                </a:extLst>
              </a:tr>
              <a:tr h="921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</a:rPr>
                        <a:t>Outer core</a:t>
                      </a:r>
                      <a:endParaRPr lang="en-AU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</a:rPr>
                        <a:t>liquid</a:t>
                      </a:r>
                      <a:endParaRPr lang="en-AU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</a:rPr>
                        <a:t>Iron and nickel</a:t>
                      </a:r>
                      <a:endParaRPr lang="en-AU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473458"/>
                  </a:ext>
                </a:extLst>
              </a:tr>
              <a:tr h="921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</a:rPr>
                        <a:t>Inner Core</a:t>
                      </a:r>
                      <a:endParaRPr lang="en-AU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</a:rPr>
                        <a:t>solid</a:t>
                      </a:r>
                      <a:endParaRPr lang="en-AU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</a:rPr>
                        <a:t>Iron, dissolved oxygen, nickel and silicon</a:t>
                      </a:r>
                      <a:endParaRPr lang="en-AU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21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179327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RC EI" id="{D2E9D27B-330F-43C7-BB5F-0AB202C4AB4B}" vid="{E0A1A2C0-D1FA-49AA-9D19-B130FEF99F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SharedWithUsers xmlns="d5c732d2-f217-444a-91d8-37c5714ca695">
      <UserInfo>
        <DisplayName/>
        <AccountId xsi:nil="true"/>
        <AccountType/>
      </UserInfo>
    </SharedWithUsers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F25761-ADCA-4648-AAA4-975A15AD34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8D0576-3573-4CBB-B577-00C9FD1842FF}">
  <ds:schemaRefs>
    <ds:schemaRef ds:uri="http://schemas.microsoft.com/office/2006/metadata/properties"/>
    <ds:schemaRef ds:uri="http://schemas.microsoft.com/office/infopath/2007/PartnerControls"/>
    <ds:schemaRef ds:uri="8f659357-f805-491c-ad0b-5621b2de6466"/>
    <ds:schemaRef ds:uri="d5c732d2-f217-444a-91d8-37c5714ca695"/>
  </ds:schemaRefs>
</ds:datastoreItem>
</file>

<file path=customXml/itemProps3.xml><?xml version="1.0" encoding="utf-8"?>
<ds:datastoreItem xmlns:ds="http://schemas.openxmlformats.org/officeDocument/2006/customXml" ds:itemID="{49A3DAB0-19DC-46A3-A8F1-08FA1EC6D513}"/>
</file>

<file path=docProps/app.xml><?xml version="1.0" encoding="utf-8"?>
<Properties xmlns="http://schemas.openxmlformats.org/officeDocument/2006/extended-properties" xmlns:vt="http://schemas.openxmlformats.org/officeDocument/2006/docPropsVTypes">
  <Template>SRC EI</Template>
  <TotalTime>10974</TotalTime>
  <Words>980</Words>
  <Application>Microsoft Office PowerPoint</Application>
  <PresentationFormat>Widescreen</PresentationFormat>
  <Paragraphs>163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Amatic SC</vt:lpstr>
      <vt:lpstr>Arial</vt:lpstr>
      <vt:lpstr>Calibri</vt:lpstr>
      <vt:lpstr>Century Gothic</vt:lpstr>
      <vt:lpstr>Source Code Pro</vt:lpstr>
      <vt:lpstr>Beach Day</vt:lpstr>
      <vt:lpstr>We are revising the content from the Active Earth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COOPER Sarina [Southern River College]</dc:creator>
  <cp:lastModifiedBy>COOPER Sarina [Southern River College]</cp:lastModifiedBy>
  <cp:revision>8</cp:revision>
  <dcterms:created xsi:type="dcterms:W3CDTF">2023-07-15T16:29:48Z</dcterms:created>
  <dcterms:modified xsi:type="dcterms:W3CDTF">2024-03-14T01:50:52Z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xd_Signature">
    <vt:bool>false</vt:bool>
  </property>
</Properties>
</file>