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8"/>
  </p:notesMasterIdLst>
  <p:sldIdLst>
    <p:sldId id="256" r:id="rId5"/>
    <p:sldId id="257" r:id="rId6"/>
    <p:sldId id="258" r:id="rId7"/>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9"/>
    <p:restoredTop sz="96770"/>
  </p:normalViewPr>
  <p:slideViewPr>
    <p:cSldViewPr snapToGrid="0" snapToObjects="1">
      <p:cViewPr varScale="1">
        <p:scale>
          <a:sx n="98" d="100"/>
          <a:sy n="98" d="100"/>
        </p:scale>
        <p:origin x="1032" y="78"/>
      </p:cViewPr>
      <p:guideLst>
        <p:guide orient="horz" pos="3168"/>
        <p:guide pos="2448"/>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7F324-8C5F-8C40-9D93-9886A5509104}" type="datetimeFigureOut">
              <a:rPr lang="en-US" smtClean="0"/>
              <a:pPr/>
              <a:t>3/12/2023</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E35E3-20C5-CE40-AA59-6497C2127C3B}" type="slidenum">
              <a:rPr lang="en-US" smtClean="0"/>
              <a:pPr/>
              <a:t>‹#›</a:t>
            </a:fld>
            <a:endParaRPr lang="en-US"/>
          </a:p>
        </p:txBody>
      </p:sp>
    </p:spTree>
    <p:extLst>
      <p:ext uri="{BB962C8B-B14F-4D97-AF65-F5344CB8AC3E}">
        <p14:creationId xmlns:p14="http://schemas.microsoft.com/office/powerpoint/2010/main" val="35745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BE35E3-20C5-CE40-AA59-6497C2127C3B}" type="slidenum">
              <a:rPr lang="en-US" smtClean="0"/>
              <a:pPr/>
              <a:t>1</a:t>
            </a:fld>
            <a:endParaRPr lang="en-US"/>
          </a:p>
        </p:txBody>
      </p:sp>
    </p:spTree>
    <p:extLst>
      <p:ext uri="{BB962C8B-B14F-4D97-AF65-F5344CB8AC3E}">
        <p14:creationId xmlns:p14="http://schemas.microsoft.com/office/powerpoint/2010/main" val="1154490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BE35E3-20C5-CE40-AA59-6497C2127C3B}" type="slidenum">
              <a:rPr lang="en-US" smtClean="0"/>
              <a:pPr/>
              <a:t>2</a:t>
            </a:fld>
            <a:endParaRPr lang="en-US"/>
          </a:p>
        </p:txBody>
      </p:sp>
    </p:spTree>
    <p:extLst>
      <p:ext uri="{BB962C8B-B14F-4D97-AF65-F5344CB8AC3E}">
        <p14:creationId xmlns:p14="http://schemas.microsoft.com/office/powerpoint/2010/main" val="115449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BE35E3-20C5-CE40-AA59-6497C2127C3B}" type="slidenum">
              <a:rPr lang="en-US" smtClean="0"/>
              <a:pPr/>
              <a:t>3</a:t>
            </a:fld>
            <a:endParaRPr lang="en-US"/>
          </a:p>
        </p:txBody>
      </p:sp>
    </p:spTree>
    <p:extLst>
      <p:ext uri="{BB962C8B-B14F-4D97-AF65-F5344CB8AC3E}">
        <p14:creationId xmlns:p14="http://schemas.microsoft.com/office/powerpoint/2010/main" val="115449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6210BA-2ABE-B042-B985-5E0D82FCC980}"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39E41-344B-8E4D-9B45-2E66F9574F1A}" type="slidenum">
              <a:rPr lang="en-US" smtClean="0"/>
              <a:pPr/>
              <a:t>‹#›</a:t>
            </a:fld>
            <a:endParaRPr lang="en-US"/>
          </a:p>
        </p:txBody>
      </p:sp>
    </p:spTree>
    <p:extLst>
      <p:ext uri="{BB962C8B-B14F-4D97-AF65-F5344CB8AC3E}">
        <p14:creationId xmlns:p14="http://schemas.microsoft.com/office/powerpoint/2010/main" val="102585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210BA-2ABE-B042-B985-5E0D82FCC980}"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39E41-344B-8E4D-9B45-2E66F9574F1A}" type="slidenum">
              <a:rPr lang="en-US" smtClean="0"/>
              <a:pPr/>
              <a:t>‹#›</a:t>
            </a:fld>
            <a:endParaRPr lang="en-US"/>
          </a:p>
        </p:txBody>
      </p:sp>
    </p:spTree>
    <p:extLst>
      <p:ext uri="{BB962C8B-B14F-4D97-AF65-F5344CB8AC3E}">
        <p14:creationId xmlns:p14="http://schemas.microsoft.com/office/powerpoint/2010/main" val="75475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210BA-2ABE-B042-B985-5E0D82FCC980}"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39E41-344B-8E4D-9B45-2E66F9574F1A}" type="slidenum">
              <a:rPr lang="en-US" smtClean="0"/>
              <a:pPr/>
              <a:t>‹#›</a:t>
            </a:fld>
            <a:endParaRPr lang="en-US"/>
          </a:p>
        </p:txBody>
      </p:sp>
    </p:spTree>
    <p:extLst>
      <p:ext uri="{BB962C8B-B14F-4D97-AF65-F5344CB8AC3E}">
        <p14:creationId xmlns:p14="http://schemas.microsoft.com/office/powerpoint/2010/main" val="869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210BA-2ABE-B042-B985-5E0D82FCC980}"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39E41-344B-8E4D-9B45-2E66F9574F1A}" type="slidenum">
              <a:rPr lang="en-US" smtClean="0"/>
              <a:pPr/>
              <a:t>‹#›</a:t>
            </a:fld>
            <a:endParaRPr lang="en-US"/>
          </a:p>
        </p:txBody>
      </p:sp>
    </p:spTree>
    <p:extLst>
      <p:ext uri="{BB962C8B-B14F-4D97-AF65-F5344CB8AC3E}">
        <p14:creationId xmlns:p14="http://schemas.microsoft.com/office/powerpoint/2010/main" val="158300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210BA-2ABE-B042-B985-5E0D82FCC980}"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39E41-344B-8E4D-9B45-2E66F9574F1A}" type="slidenum">
              <a:rPr lang="en-US" smtClean="0"/>
              <a:pPr/>
              <a:t>‹#›</a:t>
            </a:fld>
            <a:endParaRPr lang="en-US"/>
          </a:p>
        </p:txBody>
      </p:sp>
    </p:spTree>
    <p:extLst>
      <p:ext uri="{BB962C8B-B14F-4D97-AF65-F5344CB8AC3E}">
        <p14:creationId xmlns:p14="http://schemas.microsoft.com/office/powerpoint/2010/main" val="423511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210BA-2ABE-B042-B985-5E0D82FCC980}"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39E41-344B-8E4D-9B45-2E66F9574F1A}" type="slidenum">
              <a:rPr lang="en-US" smtClean="0"/>
              <a:pPr/>
              <a:t>‹#›</a:t>
            </a:fld>
            <a:endParaRPr lang="en-US"/>
          </a:p>
        </p:txBody>
      </p:sp>
    </p:spTree>
    <p:extLst>
      <p:ext uri="{BB962C8B-B14F-4D97-AF65-F5344CB8AC3E}">
        <p14:creationId xmlns:p14="http://schemas.microsoft.com/office/powerpoint/2010/main" val="118889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6210BA-2ABE-B042-B985-5E0D82FCC980}" type="datetimeFigureOut">
              <a:rPr lang="en-US" smtClean="0"/>
              <a:pPr/>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439E41-344B-8E4D-9B45-2E66F9574F1A}" type="slidenum">
              <a:rPr lang="en-US" smtClean="0"/>
              <a:pPr/>
              <a:t>‹#›</a:t>
            </a:fld>
            <a:endParaRPr lang="en-US"/>
          </a:p>
        </p:txBody>
      </p:sp>
    </p:spTree>
    <p:extLst>
      <p:ext uri="{BB962C8B-B14F-4D97-AF65-F5344CB8AC3E}">
        <p14:creationId xmlns:p14="http://schemas.microsoft.com/office/powerpoint/2010/main" val="148931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6210BA-2ABE-B042-B985-5E0D82FCC980}" type="datetimeFigureOut">
              <a:rPr lang="en-US" smtClean="0"/>
              <a:pPr/>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439E41-344B-8E4D-9B45-2E66F9574F1A}" type="slidenum">
              <a:rPr lang="en-US" smtClean="0"/>
              <a:pPr/>
              <a:t>‹#›</a:t>
            </a:fld>
            <a:endParaRPr lang="en-US"/>
          </a:p>
        </p:txBody>
      </p:sp>
    </p:spTree>
    <p:extLst>
      <p:ext uri="{BB962C8B-B14F-4D97-AF65-F5344CB8AC3E}">
        <p14:creationId xmlns:p14="http://schemas.microsoft.com/office/powerpoint/2010/main" val="207155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210BA-2ABE-B042-B985-5E0D82FCC980}" type="datetimeFigureOut">
              <a:rPr lang="en-US" smtClean="0"/>
              <a:pPr/>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439E41-344B-8E4D-9B45-2E66F9574F1A}" type="slidenum">
              <a:rPr lang="en-US" smtClean="0"/>
              <a:pPr/>
              <a:t>‹#›</a:t>
            </a:fld>
            <a:endParaRPr lang="en-US"/>
          </a:p>
        </p:txBody>
      </p:sp>
    </p:spTree>
    <p:extLst>
      <p:ext uri="{BB962C8B-B14F-4D97-AF65-F5344CB8AC3E}">
        <p14:creationId xmlns:p14="http://schemas.microsoft.com/office/powerpoint/2010/main" val="157922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9C6210BA-2ABE-B042-B985-5E0D82FCC980}"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39E41-344B-8E4D-9B45-2E66F9574F1A}" type="slidenum">
              <a:rPr lang="en-US" smtClean="0"/>
              <a:pPr/>
              <a:t>‹#›</a:t>
            </a:fld>
            <a:endParaRPr lang="en-US"/>
          </a:p>
        </p:txBody>
      </p:sp>
    </p:spTree>
    <p:extLst>
      <p:ext uri="{BB962C8B-B14F-4D97-AF65-F5344CB8AC3E}">
        <p14:creationId xmlns:p14="http://schemas.microsoft.com/office/powerpoint/2010/main" val="130189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9C6210BA-2ABE-B042-B985-5E0D82FCC980}"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39E41-344B-8E4D-9B45-2E66F9574F1A}" type="slidenum">
              <a:rPr lang="en-US" smtClean="0"/>
              <a:pPr/>
              <a:t>‹#›</a:t>
            </a:fld>
            <a:endParaRPr lang="en-US"/>
          </a:p>
        </p:txBody>
      </p:sp>
    </p:spTree>
    <p:extLst>
      <p:ext uri="{BB962C8B-B14F-4D97-AF65-F5344CB8AC3E}">
        <p14:creationId xmlns:p14="http://schemas.microsoft.com/office/powerpoint/2010/main" val="26031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9C6210BA-2ABE-B042-B985-5E0D82FCC980}" type="datetimeFigureOut">
              <a:rPr lang="en-US" smtClean="0"/>
              <a:pPr/>
              <a:t>3/12/2023</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AE439E41-344B-8E4D-9B45-2E66F9574F1A}" type="slidenum">
              <a:rPr lang="en-US" smtClean="0"/>
              <a:pPr/>
              <a:t>‹#›</a:t>
            </a:fld>
            <a:endParaRPr lang="en-US"/>
          </a:p>
        </p:txBody>
      </p:sp>
    </p:spTree>
    <p:extLst>
      <p:ext uri="{BB962C8B-B14F-4D97-AF65-F5344CB8AC3E}">
        <p14:creationId xmlns:p14="http://schemas.microsoft.com/office/powerpoint/2010/main" val="7606947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1090" y="133239"/>
            <a:ext cx="7515837" cy="10002738"/>
          </a:xfrm>
          <a:prstGeom prst="rect">
            <a:avLst/>
          </a:prstGeom>
          <a:noFill/>
        </p:spPr>
        <p:txBody>
          <a:bodyPr wrap="square" rtlCol="0">
            <a:spAutoFit/>
          </a:bodyPr>
          <a:lstStyle/>
          <a:p>
            <a:r>
              <a:rPr lang="en-US" dirty="0">
                <a:latin typeface="Century Gothic" charset="0"/>
                <a:ea typeface="Century Gothic" charset="0"/>
                <a:cs typeface="Century Gothic" charset="0"/>
              </a:rPr>
              <a:t>Conduction, Convection, Radiation Check For Understanding     </a:t>
            </a:r>
          </a:p>
          <a:p>
            <a:r>
              <a:rPr lang="en-US" dirty="0">
                <a:latin typeface="Century Gothic" charset="0"/>
                <a:ea typeface="Century Gothic" charset="0"/>
                <a:cs typeface="Century Gothic" charset="0"/>
              </a:rPr>
              <a:t>Name _______________</a:t>
            </a:r>
          </a:p>
          <a:p>
            <a:endParaRPr lang="en-US" dirty="0">
              <a:latin typeface="Century Gothic" charset="0"/>
              <a:ea typeface="Century Gothic" charset="0"/>
              <a:cs typeface="Century Gothic" charset="0"/>
            </a:endParaRPr>
          </a:p>
          <a:p>
            <a:pPr algn="ctr"/>
            <a:r>
              <a:rPr lang="en-US" sz="1400" b="1" dirty="0">
                <a:latin typeface="Century Gothic" charset="0"/>
                <a:ea typeface="Century Gothic" charset="0"/>
                <a:cs typeface="Century Gothic" charset="0"/>
              </a:rPr>
              <a:t>Write the word conduction, convection or radiation in the blanks in front of 1-13.</a:t>
            </a:r>
          </a:p>
          <a:p>
            <a:pPr algn="ctr"/>
            <a:endParaRPr lang="en-US" sz="1200" b="1"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1._____________________ Walking on the hot sand on a beach.</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2. _____________________ A ceiling fan forcing the warm air downward.</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3. _____________________ Feeling heat from a campfire.</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4. _____________________ Chocolate candy melting in your hand.</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5. _____________________ Air in the atmosphere rising and falling.</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6. _____________________ Heat from the sun warming a swimming pool.</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7. _____________________ Changing a light bulb while it’s still hot.</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8. _____________________ Heat from the hood of a car when you touch it.</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9. _____________________ Feeling the heat from a stove burner without touching it.</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10. ____________________ Boiling water moving in a circular motion.</a:t>
            </a:r>
          </a:p>
          <a:p>
            <a:endParaRPr lang="en-US" sz="1200" dirty="0">
              <a:latin typeface="Century Gothic" charset="0"/>
              <a:ea typeface="Century Gothic" charset="0"/>
              <a:cs typeface="Century Gothic" charset="0"/>
            </a:endParaRPr>
          </a:p>
          <a:p>
            <a:pPr marL="228600" indent="-228600">
              <a:buAutoNum type="arabicPeriod" startAt="11"/>
            </a:pPr>
            <a:r>
              <a:rPr lang="en-US" sz="1200" dirty="0">
                <a:latin typeface="Century Gothic" charset="0"/>
                <a:ea typeface="Century Gothic" charset="0"/>
                <a:cs typeface="Century Gothic" charset="0"/>
              </a:rPr>
              <a:t>Energy that is transferred in waves or particles.____________________________</a:t>
            </a: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r>
              <a:rPr lang="en-US" sz="1200" dirty="0">
                <a:latin typeface="Century Gothic" charset="0"/>
                <a:ea typeface="Century Gothic" charset="0"/>
                <a:cs typeface="Century Gothic" charset="0"/>
              </a:rPr>
              <a:t>Energy that is transferred by direct contact._______________________________</a:t>
            </a: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r>
              <a:rPr lang="en-US" sz="1200" dirty="0">
                <a:latin typeface="Century Gothic" charset="0"/>
                <a:ea typeface="Century Gothic" charset="0"/>
                <a:cs typeface="Century Gothic" charset="0"/>
              </a:rPr>
              <a:t>Energy that is transferred through a fluid where hot rises and cold sinks.______________________.</a:t>
            </a: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r>
              <a:rPr lang="en-US" sz="1200" dirty="0">
                <a:latin typeface="Century Gothic" charset="0"/>
                <a:ea typeface="Century Gothic" charset="0"/>
                <a:cs typeface="Century Gothic" charset="0"/>
              </a:rPr>
              <a:t>Using a burner, a metal pot, and water explain how all three types of thermal energy can be transferred.  Draw a picture to help explain the different energy transfers.  </a:t>
            </a: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endParaRPr lang="en-US" sz="1200" dirty="0">
              <a:latin typeface="Century Gothic" charset="0"/>
              <a:ea typeface="Century Gothic" charset="0"/>
              <a:cs typeface="Century Gothic" charset="0"/>
            </a:endParaRPr>
          </a:p>
          <a:p>
            <a:pPr marL="228600" indent="-228600"/>
            <a:endParaRPr lang="en-US" sz="1200" dirty="0">
              <a:latin typeface="Century Gothic" charset="0"/>
              <a:ea typeface="Century Gothic" charset="0"/>
              <a:cs typeface="Century Gothic" charset="0"/>
            </a:endParaRPr>
          </a:p>
          <a:p>
            <a:pPr marL="228600" indent="-228600"/>
            <a:endParaRPr lang="en-US" sz="1200" dirty="0">
              <a:latin typeface="Century Gothic" charset="0"/>
              <a:ea typeface="Century Gothic" charset="0"/>
              <a:cs typeface="Century Gothic" charset="0"/>
            </a:endParaRPr>
          </a:p>
          <a:p>
            <a:pPr marL="228600" indent="-228600"/>
            <a:endParaRPr lang="en-US" sz="1200" dirty="0">
              <a:latin typeface="Century Gothic" charset="0"/>
              <a:ea typeface="Century Gothic" charset="0"/>
              <a:cs typeface="Century Gothic" charset="0"/>
            </a:endParaRPr>
          </a:p>
          <a:p>
            <a:pPr marL="228600" indent="-228600"/>
            <a:r>
              <a:rPr lang="en-US" sz="1200" dirty="0">
                <a:latin typeface="Century Gothic" charset="0"/>
                <a:ea typeface="Century Gothic" charset="0"/>
                <a:cs typeface="Century Gothic" charset="0"/>
              </a:rPr>
              <a:t>	</a:t>
            </a:r>
          </a:p>
          <a:p>
            <a:pPr marL="228600" indent="-228600"/>
            <a:r>
              <a:rPr lang="en-US" sz="1200" dirty="0">
                <a:latin typeface="Century Gothic" charset="0"/>
                <a:ea typeface="Century Gothic" charset="0"/>
                <a:cs typeface="Century Gothic" charset="0"/>
              </a:rPr>
              <a:t>15. What is another name for thermal energy?___________________________________</a:t>
            </a:r>
          </a:p>
          <a:p>
            <a:endParaRPr lang="en-US" sz="1200" dirty="0">
              <a:latin typeface="Century Gothic" charset="0"/>
              <a:ea typeface="Century Gothic" charset="0"/>
              <a:cs typeface="Century Gothic" charset="0"/>
            </a:endParaRPr>
          </a:p>
        </p:txBody>
      </p:sp>
    </p:spTree>
    <p:extLst>
      <p:ext uri="{BB962C8B-B14F-4D97-AF65-F5344CB8AC3E}">
        <p14:creationId xmlns:p14="http://schemas.microsoft.com/office/powerpoint/2010/main" val="159014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1090" y="133239"/>
            <a:ext cx="7515837" cy="7786747"/>
          </a:xfrm>
          <a:prstGeom prst="rect">
            <a:avLst/>
          </a:prstGeom>
          <a:noFill/>
        </p:spPr>
        <p:txBody>
          <a:bodyPr wrap="square" rtlCol="0">
            <a:spAutoFit/>
          </a:bodyPr>
          <a:lstStyle/>
          <a:p>
            <a:r>
              <a:rPr lang="en-US" dirty="0">
                <a:latin typeface="Century Gothic" charset="0"/>
                <a:ea typeface="Century Gothic" charset="0"/>
                <a:cs typeface="Century Gothic" charset="0"/>
              </a:rPr>
              <a:t>Conduction, Convection, Radiation Assessment          </a:t>
            </a:r>
          </a:p>
          <a:p>
            <a:r>
              <a:rPr lang="en-US" dirty="0">
                <a:latin typeface="Century Gothic" charset="0"/>
                <a:ea typeface="Century Gothic" charset="0"/>
                <a:cs typeface="Century Gothic" charset="0"/>
              </a:rPr>
              <a:t>Name _______________</a:t>
            </a:r>
          </a:p>
          <a:p>
            <a:endParaRPr lang="en-US" dirty="0">
              <a:latin typeface="Century Gothic" charset="0"/>
              <a:ea typeface="Century Gothic" charset="0"/>
              <a:cs typeface="Century Gothic" charset="0"/>
            </a:endParaRPr>
          </a:p>
          <a:p>
            <a:pPr algn="ctr"/>
            <a:r>
              <a:rPr lang="en-US" sz="1400" b="1" dirty="0">
                <a:latin typeface="Century Gothic" charset="0"/>
                <a:ea typeface="Century Gothic" charset="0"/>
                <a:cs typeface="Century Gothic" charset="0"/>
              </a:rPr>
              <a:t>Write the word conduction, convection or radiation in the blanks in front of 1-13.</a:t>
            </a:r>
          </a:p>
          <a:p>
            <a:pPr algn="ctr"/>
            <a:endParaRPr lang="en-US" sz="1200" b="1"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1._____________________ Walking on the hot sand on a beach.</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2. _____________________ A ceiling fan forcing the warm air downward.</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3. _____________________ Feeling heat from a campfire.</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4. _____________________ Chocolate candy melting in your hand.</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5. _____________________ Air in the atmosphere rising and falling.</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6. _____________________ Heat from the sun warming a swimming pool.</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7. _____________________ Unscrewing a light bulb while it’s still hot.</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8. _____________________ Heat from the hood of a car when you touch it.</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9. _____________________ Feeling the heat from a stove burner without touching it.</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10. ____________________ Boiling water moving in a circular motion.</a:t>
            </a:r>
          </a:p>
          <a:p>
            <a:endParaRPr lang="en-US" sz="1200" dirty="0">
              <a:latin typeface="Century Gothic" charset="0"/>
              <a:ea typeface="Century Gothic" charset="0"/>
              <a:cs typeface="Century Gothic" charset="0"/>
            </a:endParaRPr>
          </a:p>
          <a:p>
            <a:pPr marL="228600" indent="-228600">
              <a:buAutoNum type="arabicPeriod" startAt="11"/>
            </a:pPr>
            <a:r>
              <a:rPr lang="en-US" sz="1200" dirty="0">
                <a:latin typeface="Century Gothic" charset="0"/>
                <a:ea typeface="Century Gothic" charset="0"/>
                <a:cs typeface="Century Gothic" charset="0"/>
              </a:rPr>
              <a:t>Energy that is transferred in waves or particles.____________________________</a:t>
            </a: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r>
              <a:rPr lang="en-US" sz="1200" dirty="0">
                <a:latin typeface="Century Gothic" charset="0"/>
                <a:ea typeface="Century Gothic" charset="0"/>
                <a:cs typeface="Century Gothic" charset="0"/>
              </a:rPr>
              <a:t>Energy that is transferred by direct contact._______________________________</a:t>
            </a: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r>
              <a:rPr lang="en-US" sz="1200" dirty="0">
                <a:latin typeface="Century Gothic" charset="0"/>
                <a:ea typeface="Century Gothic" charset="0"/>
                <a:cs typeface="Century Gothic" charset="0"/>
              </a:rPr>
              <a:t>Energy that is transferred through a fluid where hot rises and cold sinks.______________________.</a:t>
            </a: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r>
              <a:rPr lang="en-US" sz="1200" dirty="0">
                <a:latin typeface="Century Gothic" charset="0"/>
                <a:ea typeface="Century Gothic" charset="0"/>
                <a:cs typeface="Century Gothic" charset="0"/>
              </a:rPr>
              <a:t>Using a burner, a metal pot, and water explain how all three types of thermal energy can be transferred. Draw a picture to help explain the different energy transfers.</a:t>
            </a:r>
          </a:p>
          <a:p>
            <a:pPr marL="228600" indent="-228600"/>
            <a:r>
              <a:rPr lang="en-US" sz="1200" dirty="0">
                <a:latin typeface="Century Gothic" charset="0"/>
                <a:ea typeface="Century Gothic" charset="0"/>
                <a:cs typeface="Century Gothic" charset="0"/>
              </a:rPr>
              <a:t>	</a:t>
            </a:r>
          </a:p>
          <a:p>
            <a:pPr marL="228600" indent="-228600"/>
            <a:r>
              <a:rPr lang="en-US" sz="1200" dirty="0">
                <a:latin typeface="Century Gothic" charset="0"/>
                <a:ea typeface="Century Gothic" charset="0"/>
                <a:cs typeface="Century Gothic" charset="0"/>
              </a:rPr>
              <a:t>	</a:t>
            </a:r>
            <a:r>
              <a:rPr lang="en-US" sz="1200" dirty="0">
                <a:solidFill>
                  <a:srgbClr val="FF0000"/>
                </a:solidFill>
                <a:latin typeface="Century Gothic" charset="0"/>
                <a:ea typeface="Century Gothic" charset="0"/>
                <a:cs typeface="Century Gothic" charset="0"/>
              </a:rPr>
              <a:t>Heat water to a boil in a pot of water.  Add a metal spoon and touch it to feel the heat transfer through conduction.  Hold you hand over the burner without touching it to feel the heat transfer through radiation.  Watch the movement of the water as it boils.  This demonstrates convection.</a:t>
            </a:r>
            <a:br>
              <a:rPr lang="en-US" sz="1200" dirty="0">
                <a:solidFill>
                  <a:srgbClr val="FF0000"/>
                </a:solidFill>
                <a:latin typeface="Century Gothic" charset="0"/>
                <a:ea typeface="Century Gothic" charset="0"/>
                <a:cs typeface="Century Gothic" charset="0"/>
              </a:rPr>
            </a:br>
            <a:r>
              <a:rPr lang="en-US" sz="1200" dirty="0">
                <a:solidFill>
                  <a:srgbClr val="FF0000"/>
                </a:solidFill>
                <a:latin typeface="Century Gothic" charset="0"/>
                <a:ea typeface="Century Gothic" charset="0"/>
                <a:cs typeface="Century Gothic" charset="0"/>
              </a:rPr>
              <a:t>  </a:t>
            </a:r>
            <a:endParaRPr lang="en-US" sz="1200" dirty="0">
              <a:latin typeface="Century Gothic" charset="0"/>
              <a:ea typeface="Century Gothic" charset="0"/>
              <a:cs typeface="Century Gothic" charset="0"/>
            </a:endParaRPr>
          </a:p>
          <a:p>
            <a:pPr marL="228600" indent="-228600"/>
            <a:r>
              <a:rPr lang="en-US" sz="1200" dirty="0">
                <a:latin typeface="Century Gothic" charset="0"/>
                <a:ea typeface="Century Gothic" charset="0"/>
                <a:cs typeface="Century Gothic" charset="0"/>
              </a:rPr>
              <a:t>15. What is another name for thermal energy?___________________________________</a:t>
            </a:r>
          </a:p>
          <a:p>
            <a:endParaRPr lang="en-US" sz="1200" dirty="0">
              <a:latin typeface="Century Gothic" charset="0"/>
              <a:ea typeface="Century Gothic" charset="0"/>
              <a:cs typeface="Century Gothic" charset="0"/>
            </a:endParaRPr>
          </a:p>
        </p:txBody>
      </p:sp>
      <p:sp>
        <p:nvSpPr>
          <p:cNvPr id="3" name="TextBox 2"/>
          <p:cNvSpPr txBox="1"/>
          <p:nvPr/>
        </p:nvSpPr>
        <p:spPr>
          <a:xfrm>
            <a:off x="6359236" y="304800"/>
            <a:ext cx="775855" cy="369332"/>
          </a:xfrm>
          <a:prstGeom prst="rect">
            <a:avLst/>
          </a:prstGeom>
          <a:noFill/>
        </p:spPr>
        <p:txBody>
          <a:bodyPr wrap="square" rtlCol="0">
            <a:spAutoFit/>
          </a:bodyPr>
          <a:lstStyle/>
          <a:p>
            <a:r>
              <a:rPr lang="en-US" dirty="0">
                <a:solidFill>
                  <a:srgbClr val="FF0000"/>
                </a:solidFill>
                <a:latin typeface="Century Gothic" pitchFamily="34" charset="0"/>
              </a:rPr>
              <a:t>KEY</a:t>
            </a:r>
          </a:p>
        </p:txBody>
      </p:sp>
      <p:sp>
        <p:nvSpPr>
          <p:cNvPr id="4" name="TextBox 3"/>
          <p:cNvSpPr txBox="1"/>
          <p:nvPr/>
        </p:nvSpPr>
        <p:spPr>
          <a:xfrm>
            <a:off x="3920834" y="5313217"/>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Conduction</a:t>
            </a:r>
          </a:p>
        </p:txBody>
      </p:sp>
      <p:sp>
        <p:nvSpPr>
          <p:cNvPr id="5" name="TextBox 4"/>
          <p:cNvSpPr txBox="1"/>
          <p:nvPr/>
        </p:nvSpPr>
        <p:spPr>
          <a:xfrm>
            <a:off x="318661" y="1316178"/>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Conduction</a:t>
            </a:r>
          </a:p>
        </p:txBody>
      </p:sp>
      <p:sp>
        <p:nvSpPr>
          <p:cNvPr id="6" name="TextBox 5"/>
          <p:cNvSpPr txBox="1"/>
          <p:nvPr/>
        </p:nvSpPr>
        <p:spPr>
          <a:xfrm>
            <a:off x="325585" y="3512125"/>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Conduction</a:t>
            </a:r>
          </a:p>
        </p:txBody>
      </p:sp>
      <p:sp>
        <p:nvSpPr>
          <p:cNvPr id="7" name="TextBox 6"/>
          <p:cNvSpPr txBox="1"/>
          <p:nvPr/>
        </p:nvSpPr>
        <p:spPr>
          <a:xfrm>
            <a:off x="311728" y="3855514"/>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Conduction</a:t>
            </a:r>
          </a:p>
        </p:txBody>
      </p:sp>
      <p:sp>
        <p:nvSpPr>
          <p:cNvPr id="8" name="TextBox 7"/>
          <p:cNvSpPr txBox="1"/>
          <p:nvPr/>
        </p:nvSpPr>
        <p:spPr>
          <a:xfrm>
            <a:off x="325585" y="1672444"/>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Convection</a:t>
            </a:r>
          </a:p>
        </p:txBody>
      </p:sp>
      <p:sp>
        <p:nvSpPr>
          <p:cNvPr id="9" name="TextBox 8"/>
          <p:cNvSpPr txBox="1"/>
          <p:nvPr/>
        </p:nvSpPr>
        <p:spPr>
          <a:xfrm>
            <a:off x="332515" y="2784764"/>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Convection</a:t>
            </a:r>
          </a:p>
        </p:txBody>
      </p:sp>
      <p:sp>
        <p:nvSpPr>
          <p:cNvPr id="10" name="TextBox 9"/>
          <p:cNvSpPr txBox="1"/>
          <p:nvPr/>
        </p:nvSpPr>
        <p:spPr>
          <a:xfrm>
            <a:off x="332515" y="4599709"/>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Convection</a:t>
            </a:r>
          </a:p>
        </p:txBody>
      </p:sp>
      <p:sp>
        <p:nvSpPr>
          <p:cNvPr id="11" name="TextBox 10"/>
          <p:cNvSpPr txBox="1"/>
          <p:nvPr/>
        </p:nvSpPr>
        <p:spPr>
          <a:xfrm>
            <a:off x="5659579" y="5673436"/>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Convection</a:t>
            </a:r>
          </a:p>
        </p:txBody>
      </p:sp>
      <p:sp>
        <p:nvSpPr>
          <p:cNvPr id="12" name="TextBox 11"/>
          <p:cNvSpPr txBox="1"/>
          <p:nvPr/>
        </p:nvSpPr>
        <p:spPr>
          <a:xfrm>
            <a:off x="346375" y="2409199"/>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Conduction</a:t>
            </a:r>
          </a:p>
        </p:txBody>
      </p:sp>
      <p:sp>
        <p:nvSpPr>
          <p:cNvPr id="13" name="TextBox 12"/>
          <p:cNvSpPr txBox="1"/>
          <p:nvPr/>
        </p:nvSpPr>
        <p:spPr>
          <a:xfrm>
            <a:off x="256318" y="2032152"/>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Radiation</a:t>
            </a:r>
          </a:p>
        </p:txBody>
      </p:sp>
      <p:sp>
        <p:nvSpPr>
          <p:cNvPr id="14" name="TextBox 13"/>
          <p:cNvSpPr txBox="1"/>
          <p:nvPr/>
        </p:nvSpPr>
        <p:spPr>
          <a:xfrm>
            <a:off x="249397" y="4218707"/>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Radiation</a:t>
            </a:r>
          </a:p>
        </p:txBody>
      </p:sp>
      <p:sp>
        <p:nvSpPr>
          <p:cNvPr id="15" name="TextBox 14"/>
          <p:cNvSpPr txBox="1"/>
          <p:nvPr/>
        </p:nvSpPr>
        <p:spPr>
          <a:xfrm>
            <a:off x="249397" y="3134103"/>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Radiation</a:t>
            </a:r>
          </a:p>
        </p:txBody>
      </p:sp>
      <p:sp>
        <p:nvSpPr>
          <p:cNvPr id="16" name="TextBox 15"/>
          <p:cNvSpPr txBox="1"/>
          <p:nvPr/>
        </p:nvSpPr>
        <p:spPr>
          <a:xfrm>
            <a:off x="3920834" y="4970805"/>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Radiation</a:t>
            </a:r>
          </a:p>
        </p:txBody>
      </p:sp>
      <p:sp>
        <p:nvSpPr>
          <p:cNvPr id="18" name="TextBox 17"/>
          <p:cNvSpPr txBox="1"/>
          <p:nvPr/>
        </p:nvSpPr>
        <p:spPr>
          <a:xfrm>
            <a:off x="3920834" y="7322127"/>
            <a:ext cx="1738745" cy="307777"/>
          </a:xfrm>
          <a:prstGeom prst="rect">
            <a:avLst/>
          </a:prstGeom>
          <a:noFill/>
        </p:spPr>
        <p:txBody>
          <a:bodyPr wrap="square" rtlCol="0">
            <a:spAutoFit/>
          </a:bodyPr>
          <a:lstStyle/>
          <a:p>
            <a:pPr algn="ctr"/>
            <a:r>
              <a:rPr lang="en-US" sz="1400" dirty="0">
                <a:solidFill>
                  <a:srgbClr val="FF0000"/>
                </a:solidFill>
                <a:latin typeface="Century Gothic" pitchFamily="34" charset="0"/>
              </a:rPr>
              <a:t>Heat Energy</a:t>
            </a:r>
          </a:p>
        </p:txBody>
      </p:sp>
    </p:spTree>
    <p:extLst>
      <p:ext uri="{BB962C8B-B14F-4D97-AF65-F5344CB8AC3E}">
        <p14:creationId xmlns:p14="http://schemas.microsoft.com/office/powerpoint/2010/main" val="159014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1090" y="133239"/>
            <a:ext cx="7515837" cy="6494085"/>
          </a:xfrm>
          <a:prstGeom prst="rect">
            <a:avLst/>
          </a:prstGeom>
          <a:noFill/>
        </p:spPr>
        <p:txBody>
          <a:bodyPr wrap="square" rtlCol="0">
            <a:spAutoFit/>
          </a:bodyPr>
          <a:lstStyle/>
          <a:p>
            <a:r>
              <a:rPr lang="en-US" dirty="0">
                <a:latin typeface="Century Gothic" charset="0"/>
                <a:ea typeface="Century Gothic" charset="0"/>
                <a:cs typeface="Century Gothic" charset="0"/>
              </a:rPr>
              <a:t>Conduction, Convection, Radiation Assessment Modified          </a:t>
            </a:r>
          </a:p>
          <a:p>
            <a:r>
              <a:rPr lang="en-US" dirty="0">
                <a:latin typeface="Century Gothic" charset="0"/>
                <a:ea typeface="Century Gothic" charset="0"/>
                <a:cs typeface="Century Gothic" charset="0"/>
              </a:rPr>
              <a:t>Name _______________</a:t>
            </a:r>
          </a:p>
          <a:p>
            <a:endParaRPr lang="en-US" dirty="0">
              <a:latin typeface="Century Gothic" charset="0"/>
              <a:ea typeface="Century Gothic" charset="0"/>
              <a:cs typeface="Century Gothic" charset="0"/>
            </a:endParaRPr>
          </a:p>
          <a:p>
            <a:pPr algn="ctr"/>
            <a:r>
              <a:rPr lang="en-US" sz="1400" b="1" dirty="0">
                <a:latin typeface="Century Gothic" charset="0"/>
                <a:ea typeface="Century Gothic" charset="0"/>
                <a:cs typeface="Century Gothic" charset="0"/>
              </a:rPr>
              <a:t>Write the word conduction, convection or radiation in the blanks in front of 1-13.</a:t>
            </a:r>
          </a:p>
          <a:p>
            <a:pPr algn="ctr"/>
            <a:endParaRPr lang="en-US" sz="1200" b="1"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1._____________________ Walking on the hot sand on a beach.</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2. _____________________ A ceiling fan forcing the warm air downward.</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3. _____________________ Feeling heat from a campfire.</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4. _____________________ Chocolate candy melting in your hand.</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5. _____________________ Air in the atmosphere rising and falling.</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6. _____________________ Heat from the sun warming a swimming pool.</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7. _____________________ Changing a light bulb while it’s still hot.</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8. _____________________ Heat from the hood of a car when you touch it.</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9. _____________________ Feeling the heat from a stove burner without touching it.</a:t>
            </a:r>
          </a:p>
          <a:p>
            <a:endParaRPr lang="en-US" sz="1200" dirty="0">
              <a:latin typeface="Century Gothic" charset="0"/>
              <a:ea typeface="Century Gothic" charset="0"/>
              <a:cs typeface="Century Gothic" charset="0"/>
            </a:endParaRPr>
          </a:p>
          <a:p>
            <a:r>
              <a:rPr lang="en-US" sz="1200" dirty="0">
                <a:latin typeface="Century Gothic" charset="0"/>
                <a:ea typeface="Century Gothic" charset="0"/>
                <a:cs typeface="Century Gothic" charset="0"/>
              </a:rPr>
              <a:t>10. _____________________ Boiling water moving in a circular motion.</a:t>
            </a:r>
          </a:p>
          <a:p>
            <a:endParaRPr lang="en-US" sz="1200" dirty="0">
              <a:latin typeface="Century Gothic" charset="0"/>
              <a:ea typeface="Century Gothic" charset="0"/>
              <a:cs typeface="Century Gothic" charset="0"/>
            </a:endParaRPr>
          </a:p>
          <a:p>
            <a:pPr marL="228600" indent="-228600">
              <a:buAutoNum type="arabicPeriod" startAt="11"/>
            </a:pPr>
            <a:r>
              <a:rPr lang="en-US" sz="1200" dirty="0">
                <a:latin typeface="Century Gothic" charset="0"/>
                <a:ea typeface="Century Gothic" charset="0"/>
                <a:cs typeface="Century Gothic" charset="0"/>
              </a:rPr>
              <a:t>Energy that is transferred in waves or particles.____________________________</a:t>
            </a: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r>
              <a:rPr lang="en-US" sz="1200" dirty="0">
                <a:latin typeface="Century Gothic" charset="0"/>
                <a:ea typeface="Century Gothic" charset="0"/>
                <a:cs typeface="Century Gothic" charset="0"/>
              </a:rPr>
              <a:t>Energy that is transferred by direct contact._______________________________</a:t>
            </a: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r>
              <a:rPr lang="en-US" sz="1200" dirty="0">
                <a:latin typeface="Century Gothic" charset="0"/>
                <a:ea typeface="Century Gothic" charset="0"/>
                <a:cs typeface="Century Gothic" charset="0"/>
              </a:rPr>
              <a:t>Energy that is transferred through a fluid where hot rises and cold sinks.______________________.</a:t>
            </a:r>
          </a:p>
          <a:p>
            <a:pPr marL="228600" indent="-228600">
              <a:buAutoNum type="arabicPeriod" startAt="11"/>
            </a:pPr>
            <a:endParaRPr lang="en-US" sz="1200" dirty="0">
              <a:latin typeface="Century Gothic" charset="0"/>
              <a:ea typeface="Century Gothic" charset="0"/>
              <a:cs typeface="Century Gothic" charset="0"/>
            </a:endParaRPr>
          </a:p>
          <a:p>
            <a:pPr marL="228600" indent="-228600">
              <a:buAutoNum type="arabicPeriod" startAt="11"/>
            </a:pPr>
            <a:r>
              <a:rPr lang="en-US" sz="1200" dirty="0">
                <a:latin typeface="Century Gothic" charset="0"/>
                <a:ea typeface="Century Gothic" charset="0"/>
                <a:cs typeface="Century Gothic" charset="0"/>
              </a:rPr>
              <a:t>Draw a picture to help explain the three different energy transfers.</a:t>
            </a:r>
          </a:p>
          <a:p>
            <a:endParaRPr lang="en-US" sz="1200" dirty="0">
              <a:latin typeface="Century Gothic" charset="0"/>
              <a:ea typeface="Century Gothic" charset="0"/>
              <a:cs typeface="Century Gothic" charset="0"/>
            </a:endParaRPr>
          </a:p>
        </p:txBody>
      </p:sp>
    </p:spTree>
    <p:extLst>
      <p:ext uri="{BB962C8B-B14F-4D97-AF65-F5344CB8AC3E}">
        <p14:creationId xmlns:p14="http://schemas.microsoft.com/office/powerpoint/2010/main" val="15901432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5c732d2-f217-444a-91d8-37c5714ca695">
      <UserInfo>
        <DisplayName/>
        <AccountId xsi:nil="true"/>
        <AccountType/>
      </UserInfo>
    </SharedWithUsers>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BA38DD-0396-4E5D-8016-F0CCCE5B9E2C}">
  <ds:schemaRefs>
    <ds:schemaRef ds:uri="http://purl.org/dc/terms/"/>
    <ds:schemaRef ds:uri="8f659357-f805-491c-ad0b-5621b2de6466"/>
    <ds:schemaRef ds:uri="http://purl.org/dc/elements/1.1/"/>
    <ds:schemaRef ds:uri="http://www.w3.org/XML/1998/namespace"/>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d5c732d2-f217-444a-91d8-37c5714ca695"/>
    <ds:schemaRef ds:uri="http://schemas.microsoft.com/office/2006/metadata/properties"/>
  </ds:schemaRefs>
</ds:datastoreItem>
</file>

<file path=customXml/itemProps2.xml><?xml version="1.0" encoding="utf-8"?>
<ds:datastoreItem xmlns:ds="http://schemas.openxmlformats.org/officeDocument/2006/customXml" ds:itemID="{AD6195BE-79B4-46E9-B6A3-F520672B5960}">
  <ds:schemaRefs>
    <ds:schemaRef ds:uri="http://schemas.microsoft.com/sharepoint/v3/contenttype/forms"/>
  </ds:schemaRefs>
</ds:datastoreItem>
</file>

<file path=customXml/itemProps3.xml><?xml version="1.0" encoding="utf-8"?>
<ds:datastoreItem xmlns:ds="http://schemas.openxmlformats.org/officeDocument/2006/customXml" ds:itemID="{53E8D31E-7296-47C7-ADEF-8A9D61739AD1}"/>
</file>

<file path=docProps/app.xml><?xml version="1.0" encoding="utf-8"?>
<Properties xmlns="http://schemas.openxmlformats.org/officeDocument/2006/extended-properties" xmlns:vt="http://schemas.openxmlformats.org/officeDocument/2006/docPropsVTypes">
  <Template>Office Theme</Template>
  <TotalTime>691</TotalTime>
  <Words>698</Words>
  <Application>Microsoft Office PowerPoint</Application>
  <PresentationFormat>Custom</PresentationFormat>
  <Paragraphs>135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Century Gothic</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Kesler</dc:creator>
  <cp:lastModifiedBy>BAKER Mark [Southern River College]</cp:lastModifiedBy>
  <cp:revision>116</cp:revision>
  <cp:lastPrinted>2016-01-06T16:44:58Z</cp:lastPrinted>
  <dcterms:created xsi:type="dcterms:W3CDTF">2016-01-06T14:51:15Z</dcterms:created>
  <dcterms:modified xsi:type="dcterms:W3CDTF">2023-03-12T02:41:49Z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6000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MediaServiceImageTags">
    <vt:lpwstr/>
  </property>
</Properties>
</file>