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11"/>
    <p:restoredTop sz="97651"/>
  </p:normalViewPr>
  <p:slideViewPr>
    <p:cSldViewPr snapToGrid="0" snapToObjects="1">
      <p:cViewPr>
        <p:scale>
          <a:sx n="80" d="100"/>
          <a:sy n="80" d="100"/>
        </p:scale>
        <p:origin x="-1590" y="117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8CF6D-8899-4542-9E5D-7EBB6E9B8C08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7EC31-FEC5-6943-8EA8-F18380FD16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0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17EC31-FEC5-6943-8EA8-F18380FD162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1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1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4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2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01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9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2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610-843F-3346-AE18-AA286793C5EF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6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DF610-843F-3346-AE18-AA286793C5EF}" type="datetimeFigureOut">
              <a:rPr lang="en-US" smtClean="0"/>
              <a:pPr/>
              <a:t>5/24/2016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F8DCE-DC64-E24B-A521-F043893F5C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2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3247"/>
            <a:ext cx="5829300" cy="394822"/>
          </a:xfrm>
        </p:spPr>
        <p:txBody>
          <a:bodyPr>
            <a:normAutofit fontScale="90000"/>
          </a:bodyPr>
          <a:lstStyle/>
          <a:p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Conduction, Convection</a:t>
            </a:r>
            <a:r>
              <a:rPr lang="en-US" sz="2000" smtClean="0">
                <a:latin typeface="Century Gothic" charset="0"/>
                <a:ea typeface="Century Gothic" charset="0"/>
                <a:cs typeface="Century Gothic" charset="0"/>
              </a:rPr>
              <a:t>, and Radiation </a:t>
            </a:r>
            <a:r>
              <a:rPr lang="en-US" sz="2000" dirty="0" smtClean="0">
                <a:latin typeface="Century Gothic" charset="0"/>
                <a:ea typeface="Century Gothic" charset="0"/>
                <a:cs typeface="Century Gothic" charset="0"/>
              </a:rPr>
              <a:t>Modified</a:t>
            </a:r>
            <a:endParaRPr lang="en-US" sz="20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9081" y="538069"/>
            <a:ext cx="5908394" cy="8756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latin typeface="Century Gothic" charset="0"/>
                <a:ea typeface="Century Gothic" charset="0"/>
                <a:cs typeface="Century Gothic" charset="0"/>
              </a:rPr>
              <a:t>Use INB Template or this guide</a:t>
            </a:r>
          </a:p>
          <a:p>
            <a:endParaRPr lang="en-US" sz="1200" b="1" u="sng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200" b="1" u="sng" dirty="0" smtClean="0">
                <a:latin typeface="Century Gothic" pitchFamily="34" charset="0"/>
              </a:rPr>
              <a:t>Thermal (heat) Energy </a:t>
            </a:r>
          </a:p>
          <a:p>
            <a:r>
              <a:rPr lang="en-US" sz="1200" dirty="0" smtClean="0">
                <a:latin typeface="Century Gothic" pitchFamily="34" charset="0"/>
              </a:rPr>
              <a:t>Energy that is generated by a _____________and measured by ______________.</a:t>
            </a:r>
            <a:br>
              <a:rPr lang="en-US" sz="1200" dirty="0" smtClean="0">
                <a:latin typeface="Century Gothic" pitchFamily="34" charset="0"/>
              </a:rPr>
            </a:br>
            <a:endParaRPr lang="en-US" sz="1200" dirty="0" smtClean="0">
              <a:latin typeface="Century Gothic" pitchFamily="34" charset="0"/>
            </a:endParaRPr>
          </a:p>
          <a:p>
            <a:r>
              <a:rPr lang="en-US" sz="1200" dirty="0" smtClean="0">
                <a:latin typeface="Century Gothic" pitchFamily="34" charset="0"/>
              </a:rPr>
              <a:t>Can be _________________________________.</a:t>
            </a:r>
          </a:p>
          <a:p>
            <a:r>
              <a:rPr lang="en-US" sz="1200" dirty="0" smtClean="0">
                <a:latin typeface="Century Gothic" pitchFamily="34" charset="0"/>
              </a:rPr>
              <a:t/>
            </a:r>
            <a:br>
              <a:rPr lang="en-US" sz="1200" dirty="0" smtClean="0">
                <a:latin typeface="Century Gothic" pitchFamily="34" charset="0"/>
              </a:rPr>
            </a:br>
            <a:r>
              <a:rPr lang="en-US" sz="1200" dirty="0" smtClean="0">
                <a:latin typeface="Century Gothic" pitchFamily="34" charset="0"/>
              </a:rPr>
              <a:t>Examples:</a:t>
            </a:r>
          </a:p>
          <a:p>
            <a:r>
              <a:rPr lang="en-US" sz="1200" dirty="0" smtClean="0">
                <a:latin typeface="Century Gothic" pitchFamily="34" charset="0"/>
              </a:rPr>
              <a:t>______________ energy</a:t>
            </a:r>
            <a:br>
              <a:rPr lang="en-US" sz="1200" dirty="0" smtClean="0">
                <a:latin typeface="Century Gothic" pitchFamily="34" charset="0"/>
              </a:rPr>
            </a:br>
            <a:endParaRPr lang="en-US" sz="1200" dirty="0" smtClean="0">
              <a:latin typeface="Century Gothic" pitchFamily="34" charset="0"/>
            </a:endParaRPr>
          </a:p>
          <a:p>
            <a:r>
              <a:rPr lang="en-US" sz="1200" dirty="0" smtClean="0">
                <a:latin typeface="Century Gothic" pitchFamily="34" charset="0"/>
              </a:rPr>
              <a:t>______________ energy</a:t>
            </a:r>
          </a:p>
          <a:p>
            <a:endParaRPr lang="en-US" sz="1200" b="1" u="sng" dirty="0" smtClean="0">
              <a:latin typeface="Century Gothic" pitchFamily="34" charset="0"/>
              <a:ea typeface="Century Gothic" charset="0"/>
              <a:cs typeface="Century Gothic" charset="0"/>
            </a:endParaRPr>
          </a:p>
          <a:p>
            <a:r>
              <a:rPr lang="en-US" sz="1200" b="1" u="sng" dirty="0" smtClean="0">
                <a:latin typeface="Century Gothic" pitchFamily="34" charset="0"/>
              </a:rPr>
              <a:t>Conduction </a:t>
            </a:r>
          </a:p>
          <a:p>
            <a:r>
              <a:rPr lang="en-US" sz="1200" dirty="0" smtClean="0">
                <a:latin typeface="Century Gothic" pitchFamily="34" charset="0"/>
              </a:rPr>
              <a:t>The movement of heat or electricity through ___________________________.</a:t>
            </a:r>
            <a:br>
              <a:rPr lang="en-US" sz="1200" dirty="0" smtClean="0">
                <a:latin typeface="Century Gothic" pitchFamily="34" charset="0"/>
              </a:rPr>
            </a:br>
            <a:endParaRPr lang="en-US" sz="1200" dirty="0" smtClean="0">
              <a:latin typeface="Century Gothic" pitchFamily="34" charset="0"/>
            </a:endParaRPr>
          </a:p>
          <a:p>
            <a:r>
              <a:rPr lang="en-US" sz="1200" dirty="0" smtClean="0">
                <a:latin typeface="Century Gothic" pitchFamily="34" charset="0"/>
              </a:rPr>
              <a:t>_____________________ are good  conductors, particularly  _________________. </a:t>
            </a: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200" b="1" u="sng" dirty="0" smtClean="0">
                <a:latin typeface="Century Gothic" pitchFamily="34" charset="0"/>
              </a:rPr>
              <a:t>Convection</a:t>
            </a:r>
            <a:r>
              <a:rPr lang="en-US" sz="1200" b="1" dirty="0" smtClean="0">
                <a:latin typeface="Century Gothic" pitchFamily="34" charset="0"/>
              </a:rPr>
              <a:t> </a:t>
            </a:r>
          </a:p>
          <a:p>
            <a:r>
              <a:rPr lang="en-US" sz="1200" dirty="0" smtClean="0">
                <a:latin typeface="Century Gothic" pitchFamily="34" charset="0"/>
              </a:rPr>
              <a:t>The transfer of thermal energy though a _______________ (gas or liquid).</a:t>
            </a:r>
            <a:br>
              <a:rPr lang="en-US" sz="1200" dirty="0" smtClean="0">
                <a:latin typeface="Century Gothic" pitchFamily="34" charset="0"/>
              </a:rPr>
            </a:br>
            <a:endParaRPr lang="en-US" sz="1200" dirty="0" smtClean="0">
              <a:latin typeface="Century Gothic" pitchFamily="34" charset="0"/>
            </a:endParaRPr>
          </a:p>
          <a:p>
            <a:r>
              <a:rPr lang="en-US" sz="1200" dirty="0" smtClean="0">
                <a:latin typeface="Century Gothic" pitchFamily="34" charset="0"/>
              </a:rPr>
              <a:t>Due to differences in ___________________. </a:t>
            </a:r>
            <a:br>
              <a:rPr lang="en-US" sz="1200" dirty="0" smtClean="0">
                <a:latin typeface="Century Gothic" pitchFamily="34" charset="0"/>
              </a:rPr>
            </a:br>
            <a:endParaRPr lang="en-US" sz="1200" dirty="0" smtClean="0">
              <a:latin typeface="Century Gothic" pitchFamily="34" charset="0"/>
            </a:endParaRPr>
          </a:p>
          <a:p>
            <a:r>
              <a:rPr lang="en-US" sz="1200" dirty="0" smtClean="0">
                <a:latin typeface="Century Gothic" pitchFamily="34" charset="0"/>
              </a:rPr>
              <a:t>Hot fluid ___________________while cold fluid ______________________.  </a:t>
            </a:r>
          </a:p>
          <a:p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200" b="1" u="sng" dirty="0" smtClean="0">
                <a:latin typeface="Century Gothic" pitchFamily="34" charset="0"/>
                <a:ea typeface="Century Gothic" charset="0"/>
                <a:cs typeface="Century Gothic" charset="0"/>
              </a:rPr>
              <a:t>Radiation</a:t>
            </a:r>
            <a:endParaRPr lang="en-US" sz="1200" b="1" dirty="0" smtClean="0">
              <a:latin typeface="Century Gothic" pitchFamily="34" charset="0"/>
            </a:endParaRPr>
          </a:p>
          <a:p>
            <a:r>
              <a:rPr lang="en-US" sz="1200" dirty="0" smtClean="0">
                <a:latin typeface="Century Gothic" pitchFamily="34" charset="0"/>
              </a:rPr>
              <a:t>Energy transmitted in _______________________ or a stream of particles.</a:t>
            </a:r>
            <a:br>
              <a:rPr lang="en-US" sz="1200" dirty="0" smtClean="0">
                <a:latin typeface="Century Gothic" pitchFamily="34" charset="0"/>
              </a:rPr>
            </a:br>
            <a:endParaRPr lang="en-US" sz="1200" dirty="0" smtClean="0">
              <a:latin typeface="Century Gothic" pitchFamily="34" charset="0"/>
            </a:endParaRPr>
          </a:p>
          <a:p>
            <a:r>
              <a:rPr lang="en-US" sz="1200" dirty="0" smtClean="0">
                <a:latin typeface="Century Gothic" pitchFamily="34" charset="0"/>
              </a:rPr>
              <a:t>Travels through ______________ and other types of _____________________.</a:t>
            </a:r>
          </a:p>
          <a:p>
            <a:endParaRPr lang="en-US" sz="1200" dirty="0" smtClean="0"/>
          </a:p>
          <a:p>
            <a:endParaRPr lang="en-US" sz="1100" dirty="0" smtClean="0"/>
          </a:p>
          <a:p>
            <a:endParaRPr lang="en-US" sz="1200" b="1" u="sng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n-US" sz="1200" dirty="0" smtClean="0">
                <a:latin typeface="Century Gothic" pitchFamily="34" charset="0"/>
              </a:rPr>
              <a:t> </a:t>
            </a:r>
          </a:p>
          <a:p>
            <a:endParaRPr lang="en-US" sz="1200" b="1" dirty="0" smtClean="0">
              <a:latin typeface="Century Gothic" pitchFamily="34" charset="0"/>
            </a:endParaRPr>
          </a:p>
          <a:p>
            <a:endParaRPr lang="en-US" sz="1200" b="1" u="sng" dirty="0" smtClean="0">
              <a:latin typeface="Century Gothic" pitchFamily="34" charset="0"/>
              <a:ea typeface="Century Gothic" charset="0"/>
              <a:cs typeface="Century Gothic" charset="0"/>
            </a:endParaRPr>
          </a:p>
          <a:p>
            <a:endParaRPr lang="en-US" sz="1200" b="1" u="sng" dirty="0" smtClean="0">
              <a:latin typeface="Century Gothic" pitchFamily="34" charset="0"/>
              <a:ea typeface="Century Gothic" charset="0"/>
              <a:cs typeface="Century Gothic" charset="0"/>
            </a:endParaRPr>
          </a:p>
          <a:p>
            <a:endParaRPr lang="en-US" sz="1200" b="1" u="sng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b="1" u="sng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b="1" u="sng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b="1" u="sng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 smtClean="0">
              <a:latin typeface="Century Gothic" charset="0"/>
              <a:ea typeface="Century Gothic" charset="0"/>
              <a:cs typeface="Century Gothic" charset="0"/>
            </a:endParaRPr>
          </a:p>
          <a:p>
            <a:endParaRPr lang="en-US" sz="1200" dirty="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1942" y="5798820"/>
            <a:ext cx="5181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u="sng" dirty="0" smtClean="0">
                <a:latin typeface="Century Gothic" pitchFamily="34" charset="0"/>
              </a:rPr>
              <a:t>Examples of Conduction </a:t>
            </a:r>
            <a:r>
              <a:rPr lang="en-US" sz="1200" b="1" dirty="0" smtClean="0">
                <a:latin typeface="Century Gothic" pitchFamily="34" charset="0"/>
              </a:rPr>
              <a:t>– (direct contact)</a:t>
            </a:r>
            <a:br>
              <a:rPr lang="en-US" sz="1200" b="1" dirty="0" smtClean="0">
                <a:latin typeface="Century Gothic" pitchFamily="34" charset="0"/>
              </a:rPr>
            </a:br>
            <a:endParaRPr lang="en-US" sz="1200" b="1" dirty="0" smtClean="0">
              <a:latin typeface="Century Gothic" pitchFamily="34" charset="0"/>
            </a:endParaRPr>
          </a:p>
          <a:p>
            <a:r>
              <a:rPr lang="en-US" sz="1200" dirty="0" smtClean="0">
                <a:latin typeface="Century Gothic" pitchFamily="34" charset="0"/>
              </a:rPr>
              <a:t>_____________________ a metal spoon in a cup of hot liquid.</a:t>
            </a:r>
          </a:p>
          <a:p>
            <a:endParaRPr lang="en-US" sz="1200" dirty="0" smtClean="0">
              <a:latin typeface="Century Gothic" pitchFamily="34" charset="0"/>
            </a:endParaRPr>
          </a:p>
          <a:p>
            <a:endParaRPr lang="en-US" sz="1200" dirty="0" smtClean="0">
              <a:latin typeface="Century Gothic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542" y="6491317"/>
            <a:ext cx="5908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u="sng" dirty="0" smtClean="0">
                <a:latin typeface="Century Gothic" pitchFamily="34" charset="0"/>
              </a:rPr>
              <a:t>Example of Convection – (hot rising, cold sinking)</a:t>
            </a:r>
            <a:br>
              <a:rPr lang="en-US" sz="1200" b="1" u="sng" dirty="0" smtClean="0">
                <a:latin typeface="Century Gothic" pitchFamily="34" charset="0"/>
              </a:rPr>
            </a:br>
            <a:endParaRPr lang="en-US" sz="1200" b="1" u="sng" dirty="0" smtClean="0">
              <a:latin typeface="Century Gothic" pitchFamily="34" charset="0"/>
            </a:endParaRPr>
          </a:p>
          <a:p>
            <a:r>
              <a:rPr lang="en-US" sz="1200" smtClean="0">
                <a:latin typeface="Century Gothic" pitchFamily="34" charset="0"/>
              </a:rPr>
              <a:t>_________________________</a:t>
            </a:r>
            <a:r>
              <a:rPr lang="en-US" sz="1200">
                <a:latin typeface="Century Gothic" pitchFamily="34" charset="0"/>
              </a:rPr>
              <a:t> </a:t>
            </a:r>
            <a:r>
              <a:rPr lang="en-US" sz="1200" smtClean="0">
                <a:latin typeface="Century Gothic" pitchFamily="34" charset="0"/>
              </a:rPr>
              <a:t>rising </a:t>
            </a:r>
            <a:r>
              <a:rPr lang="en-US" sz="1200" dirty="0" smtClean="0">
                <a:latin typeface="Century Gothic" pitchFamily="34" charset="0"/>
              </a:rPr>
              <a:t>and falling in a pot of boiling water.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568960" y="7205394"/>
            <a:ext cx="5688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u="sng" dirty="0" smtClean="0">
                <a:latin typeface="Century Gothic" pitchFamily="34" charset="0"/>
              </a:rPr>
              <a:t>Examples of Radiation -  (waves or particles of energy)</a:t>
            </a:r>
            <a:br>
              <a:rPr lang="en-US" sz="1200" b="1" u="sng" dirty="0" smtClean="0">
                <a:latin typeface="Century Gothic" pitchFamily="34" charset="0"/>
              </a:rPr>
            </a:br>
            <a:endParaRPr lang="en-US" sz="1200" b="1" u="sng" dirty="0" smtClean="0">
              <a:latin typeface="Century Gothic" pitchFamily="34" charset="0"/>
            </a:endParaRPr>
          </a:p>
          <a:p>
            <a:r>
              <a:rPr lang="en-US" sz="1200" dirty="0" smtClean="0">
                <a:latin typeface="Century Gothic" pitchFamily="34" charset="0"/>
              </a:rPr>
              <a:t>Laying out in the ________________ at a beach.</a:t>
            </a:r>
          </a:p>
        </p:txBody>
      </p:sp>
    </p:spTree>
    <p:extLst>
      <p:ext uri="{BB962C8B-B14F-4D97-AF65-F5344CB8AC3E}">
        <p14:creationId xmlns:p14="http://schemas.microsoft.com/office/powerpoint/2010/main" val="18672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SharedWithUsers xmlns="d5c732d2-f217-444a-91d8-37c5714ca695">
      <UserInfo>
        <DisplayName/>
        <AccountId xsi:nil="true"/>
        <AccountType/>
      </UserInfo>
    </SharedWithUsers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AC8E38-2736-4D22-971F-D3D288BF5A7D}"/>
</file>

<file path=customXml/itemProps2.xml><?xml version="1.0" encoding="utf-8"?>
<ds:datastoreItem xmlns:ds="http://schemas.openxmlformats.org/officeDocument/2006/customXml" ds:itemID="{631E420E-E740-4947-A799-9B6FAB6F80DC}"/>
</file>

<file path=customXml/itemProps3.xml><?xml version="1.0" encoding="utf-8"?>
<ds:datastoreItem xmlns:ds="http://schemas.openxmlformats.org/officeDocument/2006/customXml" ds:itemID="{A263D279-B982-438A-8188-AC4017FFD9D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60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Conduction, Convection, and Radiation Modified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Lunar Cycle</dc:title>
  <dc:creator>Chris Kesler</dc:creator>
  <cp:lastModifiedBy>Gayle Benson</cp:lastModifiedBy>
  <cp:revision>28</cp:revision>
  <dcterms:created xsi:type="dcterms:W3CDTF">2016-01-11T17:15:37Z</dcterms:created>
  <dcterms:modified xsi:type="dcterms:W3CDTF">2016-05-24T16:11:06Z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