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 id="2147483660" r:id="rId5"/>
    <p:sldMasterId id="2147483773" r:id="rId6"/>
    <p:sldMasterId id="2147483808" r:id="rId7"/>
    <p:sldMasterId id="2147483811" r:id="rId8"/>
  </p:sldMasterIdLst>
  <p:notesMasterIdLst>
    <p:notesMasterId r:id="rId24"/>
  </p:notesMasterIdLst>
  <p:handoutMasterIdLst>
    <p:handoutMasterId r:id="rId25"/>
  </p:handoutMasterIdLst>
  <p:sldIdLst>
    <p:sldId id="458" r:id="rId9"/>
    <p:sldId id="257" r:id="rId10"/>
    <p:sldId id="449" r:id="rId11"/>
    <p:sldId id="450" r:id="rId12"/>
    <p:sldId id="465" r:id="rId13"/>
    <p:sldId id="452" r:id="rId14"/>
    <p:sldId id="453" r:id="rId15"/>
    <p:sldId id="454" r:id="rId16"/>
    <p:sldId id="464" r:id="rId17"/>
    <p:sldId id="457" r:id="rId18"/>
    <p:sldId id="459" r:id="rId19"/>
    <p:sldId id="460" r:id="rId20"/>
    <p:sldId id="463" r:id="rId21"/>
    <p:sldId id="298" r:id="rId22"/>
    <p:sldId id="448" r:id="rId23"/>
  </p:sldIdLst>
  <p:sldSz cx="12192000" cy="548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sen, Jarrud" initials="OJ" lastIdx="1" clrIdx="0">
    <p:extLst>
      <p:ext uri="{19B8F6BF-5375-455C-9EA6-DF929625EA0E}">
        <p15:presenceInfo xmlns:p15="http://schemas.microsoft.com/office/powerpoint/2012/main" userId="Olsen, Jarru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3B4"/>
    <a:srgbClr val="9900CC"/>
    <a:srgbClr val="E4C4FF"/>
    <a:srgbClr val="CC99FF"/>
    <a:srgbClr val="CCCCFF"/>
    <a:srgbClr val="ACADD9"/>
    <a:srgbClr val="CC00FF"/>
    <a:srgbClr val="FDFDFD"/>
    <a:srgbClr val="4472C4"/>
    <a:srgbClr val="0C3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04" autoAdjust="0"/>
    <p:restoredTop sz="80075" autoAdjust="0"/>
  </p:normalViewPr>
  <p:slideViewPr>
    <p:cSldViewPr snapToGrid="0">
      <p:cViewPr varScale="1">
        <p:scale>
          <a:sx n="81" d="100"/>
          <a:sy n="81" d="100"/>
        </p:scale>
        <p:origin x="10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1850FC-0111-4530-8069-5BDB7EE3FB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Verdana" panose="020B0604030504040204" pitchFamily="34" charset="0"/>
            </a:endParaRPr>
          </a:p>
        </p:txBody>
      </p:sp>
      <p:sp>
        <p:nvSpPr>
          <p:cNvPr id="3" name="Date Placeholder 2">
            <a:extLst>
              <a:ext uri="{FF2B5EF4-FFF2-40B4-BE49-F238E27FC236}">
                <a16:creationId xmlns:a16="http://schemas.microsoft.com/office/drawing/2014/main" id="{5434A2B7-7023-4287-ADEC-44168DDA0B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11244F-BAAC-45B5-BE6F-6ECD5C0CEA5F}" type="datetimeFigureOut">
              <a:rPr lang="en-US" smtClean="0">
                <a:latin typeface="Verdana" panose="020B0604030504040204" pitchFamily="34" charset="0"/>
              </a:rPr>
              <a:t>3/18/2024</a:t>
            </a:fld>
            <a:endParaRPr lang="en-US" dirty="0">
              <a:latin typeface="Verdana" panose="020B0604030504040204" pitchFamily="34" charset="0"/>
            </a:endParaRPr>
          </a:p>
        </p:txBody>
      </p:sp>
      <p:sp>
        <p:nvSpPr>
          <p:cNvPr id="4" name="Footer Placeholder 3">
            <a:extLst>
              <a:ext uri="{FF2B5EF4-FFF2-40B4-BE49-F238E27FC236}">
                <a16:creationId xmlns:a16="http://schemas.microsoft.com/office/drawing/2014/main" id="{CFCCF615-D79F-4581-A805-9003A18666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Verdana" panose="020B0604030504040204" pitchFamily="34" charset="0"/>
            </a:endParaRPr>
          </a:p>
        </p:txBody>
      </p:sp>
      <p:sp>
        <p:nvSpPr>
          <p:cNvPr id="5" name="Slide Number Placeholder 4">
            <a:extLst>
              <a:ext uri="{FF2B5EF4-FFF2-40B4-BE49-F238E27FC236}">
                <a16:creationId xmlns:a16="http://schemas.microsoft.com/office/drawing/2014/main" id="{0C23E9B9-E747-4066-82AE-D06C982B6C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754751-CC16-4FBD-9C1B-1EDE4CFB6AA6}" type="slidenum">
              <a:rPr lang="en-US" smtClean="0">
                <a:latin typeface="Verdana" panose="020B0604030504040204" pitchFamily="34" charset="0"/>
              </a:rPr>
              <a:t>‹#›</a:t>
            </a:fld>
            <a:endParaRPr lang="en-US" dirty="0">
              <a:latin typeface="Verdana" panose="020B0604030504040204" pitchFamily="34" charset="0"/>
            </a:endParaRPr>
          </a:p>
        </p:txBody>
      </p:sp>
    </p:spTree>
    <p:extLst>
      <p:ext uri="{BB962C8B-B14F-4D97-AF65-F5344CB8AC3E}">
        <p14:creationId xmlns:p14="http://schemas.microsoft.com/office/powerpoint/2010/main" val="3439694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Verdana" panose="020B060403050404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Verdana" panose="020B0604030504040204" pitchFamily="34" charset="0"/>
              </a:defRPr>
            </a:lvl1pPr>
          </a:lstStyle>
          <a:p>
            <a:fld id="{9FCBEF9A-153E-470E-A98E-C452CE46A127}" type="datetimeFigureOut">
              <a:rPr lang="en-US" smtClean="0"/>
              <a:pPr/>
              <a:t>3/18/2024</a:t>
            </a:fld>
            <a:endParaRPr lang="en-US" dirty="0"/>
          </a:p>
        </p:txBody>
      </p:sp>
      <p:sp>
        <p:nvSpPr>
          <p:cNvPr id="4" name="Slide Image Placeholder 3"/>
          <p:cNvSpPr>
            <a:spLocks noGrp="1" noRot="1" noChangeAspect="1"/>
          </p:cNvSpPr>
          <p:nvPr>
            <p:ph type="sldImg" idx="2"/>
          </p:nvPr>
        </p:nvSpPr>
        <p:spPr>
          <a:xfrm>
            <a:off x="0" y="1143000"/>
            <a:ext cx="68580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Verdana" panose="020B060403050404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Verdana" panose="020B0604030504040204" pitchFamily="34" charset="0"/>
              </a:defRPr>
            </a:lvl1pPr>
          </a:lstStyle>
          <a:p>
            <a:fld id="{BCDB3FBC-CC89-40CE-A21A-731FB3BB2AD3}" type="slidenum">
              <a:rPr lang="en-US" smtClean="0"/>
              <a:pPr/>
              <a:t>‹#›</a:t>
            </a:fld>
            <a:endParaRPr lang="en-US" dirty="0"/>
          </a:p>
        </p:txBody>
      </p:sp>
    </p:spTree>
    <p:extLst>
      <p:ext uri="{BB962C8B-B14F-4D97-AF65-F5344CB8AC3E}">
        <p14:creationId xmlns:p14="http://schemas.microsoft.com/office/powerpoint/2010/main" val="329587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anose="020B0604030504040204" pitchFamily="34" charset="0"/>
        <a:ea typeface="+mn-ea"/>
        <a:cs typeface="+mn-cs"/>
      </a:defRPr>
    </a:lvl1pPr>
    <a:lvl2pPr marL="457200" algn="l" defTabSz="914400" rtl="0" eaLnBrk="1" latinLnBrk="0" hangingPunct="1">
      <a:defRPr sz="1200" kern="1200">
        <a:solidFill>
          <a:schemeClr val="tx1"/>
        </a:solidFill>
        <a:latin typeface="Verdana" panose="020B0604030504040204" pitchFamily="34" charset="0"/>
        <a:ea typeface="+mn-ea"/>
        <a:cs typeface="+mn-cs"/>
      </a:defRPr>
    </a:lvl2pPr>
    <a:lvl3pPr marL="914400" algn="l" defTabSz="914400" rtl="0" eaLnBrk="1" latinLnBrk="0" hangingPunct="1">
      <a:defRPr sz="1200" kern="1200">
        <a:solidFill>
          <a:schemeClr val="tx1"/>
        </a:solidFill>
        <a:latin typeface="Verdana" panose="020B0604030504040204" pitchFamily="34" charset="0"/>
        <a:ea typeface="+mn-ea"/>
        <a:cs typeface="+mn-cs"/>
      </a:defRPr>
    </a:lvl3pPr>
    <a:lvl4pPr marL="1371600" algn="l" defTabSz="914400" rtl="0" eaLnBrk="1" latinLnBrk="0" hangingPunct="1">
      <a:defRPr sz="1200" kern="1200">
        <a:solidFill>
          <a:schemeClr val="tx1"/>
        </a:solidFill>
        <a:latin typeface="Verdana" panose="020B0604030504040204" pitchFamily="34" charset="0"/>
        <a:ea typeface="+mn-ea"/>
        <a:cs typeface="+mn-cs"/>
      </a:defRPr>
    </a:lvl4pPr>
    <a:lvl5pPr marL="1828800" algn="l" defTabSz="914400" rtl="0" eaLnBrk="1" latinLnBrk="0" hangingPunct="1">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Kinetic</a:t>
            </a:r>
            <a:r>
              <a:rPr lang="en-US" baseline="0" dirty="0"/>
              <a:t> energy</a:t>
            </a:r>
            <a:r>
              <a:rPr lang="en-US" sz="1200" b="0" i="0" kern="1200" dirty="0">
                <a:solidFill>
                  <a:schemeClr val="tx1"/>
                </a:solidFill>
                <a:latin typeface="+mn-lt"/>
                <a:ea typeface="+mn-ea"/>
                <a:cs typeface="+mn-cs"/>
              </a:rPr>
              <a:t> of an object is the energy that it possesses due to its motion.</a:t>
            </a:r>
          </a:p>
          <a:p>
            <a:pPr marL="0" indent="0">
              <a:buFontTx/>
              <a:buNone/>
            </a:pPr>
            <a:r>
              <a:rPr lang="en-US" sz="1200" b="0" i="0" kern="1200" dirty="0">
                <a:solidFill>
                  <a:schemeClr val="tx1"/>
                </a:solidFill>
                <a:latin typeface="+mn-lt"/>
                <a:ea typeface="+mn-ea"/>
                <a:cs typeface="+mn-cs"/>
              </a:rPr>
              <a:t>Chemical energy is energy stored in the bonds of chemical compounds (atoms and molecules). It is released in a chemical</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reaction, often producing heat as a by-product (exothermic reaction). Batteries, biomass, petroleum, natural gas, and coal are examples of stored chemical energy.</a:t>
            </a:r>
            <a:endParaRPr lang="en-US" dirty="0"/>
          </a:p>
          <a:p>
            <a:endParaRPr lang="en-US" dirty="0"/>
          </a:p>
        </p:txBody>
      </p:sp>
      <p:sp>
        <p:nvSpPr>
          <p:cNvPr id="4" name="Slide Number Placeholder 3"/>
          <p:cNvSpPr>
            <a:spLocks noGrp="1"/>
          </p:cNvSpPr>
          <p:nvPr>
            <p:ph type="sldNum" sz="quarter" idx="5"/>
          </p:nvPr>
        </p:nvSpPr>
        <p:spPr/>
        <p:txBody>
          <a:bodyPr/>
          <a:lstStyle/>
          <a:p>
            <a:fld id="{BCDB3FBC-CC89-40CE-A21A-731FB3BB2AD3}" type="slidenum">
              <a:rPr lang="en-US" smtClean="0"/>
              <a:pPr/>
              <a:t>3</a:t>
            </a:fld>
            <a:endParaRPr lang="en-US" dirty="0"/>
          </a:p>
        </p:txBody>
      </p:sp>
    </p:spTree>
    <p:extLst>
      <p:ext uri="{BB962C8B-B14F-4D97-AF65-F5344CB8AC3E}">
        <p14:creationId xmlns:p14="http://schemas.microsoft.com/office/powerpoint/2010/main" val="158322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pan of water boiling in the room.  Discuss the three types of energy transfer</a:t>
            </a:r>
            <a:r>
              <a:rPr lang="en-US" baseline="0" dirty="0"/>
              <a:t> using this as an example.</a:t>
            </a:r>
            <a:endParaRPr lang="en-US" dirty="0"/>
          </a:p>
          <a:p>
            <a:endParaRPr lang="en-US" dirty="0"/>
          </a:p>
        </p:txBody>
      </p:sp>
      <p:sp>
        <p:nvSpPr>
          <p:cNvPr id="4" name="Slide Number Placeholder 3"/>
          <p:cNvSpPr>
            <a:spLocks noGrp="1"/>
          </p:cNvSpPr>
          <p:nvPr>
            <p:ph type="sldNum" sz="quarter" idx="5"/>
          </p:nvPr>
        </p:nvSpPr>
        <p:spPr/>
        <p:txBody>
          <a:bodyPr/>
          <a:lstStyle/>
          <a:p>
            <a:fld id="{BCDB3FBC-CC89-40CE-A21A-731FB3BB2AD3}" type="slidenum">
              <a:rPr lang="en-US" smtClean="0"/>
              <a:pPr/>
              <a:t>4</a:t>
            </a:fld>
            <a:endParaRPr lang="en-US" dirty="0"/>
          </a:p>
        </p:txBody>
      </p:sp>
    </p:spTree>
    <p:extLst>
      <p:ext uri="{BB962C8B-B14F-4D97-AF65-F5344CB8AC3E}">
        <p14:creationId xmlns:p14="http://schemas.microsoft.com/office/powerpoint/2010/main" val="3251112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Stop and discuss the difference in densities between hot</a:t>
            </a:r>
            <a:r>
              <a:rPr lang="en-US" baseline="0" dirty="0"/>
              <a:t> and cold fluids.  </a:t>
            </a:r>
            <a:endParaRPr lang="en-US" dirty="0"/>
          </a:p>
          <a:p>
            <a:endParaRPr lang="en-US" dirty="0"/>
          </a:p>
        </p:txBody>
      </p:sp>
      <p:sp>
        <p:nvSpPr>
          <p:cNvPr id="4" name="Slide Number Placeholder 3"/>
          <p:cNvSpPr>
            <a:spLocks noGrp="1"/>
          </p:cNvSpPr>
          <p:nvPr>
            <p:ph type="sldNum" sz="quarter" idx="5"/>
          </p:nvPr>
        </p:nvSpPr>
        <p:spPr/>
        <p:txBody>
          <a:bodyPr/>
          <a:lstStyle/>
          <a:p>
            <a:fld id="{BCDB3FBC-CC89-40CE-A21A-731FB3BB2AD3}" type="slidenum">
              <a:rPr lang="en-US" smtClean="0"/>
              <a:pPr/>
              <a:t>7</a:t>
            </a:fld>
            <a:endParaRPr lang="en-US" dirty="0"/>
          </a:p>
        </p:txBody>
      </p:sp>
    </p:spTree>
    <p:extLst>
      <p:ext uri="{BB962C8B-B14F-4D97-AF65-F5344CB8AC3E}">
        <p14:creationId xmlns:p14="http://schemas.microsoft.com/office/powerpoint/2010/main" val="1609584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in-class quick action:</a:t>
            </a:r>
          </a:p>
          <a:p>
            <a:r>
              <a:rPr lang="en-US" dirty="0"/>
              <a:t>Let’s sing a song about conduction, convection, and radiation.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https://goo.gl/3IcheU “Radiation, Conduction, Convection Song” by Mr. Parr</a:t>
            </a:r>
          </a:p>
          <a:p>
            <a:endParaRPr lang="en-US" dirty="0"/>
          </a:p>
        </p:txBody>
      </p:sp>
      <p:sp>
        <p:nvSpPr>
          <p:cNvPr id="4" name="Slide Number Placeholder 3"/>
          <p:cNvSpPr>
            <a:spLocks noGrp="1"/>
          </p:cNvSpPr>
          <p:nvPr>
            <p:ph type="sldNum" sz="quarter" idx="5"/>
          </p:nvPr>
        </p:nvSpPr>
        <p:spPr/>
        <p:txBody>
          <a:bodyPr/>
          <a:lstStyle/>
          <a:p>
            <a:fld id="{BCDB3FBC-CC89-40CE-A21A-731FB3BB2AD3}" type="slidenum">
              <a:rPr lang="en-US" smtClean="0"/>
              <a:pPr/>
              <a:t>8</a:t>
            </a:fld>
            <a:endParaRPr lang="en-US" dirty="0"/>
          </a:p>
        </p:txBody>
      </p:sp>
    </p:spTree>
    <p:extLst>
      <p:ext uri="{BB962C8B-B14F-4D97-AF65-F5344CB8AC3E}">
        <p14:creationId xmlns:p14="http://schemas.microsoft.com/office/powerpoint/2010/main" val="4591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in-class quick action:</a:t>
            </a:r>
          </a:p>
          <a:p>
            <a:r>
              <a:rPr lang="en-US" sz="1600" b="1" dirty="0">
                <a:latin typeface="Century Gothic" pitchFamily="34" charset="0"/>
              </a:rPr>
              <a:t>Stop and Reflect</a:t>
            </a:r>
            <a:endParaRPr lang="en-US" sz="1600" dirty="0">
              <a:latin typeface="Century Gothic" pitchFamily="34" charset="0"/>
            </a:endParaRPr>
          </a:p>
          <a:p>
            <a:r>
              <a:rPr lang="en-US" sz="1200" dirty="0">
                <a:latin typeface="Century Gothic" pitchFamily="34" charset="0"/>
              </a:rPr>
              <a:t>With a partner come up with two other examples for conduction, convection, and radiation.</a:t>
            </a:r>
          </a:p>
          <a:p>
            <a:endParaRPr lang="en-US" sz="1200" dirty="0">
              <a:latin typeface="Century Gothic" pitchFamily="34" charset="0"/>
            </a:endParaRPr>
          </a:p>
          <a:p>
            <a:r>
              <a:rPr lang="en-US" sz="1200">
                <a:latin typeface="Century Gothic" pitchFamily="34" charset="0"/>
              </a:rPr>
              <a:t>Share with your class.</a:t>
            </a:r>
            <a:endParaRPr lang="en-US">
              <a:latin typeface="Century Gothic" pitchFamily="34" charset="0"/>
            </a:endParaRPr>
          </a:p>
          <a:p>
            <a:endParaRPr lang="en-US"/>
          </a:p>
        </p:txBody>
      </p:sp>
      <p:sp>
        <p:nvSpPr>
          <p:cNvPr id="4" name="Slide Number Placeholder 3"/>
          <p:cNvSpPr>
            <a:spLocks noGrp="1"/>
          </p:cNvSpPr>
          <p:nvPr>
            <p:ph type="sldNum" sz="quarter" idx="5"/>
          </p:nvPr>
        </p:nvSpPr>
        <p:spPr/>
        <p:txBody>
          <a:bodyPr/>
          <a:lstStyle/>
          <a:p>
            <a:fld id="{BCDB3FBC-CC89-40CE-A21A-731FB3BB2AD3}" type="slidenum">
              <a:rPr lang="en-US" smtClean="0"/>
              <a:pPr/>
              <a:t>12</a:t>
            </a:fld>
            <a:endParaRPr lang="en-US" dirty="0"/>
          </a:p>
        </p:txBody>
      </p:sp>
    </p:spTree>
    <p:extLst>
      <p:ext uri="{BB962C8B-B14F-4D97-AF65-F5344CB8AC3E}">
        <p14:creationId xmlns:p14="http://schemas.microsoft.com/office/powerpoint/2010/main" val="103373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DB3FBC-CC89-40CE-A21A-731FB3BB2AD3}" type="slidenum">
              <a:rPr lang="en-US" smtClean="0"/>
              <a:pPr/>
              <a:t>13</a:t>
            </a:fld>
            <a:endParaRPr lang="en-US" dirty="0"/>
          </a:p>
        </p:txBody>
      </p:sp>
    </p:spTree>
    <p:extLst>
      <p:ext uri="{BB962C8B-B14F-4D97-AF65-F5344CB8AC3E}">
        <p14:creationId xmlns:p14="http://schemas.microsoft.com/office/powerpoint/2010/main" val="56397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Clear up any confusion and answer questions.</a:t>
            </a:r>
          </a:p>
        </p:txBody>
      </p:sp>
      <p:sp>
        <p:nvSpPr>
          <p:cNvPr id="4" name="Slide Number Placeholder 3"/>
          <p:cNvSpPr>
            <a:spLocks noGrp="1"/>
          </p:cNvSpPr>
          <p:nvPr>
            <p:ph type="sldNum" sz="quarter" idx="10"/>
          </p:nvPr>
        </p:nvSpPr>
        <p:spPr/>
        <p:txBody>
          <a:bodyPr/>
          <a:lstStyle/>
          <a:p>
            <a:fld id="{77542409-6A04-4DC6-AC3A-D3758287A8F2}" type="slidenum">
              <a:rPr lang="uk-UA" smtClean="0"/>
              <a:pPr/>
              <a:t>14</a:t>
            </a:fld>
            <a:endParaRPr lang="uk-UA" dirty="0"/>
          </a:p>
        </p:txBody>
      </p:sp>
    </p:spTree>
    <p:extLst>
      <p:ext uri="{BB962C8B-B14F-4D97-AF65-F5344CB8AC3E}">
        <p14:creationId xmlns:p14="http://schemas.microsoft.com/office/powerpoint/2010/main" val="127015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Master" Target="../slideMasters/slideMaster4.xml"/><Relationship Id="rId5" Type="http://schemas.openxmlformats.org/officeDocument/2006/relationships/image" Target="../media/image33.jpeg"/><Relationship Id="rId4" Type="http://schemas.openxmlformats.org/officeDocument/2006/relationships/image" Target="../media/image32.jp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jpeg"/><Relationship Id="rId7" Type="http://schemas.openxmlformats.org/officeDocument/2006/relationships/image" Target="../media/image16.sv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Master" Target="../slideMasters/slideMaster2.xml"/><Relationship Id="rId4" Type="http://schemas.openxmlformats.org/officeDocument/2006/relationships/image" Target="../media/image27.jpe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92100"/>
            <a:ext cx="10515600" cy="10604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9803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416528" y="880442"/>
            <a:ext cx="6321624" cy="4011154"/>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Conduction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The movement of heat or electricity through matter</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Solids are good  conductors, particularly  metals. </a:t>
            </a:r>
          </a:p>
        </p:txBody>
      </p:sp>
      <p:pic>
        <p:nvPicPr>
          <p:cNvPr id="5" name="Picture 2" descr="http://upload.wikimedia.org/wikipedia/commons/d/d8/Cup_for_Heat_Conduction_2010-08-17.png"/>
          <p:cNvPicPr>
            <a:picLocks noChangeAspect="1" noChangeArrowheads="1"/>
          </p:cNvPicPr>
          <p:nvPr userDrawn="1"/>
        </p:nvPicPr>
        <p:blipFill>
          <a:blip r:embed="rId2" cstate="print"/>
          <a:srcRect/>
          <a:stretch>
            <a:fillRect/>
          </a:stretch>
        </p:blipFill>
        <p:spPr bwMode="auto">
          <a:xfrm>
            <a:off x="5284351" y="2379215"/>
            <a:ext cx="2110557" cy="2643165"/>
          </a:xfrm>
          <a:prstGeom prst="rect">
            <a:avLst/>
          </a:prstGeom>
          <a:noFill/>
        </p:spPr>
      </p:pic>
      <p:sp>
        <p:nvSpPr>
          <p:cNvPr id="6" name="Content Placeholder 2">
            <a:extLst>
              <a:ext uri="{FF2B5EF4-FFF2-40B4-BE49-F238E27FC236}">
                <a16:creationId xmlns:a16="http://schemas.microsoft.com/office/drawing/2014/main" id="{F15DA5A1-5D14-41A7-A578-EE36187724BA}"/>
              </a:ext>
            </a:extLst>
          </p:cNvPr>
          <p:cNvSpPr txBox="1">
            <a:spLocks/>
          </p:cNvSpPr>
          <p:nvPr userDrawn="1"/>
        </p:nvSpPr>
        <p:spPr>
          <a:xfrm>
            <a:off x="8306886" y="1289387"/>
            <a:ext cx="3299089" cy="2259035"/>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What is conduction?</a:t>
            </a: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How does the image to the left show conduction?</a:t>
            </a:r>
          </a:p>
        </p:txBody>
      </p:sp>
    </p:spTree>
    <p:extLst>
      <p:ext uri="{BB962C8B-B14F-4D97-AF65-F5344CB8AC3E}">
        <p14:creationId xmlns:p14="http://schemas.microsoft.com/office/powerpoint/2010/main" val="188142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8306886" y="470517"/>
            <a:ext cx="3518170" cy="4545366"/>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Convection</a:t>
            </a:r>
            <a:r>
              <a:rPr kumimoji="0" lang="en-US" sz="34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The transfer of thermal energy through a fluid (gas or liquid)</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Due to differences in density</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Hot fluid rises while cold fluid sinks.  </a:t>
            </a:r>
          </a:p>
        </p:txBody>
      </p:sp>
      <p:pic>
        <p:nvPicPr>
          <p:cNvPr id="5" name="Picture 4" descr="https://upload.wikimedia.org/wikipedia/commons/thumb/f/f5/ConvectionCells.svg/1280px-ConvectionCells.svg.png"/>
          <p:cNvPicPr>
            <a:picLocks noChangeAspect="1" noChangeArrowheads="1"/>
          </p:cNvPicPr>
          <p:nvPr userDrawn="1"/>
        </p:nvPicPr>
        <p:blipFill>
          <a:blip r:embed="rId2" cstate="print"/>
          <a:srcRect/>
          <a:stretch>
            <a:fillRect/>
          </a:stretch>
        </p:blipFill>
        <p:spPr bwMode="auto">
          <a:xfrm>
            <a:off x="366944" y="1425346"/>
            <a:ext cx="4078157" cy="2937547"/>
          </a:xfrm>
          <a:prstGeom prst="rect">
            <a:avLst/>
          </a:prstGeom>
          <a:noFill/>
        </p:spPr>
      </p:pic>
      <p:sp>
        <p:nvSpPr>
          <p:cNvPr id="6" name="TextBox 5"/>
          <p:cNvSpPr txBox="1"/>
          <p:nvPr userDrawn="1"/>
        </p:nvSpPr>
        <p:spPr>
          <a:xfrm>
            <a:off x="797123" y="1003239"/>
            <a:ext cx="3217797" cy="400110"/>
          </a:xfrm>
          <a:prstGeom prst="rect">
            <a:avLst/>
          </a:prstGeom>
          <a:solidFill>
            <a:srgbClr val="FF000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Red (hot) rises</a:t>
            </a:r>
          </a:p>
        </p:txBody>
      </p:sp>
      <p:sp>
        <p:nvSpPr>
          <p:cNvPr id="7" name="TextBox 6"/>
          <p:cNvSpPr txBox="1"/>
          <p:nvPr userDrawn="1"/>
        </p:nvSpPr>
        <p:spPr>
          <a:xfrm>
            <a:off x="797123" y="4384891"/>
            <a:ext cx="3217797" cy="400110"/>
          </a:xfrm>
          <a:prstGeom prst="rect">
            <a:avLst/>
          </a:prstGeom>
          <a:solidFill>
            <a:srgbClr val="00B0F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Blue (cold) sinks</a:t>
            </a:r>
          </a:p>
        </p:txBody>
      </p:sp>
      <p:sp>
        <p:nvSpPr>
          <p:cNvPr id="3" name="Rectangle: Rounded Corners 2">
            <a:extLst>
              <a:ext uri="{FF2B5EF4-FFF2-40B4-BE49-F238E27FC236}">
                <a16:creationId xmlns:a16="http://schemas.microsoft.com/office/drawing/2014/main" id="{C5BE067A-3C04-4A51-99B6-489815CC99AC}"/>
              </a:ext>
            </a:extLst>
          </p:cNvPr>
          <p:cNvSpPr/>
          <p:nvPr userDrawn="1"/>
        </p:nvSpPr>
        <p:spPr>
          <a:xfrm>
            <a:off x="4873841" y="1571349"/>
            <a:ext cx="2672178" cy="1477328"/>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91210CD-5A4E-4903-8D0E-F3B57928EF56}"/>
              </a:ext>
            </a:extLst>
          </p:cNvPr>
          <p:cNvSpPr txBox="1"/>
          <p:nvPr userDrawn="1"/>
        </p:nvSpPr>
        <p:spPr>
          <a:xfrm>
            <a:off x="4873841" y="1571348"/>
            <a:ext cx="2672178" cy="1477328"/>
          </a:xfrm>
          <a:prstGeom prst="rect">
            <a:avLst/>
          </a:prstGeom>
          <a:noFill/>
        </p:spPr>
        <p:txBody>
          <a:bodyPr wrap="square" rtlCol="0">
            <a:spAutoFit/>
          </a:bodyPr>
          <a:lstStyle/>
          <a:p>
            <a:pPr algn="ctr"/>
            <a:r>
              <a:rPr lang="en-US" sz="1800" dirty="0">
                <a:solidFill>
                  <a:srgbClr val="9900CC"/>
                </a:solidFill>
                <a:latin typeface="Verdana" panose="020B0604030504040204" pitchFamily="34" charset="0"/>
                <a:ea typeface="Verdana" panose="020B0604030504040204" pitchFamily="34" charset="0"/>
              </a:rPr>
              <a:t>What is convection?</a:t>
            </a:r>
          </a:p>
          <a:p>
            <a:pPr algn="ctr"/>
            <a:endParaRPr lang="en-US" sz="1800" dirty="0">
              <a:solidFill>
                <a:srgbClr val="9900CC"/>
              </a:solidFill>
              <a:latin typeface="Verdana" panose="020B0604030504040204" pitchFamily="34" charset="0"/>
              <a:ea typeface="Verdana" panose="020B0604030504040204" pitchFamily="34" charset="0"/>
            </a:endParaRPr>
          </a:p>
          <a:p>
            <a:pPr algn="ctr"/>
            <a:endParaRPr lang="en-US" sz="1800" dirty="0">
              <a:solidFill>
                <a:srgbClr val="9900CC"/>
              </a:solidFill>
              <a:latin typeface="Verdana" panose="020B0604030504040204" pitchFamily="34" charset="0"/>
              <a:ea typeface="Verdana" panose="020B0604030504040204" pitchFamily="34" charset="0"/>
            </a:endParaRPr>
          </a:p>
          <a:p>
            <a:pPr algn="ctr"/>
            <a:r>
              <a:rPr lang="en-US" sz="1800" dirty="0">
                <a:solidFill>
                  <a:srgbClr val="9900CC"/>
                </a:solidFill>
                <a:latin typeface="Verdana" panose="020B0604030504040204" pitchFamily="34" charset="0"/>
                <a:ea typeface="Verdana" panose="020B0604030504040204" pitchFamily="34" charset="0"/>
              </a:rPr>
              <a:t>How does this image show convection?</a:t>
            </a:r>
          </a:p>
        </p:txBody>
      </p:sp>
    </p:spTree>
    <p:extLst>
      <p:ext uri="{BB962C8B-B14F-4D97-AF65-F5344CB8AC3E}">
        <p14:creationId xmlns:p14="http://schemas.microsoft.com/office/powerpoint/2010/main" val="102856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8407153" y="408372"/>
            <a:ext cx="3373515" cy="4563555"/>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Radiation</a:t>
            </a:r>
            <a:r>
              <a:rPr kumimoji="0" lang="en-US" sz="34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Energy transmitted in waves or a stream of particles</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Travels through space and other types of matter</a:t>
            </a:r>
          </a:p>
        </p:txBody>
      </p:sp>
      <p:pic>
        <p:nvPicPr>
          <p:cNvPr id="5" name="Picture 4" descr="http://i.stack.imgur.com/1LHed.jpg"/>
          <p:cNvPicPr>
            <a:picLocks noChangeAspect="1" noChangeArrowheads="1"/>
          </p:cNvPicPr>
          <p:nvPr userDrawn="1"/>
        </p:nvPicPr>
        <p:blipFill>
          <a:blip r:embed="rId2" cstate="print"/>
          <a:srcRect/>
          <a:stretch>
            <a:fillRect/>
          </a:stretch>
        </p:blipFill>
        <p:spPr bwMode="auto">
          <a:xfrm>
            <a:off x="1071675" y="780190"/>
            <a:ext cx="5702920" cy="2856998"/>
          </a:xfrm>
          <a:prstGeom prst="rect">
            <a:avLst/>
          </a:prstGeom>
          <a:noFill/>
        </p:spPr>
      </p:pic>
      <p:sp>
        <p:nvSpPr>
          <p:cNvPr id="6" name="Rectangle: Rounded Corners 5">
            <a:extLst>
              <a:ext uri="{FF2B5EF4-FFF2-40B4-BE49-F238E27FC236}">
                <a16:creationId xmlns:a16="http://schemas.microsoft.com/office/drawing/2014/main" id="{8E712A75-FB4B-4DB5-A2B5-C866C05925E0}"/>
              </a:ext>
            </a:extLst>
          </p:cNvPr>
          <p:cNvSpPr/>
          <p:nvPr userDrawn="1"/>
        </p:nvSpPr>
        <p:spPr>
          <a:xfrm>
            <a:off x="537215" y="4078398"/>
            <a:ext cx="2834640" cy="341422"/>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sz="1800" dirty="0">
                <a:solidFill>
                  <a:srgbClr val="9900CC"/>
                </a:solidFill>
                <a:latin typeface="Verdana" panose="020B0604030504040204" pitchFamily="34" charset="0"/>
                <a:ea typeface="Verdana" panose="020B0604030504040204" pitchFamily="34" charset="0"/>
              </a:rPr>
              <a:t>What is radiation?</a:t>
            </a:r>
          </a:p>
        </p:txBody>
      </p:sp>
      <p:sp>
        <p:nvSpPr>
          <p:cNvPr id="8" name="Rectangle: Rounded Corners 7">
            <a:extLst>
              <a:ext uri="{FF2B5EF4-FFF2-40B4-BE49-F238E27FC236}">
                <a16:creationId xmlns:a16="http://schemas.microsoft.com/office/drawing/2014/main" id="{D67A3D58-EB39-45A1-8886-10DA9061862C}"/>
              </a:ext>
            </a:extLst>
          </p:cNvPr>
          <p:cNvSpPr/>
          <p:nvPr userDrawn="1"/>
        </p:nvSpPr>
        <p:spPr>
          <a:xfrm>
            <a:off x="4366768" y="3939865"/>
            <a:ext cx="2834640" cy="618488"/>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sz="1800" dirty="0">
                <a:solidFill>
                  <a:srgbClr val="9900CC"/>
                </a:solidFill>
                <a:latin typeface="Verdana" panose="020B0604030504040204" pitchFamily="34" charset="0"/>
                <a:ea typeface="Verdana" panose="020B0604030504040204" pitchFamily="34" charset="0"/>
              </a:rPr>
              <a:t>How does this image show radiation?</a:t>
            </a:r>
          </a:p>
        </p:txBody>
      </p:sp>
    </p:spTree>
    <p:extLst>
      <p:ext uri="{BB962C8B-B14F-4D97-AF65-F5344CB8AC3E}">
        <p14:creationId xmlns:p14="http://schemas.microsoft.com/office/powerpoint/2010/main" val="389324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8D977397-32D8-41A5-B7CA-3CDF66C989E9}"/>
              </a:ext>
            </a:extLst>
          </p:cNvPr>
          <p:cNvSpPr/>
          <p:nvPr userDrawn="1"/>
        </p:nvSpPr>
        <p:spPr>
          <a:xfrm>
            <a:off x="263809" y="843377"/>
            <a:ext cx="4140187" cy="4234640"/>
          </a:xfrm>
          <a:custGeom>
            <a:avLst/>
            <a:gdLst>
              <a:gd name="connsiteX0" fmla="*/ 4 w 3666477"/>
              <a:gd name="connsiteY0" fmla="*/ 1366557 h 3577701"/>
              <a:gd name="connsiteX1" fmla="*/ 1833239 w 3666477"/>
              <a:gd name="connsiteY1" fmla="*/ 0 h 3577701"/>
              <a:gd name="connsiteX2" fmla="*/ 3666473 w 3666477"/>
              <a:gd name="connsiteY2" fmla="*/ 1366557 h 3577701"/>
              <a:gd name="connsiteX3" fmla="*/ 2966240 w 3666477"/>
              <a:gd name="connsiteY3" fmla="*/ 3577692 h 3577701"/>
              <a:gd name="connsiteX4" fmla="*/ 700237 w 3666477"/>
              <a:gd name="connsiteY4" fmla="*/ 3577692 h 3577701"/>
              <a:gd name="connsiteX5" fmla="*/ 4 w 3666477"/>
              <a:gd name="connsiteY5" fmla="*/ 1366557 h 3577701"/>
              <a:gd name="connsiteX0" fmla="*/ 0 w 3666469"/>
              <a:gd name="connsiteY0" fmla="*/ 1366557 h 3586579"/>
              <a:gd name="connsiteX1" fmla="*/ 1833235 w 3666469"/>
              <a:gd name="connsiteY1" fmla="*/ 0 h 3586579"/>
              <a:gd name="connsiteX2" fmla="*/ 3666469 w 3666469"/>
              <a:gd name="connsiteY2" fmla="*/ 1366557 h 3586579"/>
              <a:gd name="connsiteX3" fmla="*/ 2966236 w 3666469"/>
              <a:gd name="connsiteY3" fmla="*/ 3577692 h 3586579"/>
              <a:gd name="connsiteX4" fmla="*/ 45715 w 3666469"/>
              <a:gd name="connsiteY4" fmla="*/ 3586579 h 3586579"/>
              <a:gd name="connsiteX5" fmla="*/ 0 w 3666469"/>
              <a:gd name="connsiteY5" fmla="*/ 1366557 h 3586579"/>
              <a:gd name="connsiteX0" fmla="*/ 0 w 3666469"/>
              <a:gd name="connsiteY0" fmla="*/ 1366557 h 3595447"/>
              <a:gd name="connsiteX1" fmla="*/ 1833235 w 3666469"/>
              <a:gd name="connsiteY1" fmla="*/ 0 h 3595447"/>
              <a:gd name="connsiteX2" fmla="*/ 3666469 w 3666469"/>
              <a:gd name="connsiteY2" fmla="*/ 1366557 h 3595447"/>
              <a:gd name="connsiteX3" fmla="*/ 3658694 w 3666469"/>
              <a:gd name="connsiteY3" fmla="*/ 3595447 h 3595447"/>
              <a:gd name="connsiteX4" fmla="*/ 45715 w 3666469"/>
              <a:gd name="connsiteY4" fmla="*/ 3586579 h 3595447"/>
              <a:gd name="connsiteX5" fmla="*/ 0 w 3666469"/>
              <a:gd name="connsiteY5" fmla="*/ 1366557 h 3595447"/>
              <a:gd name="connsiteX0" fmla="*/ 16428 w 3682897"/>
              <a:gd name="connsiteY0" fmla="*/ 1366557 h 3595447"/>
              <a:gd name="connsiteX1" fmla="*/ 1849663 w 3682897"/>
              <a:gd name="connsiteY1" fmla="*/ 0 h 3595447"/>
              <a:gd name="connsiteX2" fmla="*/ 3682897 w 3682897"/>
              <a:gd name="connsiteY2" fmla="*/ 1366557 h 3595447"/>
              <a:gd name="connsiteX3" fmla="*/ 3675122 w 3682897"/>
              <a:gd name="connsiteY3" fmla="*/ 3595447 h 3595447"/>
              <a:gd name="connsiteX4" fmla="*/ 0 w 3682897"/>
              <a:gd name="connsiteY4" fmla="*/ 3586579 h 3595447"/>
              <a:gd name="connsiteX5" fmla="*/ 16428 w 3682897"/>
              <a:gd name="connsiteY5" fmla="*/ 1366557 h 3595447"/>
              <a:gd name="connsiteX0" fmla="*/ 16428 w 3682897"/>
              <a:gd name="connsiteY0" fmla="*/ 2005750 h 4234640"/>
              <a:gd name="connsiteX1" fmla="*/ 1840785 w 3682897"/>
              <a:gd name="connsiteY1" fmla="*/ 0 h 4234640"/>
              <a:gd name="connsiteX2" fmla="*/ 3682897 w 3682897"/>
              <a:gd name="connsiteY2" fmla="*/ 2005750 h 4234640"/>
              <a:gd name="connsiteX3" fmla="*/ 3675122 w 3682897"/>
              <a:gd name="connsiteY3" fmla="*/ 4234640 h 4234640"/>
              <a:gd name="connsiteX4" fmla="*/ 0 w 3682897"/>
              <a:gd name="connsiteY4" fmla="*/ 4225772 h 4234640"/>
              <a:gd name="connsiteX5" fmla="*/ 16428 w 3682897"/>
              <a:gd name="connsiteY5" fmla="*/ 2005750 h 4234640"/>
              <a:gd name="connsiteX0" fmla="*/ 0 w 3755245"/>
              <a:gd name="connsiteY0" fmla="*/ 1144616 h 4234640"/>
              <a:gd name="connsiteX1" fmla="*/ 1913133 w 3755245"/>
              <a:gd name="connsiteY1" fmla="*/ 0 h 4234640"/>
              <a:gd name="connsiteX2" fmla="*/ 3755245 w 3755245"/>
              <a:gd name="connsiteY2" fmla="*/ 2005750 h 4234640"/>
              <a:gd name="connsiteX3" fmla="*/ 3747470 w 3755245"/>
              <a:gd name="connsiteY3" fmla="*/ 4234640 h 4234640"/>
              <a:gd name="connsiteX4" fmla="*/ 72348 w 3755245"/>
              <a:gd name="connsiteY4" fmla="*/ 4225772 h 4234640"/>
              <a:gd name="connsiteX5" fmla="*/ 0 w 3755245"/>
              <a:gd name="connsiteY5" fmla="*/ 1144616 h 4234640"/>
              <a:gd name="connsiteX0" fmla="*/ 0 w 3710857"/>
              <a:gd name="connsiteY0" fmla="*/ 1144616 h 4234640"/>
              <a:gd name="connsiteX1" fmla="*/ 1868745 w 3710857"/>
              <a:gd name="connsiteY1" fmla="*/ 0 h 4234640"/>
              <a:gd name="connsiteX2" fmla="*/ 3710857 w 3710857"/>
              <a:gd name="connsiteY2" fmla="*/ 2005750 h 4234640"/>
              <a:gd name="connsiteX3" fmla="*/ 3703082 w 3710857"/>
              <a:gd name="connsiteY3" fmla="*/ 4234640 h 4234640"/>
              <a:gd name="connsiteX4" fmla="*/ 27960 w 3710857"/>
              <a:gd name="connsiteY4" fmla="*/ 4225772 h 4234640"/>
              <a:gd name="connsiteX5" fmla="*/ 0 w 3710857"/>
              <a:gd name="connsiteY5" fmla="*/ 1144616 h 4234640"/>
              <a:gd name="connsiteX0" fmla="*/ 0 w 3737490"/>
              <a:gd name="connsiteY0" fmla="*/ 1144616 h 4234640"/>
              <a:gd name="connsiteX1" fmla="*/ 1868745 w 3737490"/>
              <a:gd name="connsiteY1" fmla="*/ 0 h 4234640"/>
              <a:gd name="connsiteX2" fmla="*/ 3737490 w 3737490"/>
              <a:gd name="connsiteY2" fmla="*/ 1091350 h 4234640"/>
              <a:gd name="connsiteX3" fmla="*/ 3703082 w 3737490"/>
              <a:gd name="connsiteY3" fmla="*/ 4234640 h 4234640"/>
              <a:gd name="connsiteX4" fmla="*/ 27960 w 3737490"/>
              <a:gd name="connsiteY4" fmla="*/ 4225772 h 4234640"/>
              <a:gd name="connsiteX5" fmla="*/ 0 w 3737490"/>
              <a:gd name="connsiteY5" fmla="*/ 1144616 h 4234640"/>
              <a:gd name="connsiteX0" fmla="*/ 0 w 3746368"/>
              <a:gd name="connsiteY0" fmla="*/ 1144616 h 4234640"/>
              <a:gd name="connsiteX1" fmla="*/ 1868745 w 3746368"/>
              <a:gd name="connsiteY1" fmla="*/ 0 h 4234640"/>
              <a:gd name="connsiteX2" fmla="*/ 3746368 w 3746368"/>
              <a:gd name="connsiteY2" fmla="*/ 1082472 h 4234640"/>
              <a:gd name="connsiteX3" fmla="*/ 3703082 w 3746368"/>
              <a:gd name="connsiteY3" fmla="*/ 4234640 h 4234640"/>
              <a:gd name="connsiteX4" fmla="*/ 27960 w 3746368"/>
              <a:gd name="connsiteY4" fmla="*/ 4225772 h 4234640"/>
              <a:gd name="connsiteX5" fmla="*/ 0 w 3746368"/>
              <a:gd name="connsiteY5" fmla="*/ 1144616 h 4234640"/>
              <a:gd name="connsiteX0" fmla="*/ 0 w 3737490"/>
              <a:gd name="connsiteY0" fmla="*/ 1135738 h 4234640"/>
              <a:gd name="connsiteX1" fmla="*/ 1859867 w 3737490"/>
              <a:gd name="connsiteY1" fmla="*/ 0 h 4234640"/>
              <a:gd name="connsiteX2" fmla="*/ 3737490 w 3737490"/>
              <a:gd name="connsiteY2" fmla="*/ 1082472 h 4234640"/>
              <a:gd name="connsiteX3" fmla="*/ 3694204 w 3737490"/>
              <a:gd name="connsiteY3" fmla="*/ 4234640 h 4234640"/>
              <a:gd name="connsiteX4" fmla="*/ 19082 w 3737490"/>
              <a:gd name="connsiteY4" fmla="*/ 4225772 h 4234640"/>
              <a:gd name="connsiteX5" fmla="*/ 0 w 3737490"/>
              <a:gd name="connsiteY5" fmla="*/ 1135738 h 4234640"/>
              <a:gd name="connsiteX0" fmla="*/ 0 w 3710857"/>
              <a:gd name="connsiteY0" fmla="*/ 1135738 h 4234640"/>
              <a:gd name="connsiteX1" fmla="*/ 1859867 w 3710857"/>
              <a:gd name="connsiteY1" fmla="*/ 0 h 4234640"/>
              <a:gd name="connsiteX2" fmla="*/ 3710857 w 3710857"/>
              <a:gd name="connsiteY2" fmla="*/ 1073594 h 4234640"/>
              <a:gd name="connsiteX3" fmla="*/ 3694204 w 3710857"/>
              <a:gd name="connsiteY3" fmla="*/ 4234640 h 4234640"/>
              <a:gd name="connsiteX4" fmla="*/ 19082 w 3710857"/>
              <a:gd name="connsiteY4" fmla="*/ 4225772 h 4234640"/>
              <a:gd name="connsiteX5" fmla="*/ 0 w 3710857"/>
              <a:gd name="connsiteY5" fmla="*/ 1135738 h 423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0857" h="4234640">
                <a:moveTo>
                  <a:pt x="0" y="1135738"/>
                </a:moveTo>
                <a:lnTo>
                  <a:pt x="1859867" y="0"/>
                </a:lnTo>
                <a:lnTo>
                  <a:pt x="3710857" y="1073594"/>
                </a:lnTo>
                <a:cubicBezTo>
                  <a:pt x="3708265" y="1816557"/>
                  <a:pt x="3696796" y="3491677"/>
                  <a:pt x="3694204" y="4234640"/>
                </a:cubicBezTo>
                <a:lnTo>
                  <a:pt x="19082" y="4225772"/>
                </a:lnTo>
                <a:lnTo>
                  <a:pt x="0" y="1135738"/>
                </a:lnTo>
                <a:close/>
              </a:path>
            </a:pathLst>
          </a:cu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arge lawn in front of a house&#10;&#10;Description automatically generated">
            <a:extLst>
              <a:ext uri="{FF2B5EF4-FFF2-40B4-BE49-F238E27FC236}">
                <a16:creationId xmlns:a16="http://schemas.microsoft.com/office/drawing/2014/main" id="{5540963E-CB27-4FB2-9FEB-84B0825835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77150" y="843377"/>
            <a:ext cx="3183361" cy="1790641"/>
          </a:xfrm>
          <a:prstGeom prst="rect">
            <a:avLst/>
          </a:prstGeom>
          <a:effectLst>
            <a:outerShdw blurRad="50800" dist="38100" sx="102000" sy="102000" algn="l" rotWithShape="0">
              <a:prstClr val="black">
                <a:alpha val="40000"/>
              </a:prstClr>
            </a:outerShdw>
          </a:effectLst>
        </p:spPr>
      </p:pic>
      <p:pic>
        <p:nvPicPr>
          <p:cNvPr id="9" name="Picture 8" descr="An old barn in front of a house&#10;&#10;Description automatically generated">
            <a:extLst>
              <a:ext uri="{FF2B5EF4-FFF2-40B4-BE49-F238E27FC236}">
                <a16:creationId xmlns:a16="http://schemas.microsoft.com/office/drawing/2014/main" id="{666E0158-6478-4F6E-BA75-F7E478818AC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20120" y="2777156"/>
            <a:ext cx="3456354" cy="2300861"/>
          </a:xfrm>
          <a:prstGeom prst="rect">
            <a:avLst/>
          </a:prstGeom>
          <a:effectLst>
            <a:outerShdw blurRad="50800" dist="38100" dir="2700000" sx="102000" sy="102000" algn="tl" rotWithShape="0">
              <a:prstClr val="black">
                <a:alpha val="40000"/>
              </a:prstClr>
            </a:outerShdw>
          </a:effectLst>
        </p:spPr>
      </p:pic>
      <p:pic>
        <p:nvPicPr>
          <p:cNvPr id="11" name="Picture 10" descr="A picture containing outdoor, water, building, grass&#10;&#10;Description automatically generated">
            <a:extLst>
              <a:ext uri="{FF2B5EF4-FFF2-40B4-BE49-F238E27FC236}">
                <a16:creationId xmlns:a16="http://schemas.microsoft.com/office/drawing/2014/main" id="{8BA5DBD1-0756-4BDF-88DE-251A2E4C559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3085" t="602" b="-602"/>
          <a:stretch/>
        </p:blipFill>
        <p:spPr>
          <a:xfrm>
            <a:off x="4949751" y="962991"/>
            <a:ext cx="2246051" cy="1864769"/>
          </a:xfrm>
          <a:prstGeom prst="rect">
            <a:avLst/>
          </a:prstGeom>
          <a:effectLst>
            <a:outerShdw blurRad="50800" dist="38100" dir="2700000" sx="102000" sy="102000" algn="tl" rotWithShape="0">
              <a:prstClr val="black">
                <a:alpha val="40000"/>
              </a:prstClr>
            </a:outerShdw>
          </a:effectLst>
        </p:spPr>
      </p:pic>
      <p:pic>
        <p:nvPicPr>
          <p:cNvPr id="13" name="Picture 12" descr="A large tower in a garden&#10;&#10;Description automatically generated">
            <a:extLst>
              <a:ext uri="{FF2B5EF4-FFF2-40B4-BE49-F238E27FC236}">
                <a16:creationId xmlns:a16="http://schemas.microsoft.com/office/drawing/2014/main" id="{E5213F85-C22A-44DA-A7A3-443B0C304D70}"/>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7059"/>
          <a:stretch/>
        </p:blipFill>
        <p:spPr>
          <a:xfrm>
            <a:off x="9605804" y="3138985"/>
            <a:ext cx="2354707" cy="1761611"/>
          </a:xfrm>
          <a:prstGeom prst="rect">
            <a:avLst/>
          </a:prstGeom>
          <a:effectLst>
            <a:outerShdw blurRad="50800" dist="38100" dir="2700000" sx="102000" sy="102000" algn="tl" rotWithShape="0">
              <a:prstClr val="black">
                <a:alpha val="40000"/>
              </a:prstClr>
            </a:outerShdw>
          </a:effectLst>
        </p:spPr>
      </p:pic>
      <p:sp>
        <p:nvSpPr>
          <p:cNvPr id="14" name="TextBox 13">
            <a:extLst>
              <a:ext uri="{FF2B5EF4-FFF2-40B4-BE49-F238E27FC236}">
                <a16:creationId xmlns:a16="http://schemas.microsoft.com/office/drawing/2014/main" id="{F58D62AC-8903-48E4-8D3A-FB519501A873}"/>
              </a:ext>
            </a:extLst>
          </p:cNvPr>
          <p:cNvSpPr txBox="1"/>
          <p:nvPr userDrawn="1"/>
        </p:nvSpPr>
        <p:spPr>
          <a:xfrm>
            <a:off x="263809" y="2026203"/>
            <a:ext cx="4158069" cy="3046988"/>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When electricity isn’t available, explain how the location and design of a house can help control temperature using conduction, convection, and radiation.</a:t>
            </a:r>
          </a:p>
        </p:txBody>
      </p:sp>
    </p:spTree>
    <p:extLst>
      <p:ext uri="{BB962C8B-B14F-4D97-AF65-F5344CB8AC3E}">
        <p14:creationId xmlns:p14="http://schemas.microsoft.com/office/powerpoint/2010/main" val="1333327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Picture 4" descr="A sunset in the background&#10;&#10;Description automatically generated">
            <a:extLst>
              <a:ext uri="{FF2B5EF4-FFF2-40B4-BE49-F238E27FC236}">
                <a16:creationId xmlns:a16="http://schemas.microsoft.com/office/drawing/2014/main" id="{15B73C1A-21D1-4657-AD77-6465A067013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23584" y="842693"/>
            <a:ext cx="5705770" cy="4278874"/>
          </a:xfrm>
          <a:prstGeom prst="rect">
            <a:avLst/>
          </a:prstGeom>
          <a:effectLst>
            <a:outerShdw blurRad="215900" dist="38100" dir="2700000" sx="102000" sy="102000" algn="tl" rotWithShape="0">
              <a:prstClr val="black">
                <a:alpha val="40000"/>
              </a:prstClr>
            </a:outerShdw>
          </a:effectLst>
        </p:spPr>
      </p:pic>
      <p:sp>
        <p:nvSpPr>
          <p:cNvPr id="6" name="Sun 5">
            <a:extLst>
              <a:ext uri="{FF2B5EF4-FFF2-40B4-BE49-F238E27FC236}">
                <a16:creationId xmlns:a16="http://schemas.microsoft.com/office/drawing/2014/main" id="{731FC624-644C-46A6-8913-73360618A040}"/>
              </a:ext>
            </a:extLst>
          </p:cNvPr>
          <p:cNvSpPr/>
          <p:nvPr userDrawn="1"/>
        </p:nvSpPr>
        <p:spPr>
          <a:xfrm>
            <a:off x="745724" y="707984"/>
            <a:ext cx="4820575" cy="4714810"/>
          </a:xfrm>
          <a:prstGeom prst="sun">
            <a:avLst>
              <a:gd name="adj" fmla="val 18359"/>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cap="none" spc="0">
              <a:ln w="22225">
                <a:solidFill>
                  <a:schemeClr val="accent2"/>
                </a:solidFill>
                <a:prstDash val="solid"/>
              </a:ln>
              <a:solidFill>
                <a:schemeClr val="accent2">
                  <a:lumMod val="40000"/>
                  <a:lumOff val="60000"/>
                </a:schemeClr>
              </a:solidFill>
              <a:effectLst/>
            </a:endParaRPr>
          </a:p>
        </p:txBody>
      </p:sp>
      <p:sp>
        <p:nvSpPr>
          <p:cNvPr id="14" name="TextBox 13">
            <a:extLst>
              <a:ext uri="{FF2B5EF4-FFF2-40B4-BE49-F238E27FC236}">
                <a16:creationId xmlns:a16="http://schemas.microsoft.com/office/drawing/2014/main" id="{F58D62AC-8903-48E4-8D3A-FB519501A873}"/>
              </a:ext>
            </a:extLst>
          </p:cNvPr>
          <p:cNvSpPr txBox="1"/>
          <p:nvPr userDrawn="1"/>
        </p:nvSpPr>
        <p:spPr>
          <a:xfrm>
            <a:off x="1043629" y="2049846"/>
            <a:ext cx="4224763" cy="2293799"/>
          </a:xfrm>
          <a:prstGeom prst="ellipse">
            <a:avLst/>
          </a:prstGeom>
          <a:noFill/>
        </p:spPr>
        <p:txBody>
          <a:bodyPr wrap="square" rtlCol="0">
            <a:spAutoFit/>
          </a:bodyPr>
          <a:lstStyle/>
          <a:p>
            <a:pPr algn="ctr"/>
            <a:r>
              <a:rPr lang="en-US" sz="2000" dirty="0">
                <a:solidFill>
                  <a:schemeClr val="tx1"/>
                </a:solidFill>
                <a:latin typeface="Verdana" panose="020B0604030504040204" pitchFamily="34" charset="0"/>
                <a:ea typeface="Verdana" panose="020B0604030504040204" pitchFamily="34" charset="0"/>
              </a:rPr>
              <a:t>Give an example of how radiation is transformed into other forms of energy</a:t>
            </a:r>
            <a:r>
              <a:rPr lang="en-US" sz="1800" dirty="0">
                <a:solidFill>
                  <a:schemeClr val="tx1"/>
                </a:solidFill>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255440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7D8625-4412-4B07-81E1-293311B8AA2B}"/>
              </a:ext>
            </a:extLst>
          </p:cNvPr>
          <p:cNvSpPr/>
          <p:nvPr userDrawn="1"/>
        </p:nvSpPr>
        <p:spPr>
          <a:xfrm>
            <a:off x="355107" y="1180730"/>
            <a:ext cx="4927107" cy="3533313"/>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8" descr="http://cdn2max.roojoom.netdna-cdn.com/treks/abedmmasalha_wml-mwthr-l-tq-lhrr1396419924445.jpg">
            <a:extLst>
              <a:ext uri="{FF2B5EF4-FFF2-40B4-BE49-F238E27FC236}">
                <a16:creationId xmlns:a16="http://schemas.microsoft.com/office/drawing/2014/main" id="{CB3373E7-F84A-4456-9845-7180DFE6F327}"/>
              </a:ext>
            </a:extLst>
          </p:cNvPr>
          <p:cNvPicPr>
            <a:picLocks noChangeAspect="1" noChangeArrowheads="1"/>
          </p:cNvPicPr>
          <p:nvPr userDrawn="1"/>
        </p:nvPicPr>
        <p:blipFill>
          <a:blip r:embed="rId2" cstate="print"/>
          <a:srcRect/>
          <a:stretch>
            <a:fillRect/>
          </a:stretch>
        </p:blipFill>
        <p:spPr bwMode="auto">
          <a:xfrm>
            <a:off x="747349" y="1496117"/>
            <a:ext cx="4093820" cy="2889451"/>
          </a:xfrm>
          <a:prstGeom prst="rect">
            <a:avLst/>
          </a:prstGeom>
          <a:noFill/>
        </p:spPr>
      </p:pic>
      <p:sp>
        <p:nvSpPr>
          <p:cNvPr id="4" name="TextBox 3">
            <a:extLst>
              <a:ext uri="{FF2B5EF4-FFF2-40B4-BE49-F238E27FC236}">
                <a16:creationId xmlns:a16="http://schemas.microsoft.com/office/drawing/2014/main" id="{4A53AB62-FC7C-4FFE-B251-D506A20786E0}"/>
              </a:ext>
            </a:extLst>
          </p:cNvPr>
          <p:cNvSpPr txBox="1"/>
          <p:nvPr userDrawn="1"/>
        </p:nvSpPr>
        <p:spPr>
          <a:xfrm>
            <a:off x="5486398" y="988874"/>
            <a:ext cx="6480699" cy="3416320"/>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The Law of Conservation of Energy tells us that energy can neither be created nor destroyed. With that knowledge and your understanding of conduction, convection, and radiation, predict what happens to: </a:t>
            </a:r>
            <a:br>
              <a:rPr lang="en-US" sz="24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		(1) the air above the stove, 	</a:t>
            </a:r>
          </a:p>
          <a:p>
            <a:r>
              <a:rPr lang="en-US" sz="2400" dirty="0">
                <a:latin typeface="Verdana" panose="020B0604030504040204" pitchFamily="34" charset="0"/>
                <a:ea typeface="Verdana" panose="020B0604030504040204" pitchFamily="34" charset="0"/>
              </a:rPr>
              <a:t>		(2) the person’s hand, and </a:t>
            </a:r>
          </a:p>
          <a:p>
            <a:r>
              <a:rPr lang="en-US" sz="2400" dirty="0">
                <a:latin typeface="Verdana" panose="020B0604030504040204" pitchFamily="34" charset="0"/>
                <a:ea typeface="Verdana" panose="020B0604030504040204" pitchFamily="34" charset="0"/>
              </a:rPr>
              <a:t>		(3) the burner on the stove.</a:t>
            </a:r>
          </a:p>
        </p:txBody>
      </p:sp>
    </p:spTree>
    <p:extLst>
      <p:ext uri="{BB962C8B-B14F-4D97-AF65-F5344CB8AC3E}">
        <p14:creationId xmlns:p14="http://schemas.microsoft.com/office/powerpoint/2010/main" val="4064351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2E96EA-94DB-4EC2-B8CC-43D684C1D83F}"/>
              </a:ext>
            </a:extLst>
          </p:cNvPr>
          <p:cNvSpPr/>
          <p:nvPr userDrawn="1"/>
        </p:nvSpPr>
        <p:spPr>
          <a:xfrm>
            <a:off x="4479010" y="19800"/>
            <a:ext cx="7636790" cy="2585323"/>
          </a:xfrm>
          <a:prstGeom prst="rect">
            <a:avLst/>
          </a:prstGeom>
        </p:spPr>
        <p:txBody>
          <a:bodyPr wrap="square">
            <a:spAutoFit/>
          </a:bodyPr>
          <a:lstStyle/>
          <a:p>
            <a:pPr marL="0" indent="0">
              <a:buNone/>
            </a:pPr>
            <a:r>
              <a:rPr lang="is-IS" sz="1800" b="1" dirty="0">
                <a:latin typeface="Verdana" panose="020B0604030504040204" pitchFamily="34" charset="0"/>
                <a:ea typeface="Verdana" panose="020B0604030504040204" pitchFamily="34" charset="0"/>
              </a:rPr>
              <a:t>Give your best answer to...</a:t>
            </a:r>
            <a:br>
              <a:rPr lang="is-IS" sz="1800" b="1" dirty="0">
                <a:latin typeface="Verdana" panose="020B0604030504040204" pitchFamily="34" charset="0"/>
                <a:ea typeface="Verdana" panose="020B0604030504040204" pitchFamily="34" charset="0"/>
              </a:rPr>
            </a:br>
            <a:endParaRPr lang="is-IS" sz="1800" b="1" dirty="0">
              <a:latin typeface="Verdana" panose="020B0604030504040204" pitchFamily="34" charset="0"/>
              <a:ea typeface="Verdana" panose="020B0604030504040204" pitchFamily="34" charset="0"/>
            </a:endParaRPr>
          </a:p>
          <a:p>
            <a:pPr marL="594360" indent="-594360">
              <a:buAutoNum type="arabicPeriod"/>
            </a:pPr>
            <a:r>
              <a:rPr kumimoji="0" lang="is-IS" sz="18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Define conduction, convection and radiation and give examples.</a:t>
            </a:r>
          </a:p>
          <a:p>
            <a:pPr marL="0" indent="0">
              <a:buNone/>
            </a:pPr>
            <a:br>
              <a:rPr lang="is-IS" sz="1800" dirty="0">
                <a:latin typeface="Verdana" panose="020B0604030504040204" pitchFamily="34" charset="0"/>
                <a:ea typeface="Verdana" panose="020B0604030504040204" pitchFamily="34" charset="0"/>
              </a:rPr>
            </a:br>
            <a:endParaRPr lang="is-IS" sz="1800" dirty="0">
              <a:latin typeface="Verdana" panose="020B0604030504040204" pitchFamily="34" charset="0"/>
              <a:ea typeface="Verdana" panose="020B0604030504040204" pitchFamily="34" charset="0"/>
            </a:endParaRPr>
          </a:p>
          <a:p>
            <a:pPr marL="594360" indent="-594360">
              <a:buAutoNum type="arabicPeriod"/>
            </a:pPr>
            <a:endParaRPr lang="is-IS" sz="1800" dirty="0">
              <a:latin typeface="Verdana" panose="020B0604030504040204" pitchFamily="34" charset="0"/>
              <a:ea typeface="Verdana" panose="020B0604030504040204" pitchFamily="34" charset="0"/>
            </a:endParaRPr>
          </a:p>
          <a:p>
            <a:pPr marL="594360" indent="-594360">
              <a:buAutoNum type="arabicPeriod"/>
            </a:pPr>
            <a:endParaRPr lang="is-IS" sz="1800" dirty="0">
              <a:latin typeface="Verdana" panose="020B0604030504040204" pitchFamily="34" charset="0"/>
              <a:ea typeface="Verdana" panose="020B0604030504040204" pitchFamily="34" charset="0"/>
            </a:endParaRPr>
          </a:p>
          <a:p>
            <a:pPr marL="594360" indent="-594360">
              <a:buAutoNum type="arabicPeriod"/>
            </a:pPr>
            <a:endParaRPr lang="is-IS" sz="1800"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79513D97-490B-44B5-867D-55A05FC5D8DC}"/>
              </a:ext>
            </a:extLst>
          </p:cNvPr>
          <p:cNvSpPr/>
          <p:nvPr userDrawn="1"/>
        </p:nvSpPr>
        <p:spPr>
          <a:xfrm>
            <a:off x="-1" y="2348134"/>
            <a:ext cx="4309352" cy="1200329"/>
          </a:xfrm>
          <a:prstGeom prst="rect">
            <a:avLst/>
          </a:prstGeom>
        </p:spPr>
        <p:txBody>
          <a:bodyPr wrap="square">
            <a:spAutoFit/>
          </a:bodyPr>
          <a:lstStyle/>
          <a:p>
            <a:pPr algn="ctr"/>
            <a:r>
              <a:rPr lang="en-US" sz="3600" b="1" dirty="0">
                <a:solidFill>
                  <a:schemeClr val="bg1"/>
                </a:solidFill>
                <a:latin typeface="Verdana" panose="020B0604030504040204" pitchFamily="34" charset="0"/>
              </a:rPr>
              <a:t>Check for Understanding</a:t>
            </a:r>
          </a:p>
        </p:txBody>
      </p:sp>
    </p:spTree>
    <p:extLst>
      <p:ext uri="{BB962C8B-B14F-4D97-AF65-F5344CB8AC3E}">
        <p14:creationId xmlns:p14="http://schemas.microsoft.com/office/powerpoint/2010/main" val="2687438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C75C0A-823E-4301-80B2-57CDFD64CD77}"/>
              </a:ext>
            </a:extLst>
          </p:cNvPr>
          <p:cNvSpPr/>
          <p:nvPr userDrawn="1"/>
        </p:nvSpPr>
        <p:spPr>
          <a:xfrm>
            <a:off x="0" y="2249413"/>
            <a:ext cx="4309352" cy="1200329"/>
          </a:xfrm>
          <a:prstGeom prst="rect">
            <a:avLst/>
          </a:prstGeom>
        </p:spPr>
        <p:txBody>
          <a:bodyPr wrap="square">
            <a:spAutoFit/>
          </a:bodyPr>
          <a:lstStyle/>
          <a:p>
            <a:pPr algn="ctr"/>
            <a:r>
              <a:rPr lang="en-US" sz="3600" b="1" dirty="0">
                <a:solidFill>
                  <a:schemeClr val="bg1"/>
                </a:solidFill>
                <a:latin typeface="Verdana" panose="020B0604030504040204" pitchFamily="34" charset="0"/>
              </a:rPr>
              <a:t>Still have questions?</a:t>
            </a:r>
          </a:p>
        </p:txBody>
      </p:sp>
      <p:sp>
        <p:nvSpPr>
          <p:cNvPr id="5" name="TextBox 4">
            <a:extLst>
              <a:ext uri="{FF2B5EF4-FFF2-40B4-BE49-F238E27FC236}">
                <a16:creationId xmlns:a16="http://schemas.microsoft.com/office/drawing/2014/main" id="{579DB70D-2861-44B1-B290-22BAD61EB16B}"/>
              </a:ext>
            </a:extLst>
          </p:cNvPr>
          <p:cNvSpPr txBox="1"/>
          <p:nvPr userDrawn="1"/>
        </p:nvSpPr>
        <p:spPr>
          <a:xfrm>
            <a:off x="4467109" y="648771"/>
            <a:ext cx="7660105" cy="2031325"/>
          </a:xfrm>
          <a:prstGeom prst="rect">
            <a:avLst/>
          </a:prstGeom>
          <a:noFill/>
        </p:spPr>
        <p:txBody>
          <a:bodyPr wrap="square" rtlCol="0">
            <a:spAutoFit/>
          </a:bodyPr>
          <a:lstStyle/>
          <a:p>
            <a:pPr marL="0" indent="0">
              <a:buFont typeface="Arial" panose="020B0604020202020204" pitchFamily="34" charset="0"/>
              <a:buNone/>
            </a:pPr>
            <a:r>
              <a:rPr lang="en-US" dirty="0">
                <a:latin typeface="Verdana" panose="020B0604030504040204" pitchFamily="34" charset="0"/>
                <a:ea typeface="Verdana" panose="020B0604030504040204" pitchFamily="34" charset="0"/>
              </a:rPr>
              <a:t>Which essential questions do you still need help to understand?</a:t>
            </a: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7408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11414A5-D74F-4FA5-9719-F1FEC78930B8}"/>
              </a:ext>
            </a:extLst>
          </p:cNvPr>
          <p:cNvGrpSpPr/>
          <p:nvPr userDrawn="1"/>
        </p:nvGrpSpPr>
        <p:grpSpPr>
          <a:xfrm>
            <a:off x="1061169" y="253072"/>
            <a:ext cx="383814" cy="412795"/>
            <a:chOff x="124747" y="271829"/>
            <a:chExt cx="383814" cy="412795"/>
          </a:xfrm>
        </p:grpSpPr>
        <p:sp>
          <p:nvSpPr>
            <p:cNvPr id="3" name="Oval 2">
              <a:extLst>
                <a:ext uri="{FF2B5EF4-FFF2-40B4-BE49-F238E27FC236}">
                  <a16:creationId xmlns:a16="http://schemas.microsoft.com/office/drawing/2014/main" id="{F159D0CE-B87D-451B-AB20-E2AF9F4051BC}"/>
                </a:ext>
              </a:extLst>
            </p:cNvPr>
            <p:cNvSpPr/>
            <p:nvPr userDrawn="1"/>
          </p:nvSpPr>
          <p:spPr>
            <a:xfrm>
              <a:off x="124747" y="300810"/>
              <a:ext cx="383814" cy="383814"/>
            </a:xfrm>
            <a:prstGeom prst="ellipse">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4" name="Graphic 3" descr="Mountains">
              <a:extLst>
                <a:ext uri="{FF2B5EF4-FFF2-40B4-BE49-F238E27FC236}">
                  <a16:creationId xmlns:a16="http://schemas.microsoft.com/office/drawing/2014/main" id="{1CB5722B-995D-4703-92D6-314C46C4725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2219" y="271829"/>
              <a:ext cx="349216" cy="349216"/>
            </a:xfrm>
            <a:prstGeom prst="rect">
              <a:avLst/>
            </a:prstGeom>
          </p:spPr>
        </p:pic>
      </p:grpSp>
      <p:graphicFrame>
        <p:nvGraphicFramePr>
          <p:cNvPr id="5" name="Table 5">
            <a:extLst>
              <a:ext uri="{FF2B5EF4-FFF2-40B4-BE49-F238E27FC236}">
                <a16:creationId xmlns:a16="http://schemas.microsoft.com/office/drawing/2014/main" id="{67BEBA08-CFBE-4275-8D3D-CAAEC3F97DE9}"/>
              </a:ext>
            </a:extLst>
          </p:cNvPr>
          <p:cNvGraphicFramePr>
            <a:graphicFrameLocks noGrp="1"/>
          </p:cNvGraphicFramePr>
          <p:nvPr userDrawn="1">
            <p:extLst>
              <p:ext uri="{D42A27DB-BD31-4B8C-83A1-F6EECF244321}">
                <p14:modId xmlns:p14="http://schemas.microsoft.com/office/powerpoint/2010/main" val="549415371"/>
              </p:ext>
            </p:extLst>
          </p:nvPr>
        </p:nvGraphicFramePr>
        <p:xfrm>
          <a:off x="1567766" y="173502"/>
          <a:ext cx="8128000" cy="499871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595736865"/>
                    </a:ext>
                  </a:extLst>
                </a:gridCol>
              </a:tblGrid>
              <a:tr h="555413">
                <a:tc>
                  <a:txBody>
                    <a:bodyPr/>
                    <a:lstStyle/>
                    <a:p>
                      <a:r>
                        <a:rPr lang="en-US" b="1" dirty="0">
                          <a:solidFill>
                            <a:schemeClr val="tx1"/>
                          </a:solidFill>
                          <a:latin typeface="Verdana" panose="020B0604030504040204" pitchFamily="34" charset="0"/>
                          <a:ea typeface="Verdana" panose="020B0604030504040204" pitchFamily="34" charset="0"/>
                        </a:rPr>
                        <a:t>Earth Science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1780087"/>
                  </a:ext>
                </a:extLst>
              </a:tr>
              <a:tr h="555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Verdana" panose="020B0604030504040204" pitchFamily="34" charset="0"/>
                          <a:ea typeface="Verdana" panose="020B0604030504040204" pitchFamily="34" charset="0"/>
                        </a:rPr>
                        <a:t>Energy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2699892"/>
                  </a:ext>
                </a:extLst>
              </a:tr>
              <a:tr h="555413">
                <a:tc>
                  <a:txBody>
                    <a:bodyPr/>
                    <a:lstStyle/>
                    <a:p>
                      <a:r>
                        <a:rPr lang="en-US" b="1" dirty="0">
                          <a:solidFill>
                            <a:schemeClr val="tx1"/>
                          </a:solidFill>
                          <a:latin typeface="Verdana" panose="020B0604030504040204" pitchFamily="34" charset="0"/>
                          <a:ea typeface="Verdana" panose="020B0604030504040204" pitchFamily="34" charset="0"/>
                        </a:rPr>
                        <a:t>Structure of Life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3776338"/>
                  </a:ext>
                </a:extLst>
              </a:tr>
              <a:tr h="555413">
                <a:tc>
                  <a:txBody>
                    <a:bodyPr/>
                    <a:lstStyle/>
                    <a:p>
                      <a:r>
                        <a:rPr lang="en-US" b="1" dirty="0">
                          <a:solidFill>
                            <a:schemeClr val="tx1"/>
                          </a:solidFill>
                          <a:latin typeface="Verdana" panose="020B0604030504040204" pitchFamily="34" charset="0"/>
                          <a:ea typeface="Verdana" panose="020B0604030504040204" pitchFamily="34" charset="0"/>
                        </a:rPr>
                        <a:t>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5027407"/>
                  </a:ext>
                </a:extLst>
              </a:tr>
              <a:tr h="555413">
                <a:tc>
                  <a:txBody>
                    <a:bodyPr/>
                    <a:lstStyle/>
                    <a:p>
                      <a:r>
                        <a:rPr lang="en-US" b="1" dirty="0">
                          <a:solidFill>
                            <a:schemeClr val="tx1"/>
                          </a:solidFill>
                          <a:latin typeface="Verdana" panose="020B0604030504040204" pitchFamily="34" charset="0"/>
                          <a:ea typeface="Verdana" panose="020B0604030504040204" pitchFamily="34" charset="0"/>
                        </a:rPr>
                        <a:t>Force and Motion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351966"/>
                  </a:ext>
                </a:extLst>
              </a:tr>
              <a:tr h="5554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Verdana" panose="020B0604030504040204" pitchFamily="34" charset="0"/>
                          <a:ea typeface="Verdana" panose="020B0604030504040204" pitchFamily="34" charset="0"/>
                        </a:rPr>
                        <a:t>Ecosystems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395953"/>
                  </a:ext>
                </a:extLst>
              </a:tr>
              <a:tr h="555413">
                <a:tc>
                  <a:txBody>
                    <a:bodyPr/>
                    <a:lstStyle/>
                    <a:p>
                      <a:r>
                        <a:rPr lang="en-US" b="1" dirty="0">
                          <a:solidFill>
                            <a:schemeClr val="tx1"/>
                          </a:solidFill>
                          <a:latin typeface="Verdana" panose="020B0604030504040204" pitchFamily="34" charset="0"/>
                          <a:ea typeface="Verdana" panose="020B0604030504040204" pitchFamily="34" charset="0"/>
                        </a:rPr>
                        <a:t>Weather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0235086"/>
                  </a:ext>
                </a:extLst>
              </a:tr>
              <a:tr h="555413">
                <a:tc>
                  <a:txBody>
                    <a:bodyPr/>
                    <a:lstStyle/>
                    <a:p>
                      <a:r>
                        <a:rPr lang="en-US" b="1" dirty="0">
                          <a:solidFill>
                            <a:schemeClr val="tx1"/>
                          </a:solidFill>
                          <a:latin typeface="Verdana" panose="020B0604030504040204" pitchFamily="34" charset="0"/>
                          <a:ea typeface="Verdana" panose="020B0604030504040204" pitchFamily="34" charset="0"/>
                        </a:rPr>
                        <a:t>Chemistry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6601810"/>
                  </a:ext>
                </a:extLst>
              </a:tr>
              <a:tr h="555413">
                <a:tc>
                  <a:txBody>
                    <a:bodyPr/>
                    <a:lstStyle/>
                    <a:p>
                      <a:r>
                        <a:rPr lang="en-US" b="1" dirty="0">
                          <a:solidFill>
                            <a:schemeClr val="tx1"/>
                          </a:solidFill>
                          <a:latin typeface="Verdana" panose="020B0604030504040204" pitchFamily="34" charset="0"/>
                          <a:ea typeface="Verdana" panose="020B0604030504040204" pitchFamily="34" charset="0"/>
                        </a:rPr>
                        <a:t>Body 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9780160"/>
                  </a:ext>
                </a:extLst>
              </a:tr>
            </a:tbl>
          </a:graphicData>
        </a:graphic>
      </p:graphicFrame>
      <p:grpSp>
        <p:nvGrpSpPr>
          <p:cNvPr id="11" name="Group 10">
            <a:extLst>
              <a:ext uri="{FF2B5EF4-FFF2-40B4-BE49-F238E27FC236}">
                <a16:creationId xmlns:a16="http://schemas.microsoft.com/office/drawing/2014/main" id="{C39C8212-AB99-44E7-BBB7-0CEA0259390F}"/>
              </a:ext>
            </a:extLst>
          </p:cNvPr>
          <p:cNvGrpSpPr/>
          <p:nvPr userDrawn="1"/>
        </p:nvGrpSpPr>
        <p:grpSpPr>
          <a:xfrm>
            <a:off x="1061169" y="1915497"/>
            <a:ext cx="383814" cy="383814"/>
            <a:chOff x="245327" y="185254"/>
            <a:chExt cx="383814" cy="383814"/>
          </a:xfrm>
        </p:grpSpPr>
        <p:sp>
          <p:nvSpPr>
            <p:cNvPr id="8" name="Oval 7">
              <a:extLst>
                <a:ext uri="{FF2B5EF4-FFF2-40B4-BE49-F238E27FC236}">
                  <a16:creationId xmlns:a16="http://schemas.microsoft.com/office/drawing/2014/main" id="{7DADF785-3BF2-4658-8EA2-46B7607F06B3}"/>
                </a:ext>
              </a:extLst>
            </p:cNvPr>
            <p:cNvSpPr/>
            <p:nvPr userDrawn="1"/>
          </p:nvSpPr>
          <p:spPr>
            <a:xfrm>
              <a:off x="245327" y="185254"/>
              <a:ext cx="383814" cy="383814"/>
            </a:xfrm>
            <a:prstGeom prst="ellipse">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9" name="Graphic 8" descr="Sun">
              <a:extLst>
                <a:ext uri="{FF2B5EF4-FFF2-40B4-BE49-F238E27FC236}">
                  <a16:creationId xmlns:a16="http://schemas.microsoft.com/office/drawing/2014/main" id="{A91CE483-F936-4293-AFA6-F36686D16BC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71627" y="211554"/>
              <a:ext cx="331214" cy="331214"/>
            </a:xfrm>
            <a:prstGeom prst="rect">
              <a:avLst/>
            </a:prstGeom>
          </p:spPr>
        </p:pic>
      </p:grpSp>
      <p:grpSp>
        <p:nvGrpSpPr>
          <p:cNvPr id="31" name="Group 30">
            <a:extLst>
              <a:ext uri="{FF2B5EF4-FFF2-40B4-BE49-F238E27FC236}">
                <a16:creationId xmlns:a16="http://schemas.microsoft.com/office/drawing/2014/main" id="{79028D8F-533E-4190-8BE5-97EED1D78689}"/>
              </a:ext>
            </a:extLst>
          </p:cNvPr>
          <p:cNvGrpSpPr/>
          <p:nvPr userDrawn="1"/>
        </p:nvGrpSpPr>
        <p:grpSpPr>
          <a:xfrm>
            <a:off x="1050970" y="3548941"/>
            <a:ext cx="404212" cy="404212"/>
            <a:chOff x="1050970" y="3562862"/>
            <a:chExt cx="404212" cy="404212"/>
          </a:xfrm>
        </p:grpSpPr>
        <p:sp>
          <p:nvSpPr>
            <p:cNvPr id="12" name="Oval 11">
              <a:extLst>
                <a:ext uri="{FF2B5EF4-FFF2-40B4-BE49-F238E27FC236}">
                  <a16:creationId xmlns:a16="http://schemas.microsoft.com/office/drawing/2014/main" id="{C750FCE4-F4E5-49A0-B16D-8C3496636BA4}"/>
                </a:ext>
              </a:extLst>
            </p:cNvPr>
            <p:cNvSpPr/>
            <p:nvPr userDrawn="1"/>
          </p:nvSpPr>
          <p:spPr>
            <a:xfrm>
              <a:off x="1050970" y="3562862"/>
              <a:ext cx="404212" cy="404212"/>
            </a:xfrm>
            <a:prstGeom prst="ellipse">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3" name="Graphic 12" descr="Umbrella">
              <a:extLst>
                <a:ext uri="{FF2B5EF4-FFF2-40B4-BE49-F238E27FC236}">
                  <a16:creationId xmlns:a16="http://schemas.microsoft.com/office/drawing/2014/main" id="{A6AB9D6E-B3A0-47D5-9C94-6C906D85FC7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61169" y="3573061"/>
              <a:ext cx="383814" cy="383814"/>
            </a:xfrm>
            <a:prstGeom prst="rect">
              <a:avLst/>
            </a:prstGeom>
          </p:spPr>
        </p:pic>
      </p:grpSp>
      <p:grpSp>
        <p:nvGrpSpPr>
          <p:cNvPr id="16" name="Group 15">
            <a:extLst>
              <a:ext uri="{FF2B5EF4-FFF2-40B4-BE49-F238E27FC236}">
                <a16:creationId xmlns:a16="http://schemas.microsoft.com/office/drawing/2014/main" id="{45EF8201-D937-4B8F-9077-19E52154BFE6}"/>
              </a:ext>
            </a:extLst>
          </p:cNvPr>
          <p:cNvGrpSpPr/>
          <p:nvPr userDrawn="1"/>
        </p:nvGrpSpPr>
        <p:grpSpPr>
          <a:xfrm>
            <a:off x="1061169" y="1371016"/>
            <a:ext cx="383814" cy="383814"/>
            <a:chOff x="245327" y="185254"/>
            <a:chExt cx="383814" cy="383814"/>
          </a:xfrm>
        </p:grpSpPr>
        <p:sp>
          <p:nvSpPr>
            <p:cNvPr id="14" name="Oval 13">
              <a:extLst>
                <a:ext uri="{FF2B5EF4-FFF2-40B4-BE49-F238E27FC236}">
                  <a16:creationId xmlns:a16="http://schemas.microsoft.com/office/drawing/2014/main" id="{4F89C6B9-04E8-4E06-8CB6-B08544228802}"/>
                </a:ext>
              </a:extLst>
            </p:cNvPr>
            <p:cNvSpPr/>
            <p:nvPr userDrawn="1"/>
          </p:nvSpPr>
          <p:spPr>
            <a:xfrm>
              <a:off x="245327" y="185254"/>
              <a:ext cx="383814" cy="38381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5" name="Graphic 14" descr="Microscope">
              <a:extLst>
                <a:ext uri="{FF2B5EF4-FFF2-40B4-BE49-F238E27FC236}">
                  <a16:creationId xmlns:a16="http://schemas.microsoft.com/office/drawing/2014/main" id="{CF7D2AF7-823A-4980-9453-71607A3E12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67752" y="207679"/>
              <a:ext cx="338965" cy="338965"/>
            </a:xfrm>
            <a:prstGeom prst="rect">
              <a:avLst/>
            </a:prstGeom>
          </p:spPr>
        </p:pic>
      </p:grpSp>
      <p:grpSp>
        <p:nvGrpSpPr>
          <p:cNvPr id="19" name="Group 18">
            <a:extLst>
              <a:ext uri="{FF2B5EF4-FFF2-40B4-BE49-F238E27FC236}">
                <a16:creationId xmlns:a16="http://schemas.microsoft.com/office/drawing/2014/main" id="{804C5BCF-55F5-44D3-9FDF-59E5CC073B93}"/>
              </a:ext>
            </a:extLst>
          </p:cNvPr>
          <p:cNvGrpSpPr/>
          <p:nvPr userDrawn="1"/>
        </p:nvGrpSpPr>
        <p:grpSpPr>
          <a:xfrm>
            <a:off x="1061169" y="3004460"/>
            <a:ext cx="383814" cy="383814"/>
            <a:chOff x="245327" y="189642"/>
            <a:chExt cx="383814" cy="383814"/>
          </a:xfrm>
        </p:grpSpPr>
        <p:sp>
          <p:nvSpPr>
            <p:cNvPr id="17" name="Oval 16">
              <a:extLst>
                <a:ext uri="{FF2B5EF4-FFF2-40B4-BE49-F238E27FC236}">
                  <a16:creationId xmlns:a16="http://schemas.microsoft.com/office/drawing/2014/main" id="{43F03DFE-7B38-4E2C-8C65-4E8C1439D623}"/>
                </a:ext>
              </a:extLst>
            </p:cNvPr>
            <p:cNvSpPr/>
            <p:nvPr userDrawn="1"/>
          </p:nvSpPr>
          <p:spPr>
            <a:xfrm>
              <a:off x="245327" y="189642"/>
              <a:ext cx="383814" cy="38381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8" name="Graphic 17" descr="Deciduous tree">
              <a:extLst>
                <a:ext uri="{FF2B5EF4-FFF2-40B4-BE49-F238E27FC236}">
                  <a16:creationId xmlns:a16="http://schemas.microsoft.com/office/drawing/2014/main" id="{39C5186B-B5A1-4651-BF50-EC63DE4D112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45327" y="189642"/>
              <a:ext cx="383814" cy="383814"/>
            </a:xfrm>
            <a:prstGeom prst="rect">
              <a:avLst/>
            </a:prstGeom>
          </p:spPr>
        </p:pic>
      </p:grpSp>
      <p:grpSp>
        <p:nvGrpSpPr>
          <p:cNvPr id="22" name="Group 21">
            <a:extLst>
              <a:ext uri="{FF2B5EF4-FFF2-40B4-BE49-F238E27FC236}">
                <a16:creationId xmlns:a16="http://schemas.microsoft.com/office/drawing/2014/main" id="{3C85C68D-7B80-43A7-8EF6-C646E51738F0}"/>
              </a:ext>
            </a:extLst>
          </p:cNvPr>
          <p:cNvGrpSpPr/>
          <p:nvPr userDrawn="1"/>
        </p:nvGrpSpPr>
        <p:grpSpPr>
          <a:xfrm>
            <a:off x="1061169" y="4665497"/>
            <a:ext cx="383814" cy="383814"/>
            <a:chOff x="254440" y="410958"/>
            <a:chExt cx="383814" cy="383814"/>
          </a:xfrm>
        </p:grpSpPr>
        <p:sp>
          <p:nvSpPr>
            <p:cNvPr id="20" name="Oval 19">
              <a:extLst>
                <a:ext uri="{FF2B5EF4-FFF2-40B4-BE49-F238E27FC236}">
                  <a16:creationId xmlns:a16="http://schemas.microsoft.com/office/drawing/2014/main" id="{31978E26-5111-420E-B5CF-68C85E5A5FAF}"/>
                </a:ext>
              </a:extLst>
            </p:cNvPr>
            <p:cNvSpPr/>
            <p:nvPr userDrawn="1"/>
          </p:nvSpPr>
          <p:spPr>
            <a:xfrm>
              <a:off x="254441" y="410959"/>
              <a:ext cx="383813" cy="38381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21" name="Graphic 20" descr="Brain in head">
              <a:extLst>
                <a:ext uri="{FF2B5EF4-FFF2-40B4-BE49-F238E27FC236}">
                  <a16:creationId xmlns:a16="http://schemas.microsoft.com/office/drawing/2014/main" id="{FB283A47-A446-4155-A895-5A2B620735F2}"/>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254440" y="410958"/>
              <a:ext cx="383814" cy="383814"/>
            </a:xfrm>
            <a:prstGeom prst="rect">
              <a:avLst/>
            </a:prstGeom>
          </p:spPr>
        </p:pic>
      </p:grpSp>
      <p:grpSp>
        <p:nvGrpSpPr>
          <p:cNvPr id="25" name="Group 24">
            <a:extLst>
              <a:ext uri="{FF2B5EF4-FFF2-40B4-BE49-F238E27FC236}">
                <a16:creationId xmlns:a16="http://schemas.microsoft.com/office/drawing/2014/main" id="{A7C36C6D-2C34-4DCD-9CA6-682001C5CEC8}"/>
              </a:ext>
            </a:extLst>
          </p:cNvPr>
          <p:cNvGrpSpPr/>
          <p:nvPr userDrawn="1"/>
        </p:nvGrpSpPr>
        <p:grpSpPr>
          <a:xfrm>
            <a:off x="1061169" y="4113820"/>
            <a:ext cx="383814" cy="391009"/>
            <a:chOff x="229607" y="146696"/>
            <a:chExt cx="383814" cy="391009"/>
          </a:xfrm>
        </p:grpSpPr>
        <p:sp>
          <p:nvSpPr>
            <p:cNvPr id="23" name="Oval 22">
              <a:extLst>
                <a:ext uri="{FF2B5EF4-FFF2-40B4-BE49-F238E27FC236}">
                  <a16:creationId xmlns:a16="http://schemas.microsoft.com/office/drawing/2014/main" id="{321B2BEA-6D64-42FC-A4E3-FB04747E4A3B}"/>
                </a:ext>
              </a:extLst>
            </p:cNvPr>
            <p:cNvSpPr/>
            <p:nvPr userDrawn="1"/>
          </p:nvSpPr>
          <p:spPr>
            <a:xfrm>
              <a:off x="234769" y="164215"/>
              <a:ext cx="373490" cy="37349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24" name="Graphic 23" descr="Flask">
              <a:extLst>
                <a:ext uri="{FF2B5EF4-FFF2-40B4-BE49-F238E27FC236}">
                  <a16:creationId xmlns:a16="http://schemas.microsoft.com/office/drawing/2014/main" id="{28487752-6F80-4B71-BEE4-43206D012B2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29607" y="146696"/>
              <a:ext cx="383814" cy="383814"/>
            </a:xfrm>
            <a:prstGeom prst="rect">
              <a:avLst/>
            </a:prstGeom>
          </p:spPr>
        </p:pic>
      </p:grpSp>
      <p:grpSp>
        <p:nvGrpSpPr>
          <p:cNvPr id="28" name="Group 27">
            <a:extLst>
              <a:ext uri="{FF2B5EF4-FFF2-40B4-BE49-F238E27FC236}">
                <a16:creationId xmlns:a16="http://schemas.microsoft.com/office/drawing/2014/main" id="{8AD4AA85-F00B-46FB-BB2B-9150B869B91A}"/>
              </a:ext>
            </a:extLst>
          </p:cNvPr>
          <p:cNvGrpSpPr/>
          <p:nvPr userDrawn="1"/>
        </p:nvGrpSpPr>
        <p:grpSpPr>
          <a:xfrm>
            <a:off x="1061169" y="826534"/>
            <a:ext cx="383815" cy="383815"/>
            <a:chOff x="245327" y="410956"/>
            <a:chExt cx="383815" cy="383815"/>
          </a:xfrm>
        </p:grpSpPr>
        <p:sp>
          <p:nvSpPr>
            <p:cNvPr id="26" name="Oval 25">
              <a:extLst>
                <a:ext uri="{FF2B5EF4-FFF2-40B4-BE49-F238E27FC236}">
                  <a16:creationId xmlns:a16="http://schemas.microsoft.com/office/drawing/2014/main" id="{9094F812-1FD6-4AB0-81AE-0DDF7AC6536C}"/>
                </a:ext>
              </a:extLst>
            </p:cNvPr>
            <p:cNvSpPr/>
            <p:nvPr userDrawn="1"/>
          </p:nvSpPr>
          <p:spPr>
            <a:xfrm>
              <a:off x="245327" y="410956"/>
              <a:ext cx="383815" cy="38381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27" name="Freeform: Shape 26">
              <a:extLst>
                <a:ext uri="{FF2B5EF4-FFF2-40B4-BE49-F238E27FC236}">
                  <a16:creationId xmlns:a16="http://schemas.microsoft.com/office/drawing/2014/main" id="{5CFA2B7C-2595-427C-897A-386AE6500240}"/>
                </a:ext>
              </a:extLst>
            </p:cNvPr>
            <p:cNvSpPr/>
            <p:nvPr userDrawn="1"/>
          </p:nvSpPr>
          <p:spPr>
            <a:xfrm>
              <a:off x="349430" y="452621"/>
              <a:ext cx="200323" cy="300485"/>
            </a:xfrm>
            <a:custGeom>
              <a:avLst/>
              <a:gdLst>
                <a:gd name="connsiteX0" fmla="*/ 152400 w 152400"/>
                <a:gd name="connsiteY0" fmla="*/ 76200 h 228600"/>
                <a:gd name="connsiteX1" fmla="*/ 71438 w 152400"/>
                <a:gd name="connsiteY1" fmla="*/ 76200 h 228600"/>
                <a:gd name="connsiteX2" fmla="*/ 101918 w 152400"/>
                <a:gd name="connsiteY2" fmla="*/ 0 h 228600"/>
                <a:gd name="connsiteX3" fmla="*/ 29528 w 152400"/>
                <a:gd name="connsiteY3" fmla="*/ 0 h 228600"/>
                <a:gd name="connsiteX4" fmla="*/ 0 w 152400"/>
                <a:gd name="connsiteY4" fmla="*/ 123825 h 228600"/>
                <a:gd name="connsiteX5" fmla="*/ 60960 w 152400"/>
                <a:gd name="connsiteY5" fmla="*/ 123825 h 228600"/>
                <a:gd name="connsiteX6" fmla="*/ 23813 w 152400"/>
                <a:gd name="connsiteY6"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28600">
                  <a:moveTo>
                    <a:pt x="152400" y="76200"/>
                  </a:moveTo>
                  <a:lnTo>
                    <a:pt x="71438" y="76200"/>
                  </a:lnTo>
                  <a:lnTo>
                    <a:pt x="101918" y="0"/>
                  </a:lnTo>
                  <a:lnTo>
                    <a:pt x="29528" y="0"/>
                  </a:lnTo>
                  <a:lnTo>
                    <a:pt x="0" y="123825"/>
                  </a:lnTo>
                  <a:lnTo>
                    <a:pt x="60960" y="123825"/>
                  </a:lnTo>
                  <a:lnTo>
                    <a:pt x="23813" y="228600"/>
                  </a:lnTo>
                  <a:close/>
                </a:path>
              </a:pathLst>
            </a:custGeom>
            <a:solidFill>
              <a:schemeClr val="bg1"/>
            </a:solidFill>
            <a:ln w="9525" cap="flat">
              <a:noFill/>
              <a:prstDash val="solid"/>
              <a:miter/>
            </a:ln>
          </p:spPr>
          <p:txBody>
            <a:bodyPr rtlCol="0" anchor="ctr"/>
            <a:lstStyle/>
            <a:p>
              <a:endParaRPr lang="en-US" dirty="0">
                <a:latin typeface="Verdana" panose="020B0604030504040204" pitchFamily="34" charset="0"/>
              </a:endParaRPr>
            </a:p>
          </p:txBody>
        </p:sp>
      </p:grpSp>
      <p:grpSp>
        <p:nvGrpSpPr>
          <p:cNvPr id="32" name="Group 31">
            <a:extLst>
              <a:ext uri="{FF2B5EF4-FFF2-40B4-BE49-F238E27FC236}">
                <a16:creationId xmlns:a16="http://schemas.microsoft.com/office/drawing/2014/main" id="{8C342926-515B-49EC-97BF-79F7444F21DF}"/>
              </a:ext>
            </a:extLst>
          </p:cNvPr>
          <p:cNvGrpSpPr/>
          <p:nvPr userDrawn="1"/>
        </p:nvGrpSpPr>
        <p:grpSpPr>
          <a:xfrm>
            <a:off x="1055994" y="2459978"/>
            <a:ext cx="388989" cy="383815"/>
            <a:chOff x="1055994" y="2436706"/>
            <a:chExt cx="388989" cy="383815"/>
          </a:xfrm>
        </p:grpSpPr>
        <p:sp>
          <p:nvSpPr>
            <p:cNvPr id="29" name="Oval 28">
              <a:extLst>
                <a:ext uri="{FF2B5EF4-FFF2-40B4-BE49-F238E27FC236}">
                  <a16:creationId xmlns:a16="http://schemas.microsoft.com/office/drawing/2014/main" id="{DF69717E-2F0C-4CE4-BC26-EA245F89B35E}"/>
                </a:ext>
              </a:extLst>
            </p:cNvPr>
            <p:cNvSpPr/>
            <p:nvPr userDrawn="1"/>
          </p:nvSpPr>
          <p:spPr>
            <a:xfrm>
              <a:off x="1061169" y="2436707"/>
              <a:ext cx="383814" cy="38381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30" name="Graphic 29" descr="Gears">
              <a:extLst>
                <a:ext uri="{FF2B5EF4-FFF2-40B4-BE49-F238E27FC236}">
                  <a16:creationId xmlns:a16="http://schemas.microsoft.com/office/drawing/2014/main" id="{EDA183B6-35C2-4498-B48F-390E2A28DB13}"/>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055994" y="2436706"/>
              <a:ext cx="383814" cy="383814"/>
            </a:xfrm>
            <a:prstGeom prst="rect">
              <a:avLst/>
            </a:prstGeom>
          </p:spPr>
        </p:pic>
      </p:grpSp>
    </p:spTree>
    <p:extLst>
      <p:ext uri="{BB962C8B-B14F-4D97-AF65-F5344CB8AC3E}">
        <p14:creationId xmlns:p14="http://schemas.microsoft.com/office/powerpoint/2010/main" val="194681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735238" y="0"/>
            <a:ext cx="5029200" cy="548640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prstClr val="white"/>
              </a:solidFill>
              <a:effectLst/>
              <a:uLnTx/>
              <a:uFillTx/>
              <a:latin typeface="Verdana" panose="020B0604030504040204" pitchFamily="34" charset="0"/>
              <a:ea typeface="+mn-ea"/>
              <a:cs typeface="+mn-cs"/>
            </a:endParaRPr>
          </a:p>
        </p:txBody>
      </p:sp>
      <p:sp>
        <p:nvSpPr>
          <p:cNvPr id="4" name="Title 1"/>
          <p:cNvSpPr txBox="1">
            <a:spLocks/>
          </p:cNvSpPr>
          <p:nvPr userDrawn="1"/>
        </p:nvSpPr>
        <p:spPr>
          <a:xfrm>
            <a:off x="3735238" y="3238805"/>
            <a:ext cx="4962833" cy="19064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i="0" kern="1200">
                <a:solidFill>
                  <a:schemeClr val="bg1"/>
                </a:solidFill>
                <a:latin typeface="Century Gothic" charset="0"/>
                <a:ea typeface="Century Gothic" charset="0"/>
                <a:cs typeface="Century Gothic"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Conduction, Convection, and Radiation</a:t>
            </a:r>
          </a:p>
        </p:txBody>
      </p:sp>
      <p:sp>
        <p:nvSpPr>
          <p:cNvPr id="5" name="Subtitle 2"/>
          <p:cNvSpPr txBox="1">
            <a:spLocks/>
          </p:cNvSpPr>
          <p:nvPr userDrawn="1"/>
        </p:nvSpPr>
        <p:spPr>
          <a:xfrm>
            <a:off x="3793494" y="5096376"/>
            <a:ext cx="4846320" cy="4480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sz="1800" b="1" kern="1200">
                <a:solidFill>
                  <a:schemeClr val="bg1"/>
                </a:solidFill>
                <a:latin typeface="Century Gothic" charset="0"/>
                <a:ea typeface="Century Gothic" charset="0"/>
                <a:cs typeface="Century Gothic" charset="0"/>
              </a:defRPr>
            </a:lvl1pPr>
            <a:lvl2pPr marL="457200" indent="0" algn="ctr" defTabSz="914400" rtl="0" eaLnBrk="1" latinLnBrk="0" hangingPunct="1">
              <a:lnSpc>
                <a:spcPct val="90000"/>
              </a:lnSpc>
              <a:spcBef>
                <a:spcPts val="400"/>
              </a:spcBef>
              <a:buFont typeface="Arial" panose="020B0604020202020204" pitchFamily="34" charset="0"/>
              <a:buNone/>
              <a:defRPr sz="2000" kern="1200">
                <a:solidFill>
                  <a:schemeClr val="tx1"/>
                </a:solidFill>
                <a:latin typeface="Century Gothic" charset="0"/>
                <a:ea typeface="Century Gothic" charset="0"/>
                <a:cs typeface="Century Gothic" charset="0"/>
              </a:defRPr>
            </a:lvl2pPr>
            <a:lvl3pPr marL="914400" indent="0" algn="ctr" defTabSz="914400" rtl="0" eaLnBrk="1" latinLnBrk="0" hangingPunct="1">
              <a:lnSpc>
                <a:spcPct val="90000"/>
              </a:lnSpc>
              <a:spcBef>
                <a:spcPts val="400"/>
              </a:spcBef>
              <a:buFont typeface="Arial" panose="020B0604020202020204" pitchFamily="34" charset="0"/>
              <a:buNone/>
              <a:defRPr sz="1800" kern="1200">
                <a:solidFill>
                  <a:schemeClr val="tx1"/>
                </a:solidFill>
                <a:latin typeface="Century Gothic" charset="0"/>
                <a:ea typeface="Century Gothic" charset="0"/>
                <a:cs typeface="Century Gothic" charset="0"/>
              </a:defRPr>
            </a:lvl3pPr>
            <a:lvl4pPr marL="1371600" indent="0" algn="ctr" defTabSz="914400" rtl="0" eaLnBrk="1" latinLnBrk="0" hangingPunct="1">
              <a:lnSpc>
                <a:spcPct val="90000"/>
              </a:lnSpc>
              <a:spcBef>
                <a:spcPts val="400"/>
              </a:spcBef>
              <a:buFont typeface="Arial" panose="020B0604020202020204" pitchFamily="34" charset="0"/>
              <a:buNone/>
              <a:defRPr sz="1600" kern="1200">
                <a:solidFill>
                  <a:schemeClr val="tx1"/>
                </a:solidFill>
                <a:latin typeface="Century Gothic" charset="0"/>
                <a:ea typeface="Century Gothic" charset="0"/>
                <a:cs typeface="Century Gothic" charset="0"/>
              </a:defRPr>
            </a:lvl4pPr>
            <a:lvl5pPr marL="1828800" indent="0" algn="ctr" defTabSz="914400" rtl="0" eaLnBrk="1" latinLnBrk="0" hangingPunct="1">
              <a:lnSpc>
                <a:spcPct val="90000"/>
              </a:lnSpc>
              <a:spcBef>
                <a:spcPts val="400"/>
              </a:spcBef>
              <a:buFont typeface="Arial" panose="020B0604020202020204" pitchFamily="34" charset="0"/>
              <a:buNone/>
              <a:defRPr sz="1600" kern="1200">
                <a:solidFill>
                  <a:schemeClr val="tx1"/>
                </a:solidFill>
                <a:latin typeface="Century Gothic" charset="0"/>
                <a:ea typeface="Century Gothic" charset="0"/>
                <a:cs typeface="Century Gothic" charset="0"/>
              </a:defRPr>
            </a:lvl5pPr>
            <a:lvl6pPr marL="2286000" indent="0" algn="ctr" defTabSz="914400" rtl="0" eaLnBrk="1" latinLnBrk="0" hangingPunct="1">
              <a:lnSpc>
                <a:spcPct val="90000"/>
              </a:lnSpc>
              <a:spcBef>
                <a:spcPts val="4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4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4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4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Presented by </a:t>
            </a:r>
            <a:r>
              <a:rPr kumimoji="0" lang="en-US" sz="1800" b="1" i="0" u="none" strike="noStrike" kern="1200" cap="none" spc="0" normalizeH="0" baseline="0" noProof="0" dirty="0" err="1">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Kesler</a:t>
            </a:r>
            <a:r>
              <a:rPr kumimoji="0" lang="en-US" sz="1800" b="1" i="0" u="none" strike="noStrike" kern="1200" cap="none" spc="0" normalizeH="0" baseline="0" noProof="0" dirty="0">
                <a:ln>
                  <a:noFill/>
                </a:ln>
                <a:solidFill>
                  <a:sysClr val="window" lastClr="FFFFFF"/>
                </a:solidFill>
                <a:effectLst/>
                <a:uLnTx/>
                <a:uFillTx/>
                <a:latin typeface="Verdana" panose="020B0604030504040204" pitchFamily="34" charset="0"/>
                <a:ea typeface="Verdana" panose="020B0604030504040204" pitchFamily="34" charset="0"/>
                <a:cs typeface="Verdana" panose="020B0604030504040204" pitchFamily="34" charset="0"/>
              </a:rPr>
              <a:t> Science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62" r="20266"/>
          <a:stretch/>
        </p:blipFill>
        <p:spPr>
          <a:xfrm>
            <a:off x="4124" y="776536"/>
            <a:ext cx="1518250" cy="3895198"/>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5238" y="0"/>
            <a:ext cx="5029200" cy="3238805"/>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l="5429" r="23530"/>
          <a:stretch/>
        </p:blipFill>
        <p:spPr>
          <a:xfrm>
            <a:off x="8916015" y="777240"/>
            <a:ext cx="3286664" cy="3886200"/>
          </a:xfrm>
          <a:prstGeom prst="rect">
            <a:avLst/>
          </a:prstGeom>
        </p:spPr>
      </p:pic>
      <p:pic>
        <p:nvPicPr>
          <p:cNvPr id="9" name="Picture 8"/>
          <p:cNvPicPr>
            <a:picLocks noChangeAspect="1"/>
          </p:cNvPicPr>
          <p:nvPr userDrawn="1"/>
        </p:nvPicPr>
        <p:blipFill rotWithShape="1">
          <a:blip r:embed="rId5" cstate="print">
            <a:extLst>
              <a:ext uri="{28A0092B-C50C-407E-A947-70E740481C1C}">
                <a14:useLocalDpi xmlns:a14="http://schemas.microsoft.com/office/drawing/2010/main" val="0"/>
              </a:ext>
            </a:extLst>
          </a:blip>
          <a:srcRect r="21788"/>
          <a:stretch/>
        </p:blipFill>
        <p:spPr>
          <a:xfrm>
            <a:off x="1635136" y="776536"/>
            <a:ext cx="2018584" cy="3886904"/>
          </a:xfrm>
          <a:prstGeom prst="rect">
            <a:avLst/>
          </a:prstGeom>
        </p:spPr>
      </p:pic>
      <p:grpSp>
        <p:nvGrpSpPr>
          <p:cNvPr id="10" name="Group 9">
            <a:extLst>
              <a:ext uri="{FF2B5EF4-FFF2-40B4-BE49-F238E27FC236}">
                <a16:creationId xmlns:a16="http://schemas.microsoft.com/office/drawing/2014/main" id="{A35A1452-80AD-4EE4-A51B-F42C535C33CE}"/>
              </a:ext>
            </a:extLst>
          </p:cNvPr>
          <p:cNvGrpSpPr/>
          <p:nvPr userDrawn="1"/>
        </p:nvGrpSpPr>
        <p:grpSpPr>
          <a:xfrm>
            <a:off x="142302" y="197539"/>
            <a:ext cx="383815" cy="383815"/>
            <a:chOff x="245327" y="410956"/>
            <a:chExt cx="383815" cy="383815"/>
          </a:xfrm>
        </p:grpSpPr>
        <p:sp>
          <p:nvSpPr>
            <p:cNvPr id="11" name="Oval 10">
              <a:extLst>
                <a:ext uri="{FF2B5EF4-FFF2-40B4-BE49-F238E27FC236}">
                  <a16:creationId xmlns:a16="http://schemas.microsoft.com/office/drawing/2014/main" id="{288BD43C-C600-4BD4-A2CE-64DE6E34A764}"/>
                </a:ext>
              </a:extLst>
            </p:cNvPr>
            <p:cNvSpPr/>
            <p:nvPr userDrawn="1"/>
          </p:nvSpPr>
          <p:spPr>
            <a:xfrm>
              <a:off x="245327" y="410956"/>
              <a:ext cx="383815" cy="38381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2" name="Freeform: Shape 11">
              <a:extLst>
                <a:ext uri="{FF2B5EF4-FFF2-40B4-BE49-F238E27FC236}">
                  <a16:creationId xmlns:a16="http://schemas.microsoft.com/office/drawing/2014/main" id="{5D1692D4-94AA-46EB-A68C-BD403797A3C5}"/>
                </a:ext>
              </a:extLst>
            </p:cNvPr>
            <p:cNvSpPr/>
            <p:nvPr userDrawn="1"/>
          </p:nvSpPr>
          <p:spPr>
            <a:xfrm>
              <a:off x="349430" y="452621"/>
              <a:ext cx="200323" cy="300485"/>
            </a:xfrm>
            <a:custGeom>
              <a:avLst/>
              <a:gdLst>
                <a:gd name="connsiteX0" fmla="*/ 152400 w 152400"/>
                <a:gd name="connsiteY0" fmla="*/ 76200 h 228600"/>
                <a:gd name="connsiteX1" fmla="*/ 71438 w 152400"/>
                <a:gd name="connsiteY1" fmla="*/ 76200 h 228600"/>
                <a:gd name="connsiteX2" fmla="*/ 101918 w 152400"/>
                <a:gd name="connsiteY2" fmla="*/ 0 h 228600"/>
                <a:gd name="connsiteX3" fmla="*/ 29528 w 152400"/>
                <a:gd name="connsiteY3" fmla="*/ 0 h 228600"/>
                <a:gd name="connsiteX4" fmla="*/ 0 w 152400"/>
                <a:gd name="connsiteY4" fmla="*/ 123825 h 228600"/>
                <a:gd name="connsiteX5" fmla="*/ 60960 w 152400"/>
                <a:gd name="connsiteY5" fmla="*/ 123825 h 228600"/>
                <a:gd name="connsiteX6" fmla="*/ 23813 w 152400"/>
                <a:gd name="connsiteY6"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228600">
                  <a:moveTo>
                    <a:pt x="152400" y="76200"/>
                  </a:moveTo>
                  <a:lnTo>
                    <a:pt x="71438" y="76200"/>
                  </a:lnTo>
                  <a:lnTo>
                    <a:pt x="101918" y="0"/>
                  </a:lnTo>
                  <a:lnTo>
                    <a:pt x="29528" y="0"/>
                  </a:lnTo>
                  <a:lnTo>
                    <a:pt x="0" y="123825"/>
                  </a:lnTo>
                  <a:lnTo>
                    <a:pt x="60960" y="123825"/>
                  </a:lnTo>
                  <a:lnTo>
                    <a:pt x="23813" y="228600"/>
                  </a:lnTo>
                  <a:close/>
                </a:path>
              </a:pathLst>
            </a:custGeom>
            <a:solidFill>
              <a:schemeClr val="bg1"/>
            </a:solidFill>
            <a:ln w="9525" cap="flat">
              <a:noFill/>
              <a:prstDash val="solid"/>
              <a:miter/>
            </a:ln>
          </p:spPr>
          <p:txBody>
            <a:bodyPr rtlCol="0" anchor="ctr"/>
            <a:lstStyle/>
            <a:p>
              <a:endParaRPr lang="en-US" dirty="0">
                <a:latin typeface="Verdana" panose="020B0604030504040204" pitchFamily="34" charset="0"/>
              </a:endParaRPr>
            </a:p>
          </p:txBody>
        </p:sp>
      </p:grpSp>
      <p:grpSp>
        <p:nvGrpSpPr>
          <p:cNvPr id="13" name="Group 12">
            <a:extLst>
              <a:ext uri="{FF2B5EF4-FFF2-40B4-BE49-F238E27FC236}">
                <a16:creationId xmlns:a16="http://schemas.microsoft.com/office/drawing/2014/main" id="{8AFF888B-4DF4-46CF-B4B6-144BF19543FE}"/>
              </a:ext>
            </a:extLst>
          </p:cNvPr>
          <p:cNvGrpSpPr/>
          <p:nvPr userDrawn="1"/>
        </p:nvGrpSpPr>
        <p:grpSpPr>
          <a:xfrm>
            <a:off x="1007293" y="197441"/>
            <a:ext cx="388989" cy="383815"/>
            <a:chOff x="1055994" y="2436706"/>
            <a:chExt cx="388989" cy="383815"/>
          </a:xfrm>
        </p:grpSpPr>
        <p:sp>
          <p:nvSpPr>
            <p:cNvPr id="14" name="Oval 13">
              <a:extLst>
                <a:ext uri="{FF2B5EF4-FFF2-40B4-BE49-F238E27FC236}">
                  <a16:creationId xmlns:a16="http://schemas.microsoft.com/office/drawing/2014/main" id="{66EA980B-7CE7-4BEC-9D4C-3FC8E134B432}"/>
                </a:ext>
              </a:extLst>
            </p:cNvPr>
            <p:cNvSpPr/>
            <p:nvPr userDrawn="1"/>
          </p:nvSpPr>
          <p:spPr>
            <a:xfrm>
              <a:off x="1061169" y="2436707"/>
              <a:ext cx="383814" cy="38381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5" name="Graphic 14" descr="Gears">
              <a:extLst>
                <a:ext uri="{FF2B5EF4-FFF2-40B4-BE49-F238E27FC236}">
                  <a16:creationId xmlns:a16="http://schemas.microsoft.com/office/drawing/2014/main" id="{60E58EC3-ED66-496B-BE65-C6CC0EC1FA6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55994" y="2436706"/>
              <a:ext cx="383814" cy="383814"/>
            </a:xfrm>
            <a:prstGeom prst="rect">
              <a:avLst/>
            </a:prstGeom>
          </p:spPr>
        </p:pic>
      </p:grpSp>
      <p:grpSp>
        <p:nvGrpSpPr>
          <p:cNvPr id="16" name="Group 15">
            <a:extLst>
              <a:ext uri="{FF2B5EF4-FFF2-40B4-BE49-F238E27FC236}">
                <a16:creationId xmlns:a16="http://schemas.microsoft.com/office/drawing/2014/main" id="{0B6B9E35-6BFB-44E3-A7A2-32F424896FC3}"/>
              </a:ext>
            </a:extLst>
          </p:cNvPr>
          <p:cNvGrpSpPr/>
          <p:nvPr userDrawn="1"/>
        </p:nvGrpSpPr>
        <p:grpSpPr>
          <a:xfrm>
            <a:off x="1872283" y="150741"/>
            <a:ext cx="404212" cy="404212"/>
            <a:chOff x="1050970" y="3562862"/>
            <a:chExt cx="404212" cy="404212"/>
          </a:xfrm>
        </p:grpSpPr>
        <p:sp>
          <p:nvSpPr>
            <p:cNvPr id="17" name="Oval 16">
              <a:extLst>
                <a:ext uri="{FF2B5EF4-FFF2-40B4-BE49-F238E27FC236}">
                  <a16:creationId xmlns:a16="http://schemas.microsoft.com/office/drawing/2014/main" id="{AFAA5F6A-AAF1-4A20-B1A3-92A48E59C464}"/>
                </a:ext>
              </a:extLst>
            </p:cNvPr>
            <p:cNvSpPr/>
            <p:nvPr userDrawn="1"/>
          </p:nvSpPr>
          <p:spPr>
            <a:xfrm>
              <a:off x="1050970" y="3562862"/>
              <a:ext cx="404212" cy="404212"/>
            </a:xfrm>
            <a:prstGeom prst="ellipse">
              <a:avLst/>
            </a:prstGeom>
            <a:solidFill>
              <a:srgbClr val="7033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18" name="Graphic 17" descr="Umbrella">
              <a:extLst>
                <a:ext uri="{FF2B5EF4-FFF2-40B4-BE49-F238E27FC236}">
                  <a16:creationId xmlns:a16="http://schemas.microsoft.com/office/drawing/2014/main" id="{741AFBD1-011C-4899-B36F-5D810380618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061169" y="3573061"/>
              <a:ext cx="383814" cy="383814"/>
            </a:xfrm>
            <a:prstGeom prst="rect">
              <a:avLst/>
            </a:prstGeom>
          </p:spPr>
        </p:pic>
      </p:grpSp>
    </p:spTree>
    <p:extLst>
      <p:ext uri="{BB962C8B-B14F-4D97-AF65-F5344CB8AC3E}">
        <p14:creationId xmlns:p14="http://schemas.microsoft.com/office/powerpoint/2010/main" val="18181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4" name="Picture 2" descr="http://upload.wikimedia.org/wikipedia/commons/d/d8/Cup_for_Heat_Conduction_2010-08-17.png"/>
          <p:cNvPicPr>
            <a:picLocks noChangeAspect="1" noChangeArrowheads="1"/>
          </p:cNvPicPr>
          <p:nvPr userDrawn="1"/>
        </p:nvPicPr>
        <p:blipFill>
          <a:blip r:embed="rId2" cstate="print"/>
          <a:srcRect/>
          <a:stretch>
            <a:fillRect/>
          </a:stretch>
        </p:blipFill>
        <p:spPr bwMode="auto">
          <a:xfrm>
            <a:off x="141124" y="1429305"/>
            <a:ext cx="2550085" cy="3193610"/>
          </a:xfrm>
          <a:prstGeom prst="rect">
            <a:avLst/>
          </a:prstGeom>
          <a:noFill/>
        </p:spPr>
      </p:pic>
      <p:sp>
        <p:nvSpPr>
          <p:cNvPr id="5" name="Content Placeholder 6"/>
          <p:cNvSpPr txBox="1">
            <a:spLocks/>
          </p:cNvSpPr>
          <p:nvPr userDrawn="1"/>
        </p:nvSpPr>
        <p:spPr>
          <a:xfrm>
            <a:off x="3220040" y="1282969"/>
            <a:ext cx="5018437" cy="3874958"/>
          </a:xfrm>
          <a:prstGeom prst="rect">
            <a:avLst/>
          </a:prstGeom>
        </p:spPr>
        <p:txBody>
          <a:bodyPr vert="horz" lIns="91440" tIns="45720" rIns="91440" bIns="45720" rtlCol="0">
            <a:normAutofit fontScale="92500" lnSpcReduction="2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Examples of Conduction - (direct contact)</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Touching a metal spoon in a cup of hot liquid</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Putting a heating pad on your back</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Feeling the heat from a hot poker in a fire place</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Placing a hand on top of a basket of hot rolls</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 name="Title 1">
            <a:extLst>
              <a:ext uri="{FF2B5EF4-FFF2-40B4-BE49-F238E27FC236}">
                <a16:creationId xmlns:a16="http://schemas.microsoft.com/office/drawing/2014/main" id="{7B56A4FF-360D-4DDC-81C5-48C43ABFBE81}"/>
              </a:ext>
            </a:extLst>
          </p:cNvPr>
          <p:cNvSpPr txBox="1">
            <a:spLocks/>
          </p:cNvSpPr>
          <p:nvPr userDrawn="1"/>
        </p:nvSpPr>
        <p:spPr>
          <a:xfrm>
            <a:off x="0" y="0"/>
            <a:ext cx="12192000" cy="725337"/>
          </a:xfrm>
          <a:prstGeom prst="rect">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16200000" scaled="1"/>
            <a:tileRect/>
          </a:gradFill>
        </p:spPr>
        <p:txBody>
          <a:bodyPr vert="horz" lIns="73152" tIns="36576" rIns="73152" bIns="36576" rtlCol="0" anchor="b">
            <a:normAutofit/>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Rectangle: Rounded Corners 1">
            <a:extLst>
              <a:ext uri="{FF2B5EF4-FFF2-40B4-BE49-F238E27FC236}">
                <a16:creationId xmlns:a16="http://schemas.microsoft.com/office/drawing/2014/main" id="{2B800763-7F11-4FFB-979B-1F70E170FBA0}"/>
              </a:ext>
            </a:extLst>
          </p:cNvPr>
          <p:cNvSpPr/>
          <p:nvPr userDrawn="1"/>
        </p:nvSpPr>
        <p:spPr>
          <a:xfrm>
            <a:off x="2867486" y="1118588"/>
            <a:ext cx="5628443" cy="4039340"/>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E3E8A2E3-62CA-4345-9AB3-C5DD5E8ED6FD}"/>
              </a:ext>
            </a:extLst>
          </p:cNvPr>
          <p:cNvSpPr/>
          <p:nvPr userDrawn="1"/>
        </p:nvSpPr>
        <p:spPr>
          <a:xfrm>
            <a:off x="8848483" y="1678675"/>
            <a:ext cx="2885243" cy="1173708"/>
          </a:xfrm>
          <a:prstGeom prst="round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53E04E-B835-4540-95AD-CF9C07EAD3CE}"/>
              </a:ext>
            </a:extLst>
          </p:cNvPr>
          <p:cNvSpPr txBox="1"/>
          <p:nvPr userDrawn="1"/>
        </p:nvSpPr>
        <p:spPr>
          <a:xfrm>
            <a:off x="9028590" y="1793289"/>
            <a:ext cx="2565647" cy="923330"/>
          </a:xfrm>
          <a:prstGeom prst="rect">
            <a:avLst/>
          </a:prstGeom>
          <a:noFill/>
        </p:spPr>
        <p:txBody>
          <a:bodyPr wrap="square" rtlCol="0">
            <a:spAutoFit/>
          </a:bodyPr>
          <a:lstStyle/>
          <a:p>
            <a:pPr algn="ctr"/>
            <a:r>
              <a:rPr lang="en-US" sz="1800" dirty="0">
                <a:solidFill>
                  <a:schemeClr val="bg1"/>
                </a:solidFill>
                <a:latin typeface="Verdana" panose="020B0604030504040204" pitchFamily="34" charset="0"/>
                <a:ea typeface="Verdana" panose="020B0604030504040204" pitchFamily="34" charset="0"/>
              </a:rPr>
              <a:t>List one more example of conduction.</a:t>
            </a:r>
          </a:p>
        </p:txBody>
      </p:sp>
    </p:spTree>
    <p:extLst>
      <p:ext uri="{BB962C8B-B14F-4D97-AF65-F5344CB8AC3E}">
        <p14:creationId xmlns:p14="http://schemas.microsoft.com/office/powerpoint/2010/main" val="135675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Content Placeholder 8"/>
          <p:cNvSpPr txBox="1">
            <a:spLocks/>
          </p:cNvSpPr>
          <p:nvPr userDrawn="1"/>
        </p:nvSpPr>
        <p:spPr>
          <a:xfrm>
            <a:off x="170937" y="725337"/>
            <a:ext cx="5384193" cy="4445421"/>
          </a:xfrm>
          <a:prstGeom prst="rect">
            <a:avLst/>
          </a:prstGeom>
        </p:spPr>
        <p:txBody>
          <a:bodyPr vert="horz" lIns="91440" tIns="45720" rIns="91440" bIns="45720" rtlCol="0">
            <a:normAutofit fontScale="85000" lnSpcReduction="10000"/>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210312" marR="0" lvl="0" indent="-210312"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2800" b="1"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Examples of Convection –(hot rising/cold sinking)</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Macaroni rising and falling in a pot of boiling water</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Lava lamp rising and sinking</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Hot magma rising in the mantle, cold sinking</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Hot air rising in the atmosphere, cold sinking</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Hot water rising in the oceans, cold sinking</a:t>
            </a:r>
          </a:p>
        </p:txBody>
      </p:sp>
      <p:pic>
        <p:nvPicPr>
          <p:cNvPr id="9" name="Picture 8" descr="https://upload.wikimedia.org/wikipedia/commons/thumb/f/f5/ConvectionCells.svg/1280px-ConvectionCells.svg.png">
            <a:extLst>
              <a:ext uri="{FF2B5EF4-FFF2-40B4-BE49-F238E27FC236}">
                <a16:creationId xmlns:a16="http://schemas.microsoft.com/office/drawing/2014/main" id="{57AD8480-73B8-4A9B-84DE-CE730DB2BAF6}"/>
              </a:ext>
            </a:extLst>
          </p:cNvPr>
          <p:cNvPicPr>
            <a:picLocks noChangeAspect="1" noChangeArrowheads="1"/>
          </p:cNvPicPr>
          <p:nvPr userDrawn="1"/>
        </p:nvPicPr>
        <p:blipFill>
          <a:blip r:embed="rId2" cstate="print"/>
          <a:srcRect/>
          <a:stretch>
            <a:fillRect/>
          </a:stretch>
        </p:blipFill>
        <p:spPr bwMode="auto">
          <a:xfrm>
            <a:off x="7966230" y="1469735"/>
            <a:ext cx="4078157" cy="2937547"/>
          </a:xfrm>
          <a:prstGeom prst="rect">
            <a:avLst/>
          </a:prstGeom>
          <a:noFill/>
        </p:spPr>
      </p:pic>
      <p:sp>
        <p:nvSpPr>
          <p:cNvPr id="10" name="TextBox 9">
            <a:extLst>
              <a:ext uri="{FF2B5EF4-FFF2-40B4-BE49-F238E27FC236}">
                <a16:creationId xmlns:a16="http://schemas.microsoft.com/office/drawing/2014/main" id="{9183D007-B8FB-4346-BAED-54F668EBCDB1}"/>
              </a:ext>
            </a:extLst>
          </p:cNvPr>
          <p:cNvSpPr txBox="1"/>
          <p:nvPr userDrawn="1"/>
        </p:nvSpPr>
        <p:spPr>
          <a:xfrm>
            <a:off x="8396409" y="1047628"/>
            <a:ext cx="3217797" cy="400110"/>
          </a:xfrm>
          <a:prstGeom prst="rect">
            <a:avLst/>
          </a:prstGeom>
          <a:solidFill>
            <a:srgbClr val="FF000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Red (hot) rises</a:t>
            </a:r>
          </a:p>
        </p:txBody>
      </p:sp>
      <p:sp>
        <p:nvSpPr>
          <p:cNvPr id="11" name="TextBox 10">
            <a:extLst>
              <a:ext uri="{FF2B5EF4-FFF2-40B4-BE49-F238E27FC236}">
                <a16:creationId xmlns:a16="http://schemas.microsoft.com/office/drawing/2014/main" id="{8B64AE6A-63A1-48A1-9D68-26226CDA0ACA}"/>
              </a:ext>
            </a:extLst>
          </p:cNvPr>
          <p:cNvSpPr txBox="1"/>
          <p:nvPr userDrawn="1"/>
        </p:nvSpPr>
        <p:spPr>
          <a:xfrm>
            <a:off x="8396409" y="4429280"/>
            <a:ext cx="3217797" cy="400110"/>
          </a:xfrm>
          <a:prstGeom prst="rect">
            <a:avLst/>
          </a:prstGeom>
          <a:solidFill>
            <a:srgbClr val="00B0F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Blue (cold) sinks</a:t>
            </a:r>
          </a:p>
        </p:txBody>
      </p:sp>
      <p:sp>
        <p:nvSpPr>
          <p:cNvPr id="13" name="Title 1">
            <a:extLst>
              <a:ext uri="{FF2B5EF4-FFF2-40B4-BE49-F238E27FC236}">
                <a16:creationId xmlns:a16="http://schemas.microsoft.com/office/drawing/2014/main" id="{93AE31BB-89CD-4700-8E1F-CBC33975247E}"/>
              </a:ext>
            </a:extLst>
          </p:cNvPr>
          <p:cNvSpPr txBox="1">
            <a:spLocks/>
          </p:cNvSpPr>
          <p:nvPr userDrawn="1"/>
        </p:nvSpPr>
        <p:spPr>
          <a:xfrm>
            <a:off x="0" y="0"/>
            <a:ext cx="12192000" cy="725337"/>
          </a:xfrm>
          <a:prstGeom prst="rect">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16200000" scaled="1"/>
            <a:tileRect/>
          </a:gradFill>
        </p:spPr>
        <p:txBody>
          <a:bodyPr vert="horz" lIns="73152" tIns="36576" rIns="73152" bIns="36576" rtlCol="0" anchor="b">
            <a:normAutofit/>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Rectangle: Rounded Corners 13">
            <a:extLst>
              <a:ext uri="{FF2B5EF4-FFF2-40B4-BE49-F238E27FC236}">
                <a16:creationId xmlns:a16="http://schemas.microsoft.com/office/drawing/2014/main" id="{9894F9FC-5CD1-43EF-AD34-0FD6425CEDF3}"/>
              </a:ext>
            </a:extLst>
          </p:cNvPr>
          <p:cNvSpPr/>
          <p:nvPr userDrawn="1"/>
        </p:nvSpPr>
        <p:spPr>
          <a:xfrm>
            <a:off x="5622522" y="1585070"/>
            <a:ext cx="2083293" cy="1754326"/>
          </a:xfrm>
          <a:prstGeom prst="round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12A17D1-84FC-4F46-AAD3-F88F05412946}"/>
              </a:ext>
            </a:extLst>
          </p:cNvPr>
          <p:cNvSpPr txBox="1"/>
          <p:nvPr userDrawn="1"/>
        </p:nvSpPr>
        <p:spPr>
          <a:xfrm>
            <a:off x="5622523" y="1585069"/>
            <a:ext cx="2083292" cy="1754326"/>
          </a:xfrm>
          <a:prstGeom prst="rect">
            <a:avLst/>
          </a:prstGeom>
          <a:noFill/>
        </p:spPr>
        <p:txBody>
          <a:bodyPr wrap="square" rtlCol="0">
            <a:spAutoFit/>
          </a:bodyPr>
          <a:lstStyle/>
          <a:p>
            <a:pPr algn="ctr"/>
            <a:r>
              <a:rPr lang="en-US" sz="1800" dirty="0">
                <a:solidFill>
                  <a:schemeClr val="bg1"/>
                </a:solidFill>
                <a:latin typeface="Verdana" panose="020B0604030504040204" pitchFamily="34" charset="0"/>
                <a:ea typeface="Verdana" panose="020B0604030504040204" pitchFamily="34" charset="0"/>
              </a:rPr>
              <a:t>Using your knowledge of convection, why is the attic of a house normally hottest?</a:t>
            </a:r>
          </a:p>
        </p:txBody>
      </p:sp>
    </p:spTree>
    <p:extLst>
      <p:ext uri="{BB962C8B-B14F-4D97-AF65-F5344CB8AC3E}">
        <p14:creationId xmlns:p14="http://schemas.microsoft.com/office/powerpoint/2010/main" val="385964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4" name="Picture 4" descr="http://i.stack.imgur.com/1LHed.jpg"/>
          <p:cNvPicPr>
            <a:picLocks noChangeAspect="1" noChangeArrowheads="1"/>
          </p:cNvPicPr>
          <p:nvPr userDrawn="1"/>
        </p:nvPicPr>
        <p:blipFill>
          <a:blip r:embed="rId2" cstate="print"/>
          <a:srcRect/>
          <a:stretch>
            <a:fillRect/>
          </a:stretch>
        </p:blipFill>
        <p:spPr bwMode="auto">
          <a:xfrm>
            <a:off x="6403440" y="725337"/>
            <a:ext cx="5702920" cy="2856998"/>
          </a:xfrm>
          <a:prstGeom prst="rect">
            <a:avLst/>
          </a:prstGeom>
          <a:noFill/>
        </p:spPr>
      </p:pic>
      <p:sp>
        <p:nvSpPr>
          <p:cNvPr id="5" name="Content Placeholder 9"/>
          <p:cNvSpPr txBox="1">
            <a:spLocks/>
          </p:cNvSpPr>
          <p:nvPr userDrawn="1"/>
        </p:nvSpPr>
        <p:spPr>
          <a:xfrm>
            <a:off x="484906" y="832841"/>
            <a:ext cx="6146518"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2800" b="1"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Examples of Radiation - (waves or particles of energy)</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Laying out in the sun at a beach</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Holding your hand over a burning  match without touching it</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Feeling the warmth of a bonfire</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9900CC"/>
                </a:solidFill>
                <a:effectLst/>
                <a:uLnTx/>
                <a:uFillTx/>
                <a:latin typeface="Verdana" panose="020B0604030504040204" pitchFamily="34" charset="0"/>
                <a:ea typeface="Verdana" panose="020B0604030504040204" pitchFamily="34" charset="0"/>
                <a:cs typeface="Verdana" panose="020B0604030504040204" pitchFamily="34" charset="0"/>
              </a:rPr>
              <a:t>Holding your hands over a light bulb </a:t>
            </a:r>
          </a:p>
        </p:txBody>
      </p:sp>
      <p:sp>
        <p:nvSpPr>
          <p:cNvPr id="6" name="Title 1">
            <a:extLst>
              <a:ext uri="{FF2B5EF4-FFF2-40B4-BE49-F238E27FC236}">
                <a16:creationId xmlns:a16="http://schemas.microsoft.com/office/drawing/2014/main" id="{1657B90A-7124-421F-AFC3-4AC9E57BC3B7}"/>
              </a:ext>
            </a:extLst>
          </p:cNvPr>
          <p:cNvSpPr txBox="1">
            <a:spLocks/>
          </p:cNvSpPr>
          <p:nvPr userDrawn="1"/>
        </p:nvSpPr>
        <p:spPr>
          <a:xfrm>
            <a:off x="0" y="0"/>
            <a:ext cx="12192000" cy="725337"/>
          </a:xfrm>
          <a:prstGeom prst="rect">
            <a:avLst/>
          </a:prstGeom>
          <a:gradFill flip="none" rotWithShape="1">
            <a:gsLst>
              <a:gs pos="0">
                <a:srgbClr val="9900CC">
                  <a:tint val="66000"/>
                  <a:satMod val="160000"/>
                </a:srgbClr>
              </a:gs>
              <a:gs pos="50000">
                <a:srgbClr val="9900CC">
                  <a:tint val="44500"/>
                  <a:satMod val="160000"/>
                </a:srgbClr>
              </a:gs>
              <a:gs pos="100000">
                <a:srgbClr val="9900CC">
                  <a:tint val="23500"/>
                  <a:satMod val="160000"/>
                </a:srgbClr>
              </a:gs>
            </a:gsLst>
            <a:lin ang="16200000" scaled="1"/>
            <a:tileRect/>
          </a:gradFill>
        </p:spPr>
        <p:txBody>
          <a:bodyPr vert="horz" lIns="73152" tIns="36576" rIns="73152" bIns="36576" rtlCol="0" anchor="b">
            <a:normAutofit/>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Rectangle: Rounded Corners 6">
            <a:extLst>
              <a:ext uri="{FF2B5EF4-FFF2-40B4-BE49-F238E27FC236}">
                <a16:creationId xmlns:a16="http://schemas.microsoft.com/office/drawing/2014/main" id="{3C1241C9-CE40-4FDF-BEE3-64313B8861B4}"/>
              </a:ext>
            </a:extLst>
          </p:cNvPr>
          <p:cNvSpPr/>
          <p:nvPr userDrawn="1"/>
        </p:nvSpPr>
        <p:spPr>
          <a:xfrm>
            <a:off x="85640" y="807869"/>
            <a:ext cx="6232159" cy="4589754"/>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403C3F0-BC1F-4313-AE5A-8BC4021A99A3}"/>
              </a:ext>
            </a:extLst>
          </p:cNvPr>
          <p:cNvSpPr/>
          <p:nvPr userDrawn="1"/>
        </p:nvSpPr>
        <p:spPr>
          <a:xfrm>
            <a:off x="7119892" y="3839787"/>
            <a:ext cx="4587202" cy="923330"/>
          </a:xfrm>
          <a:prstGeom prst="round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7941EC-532F-4265-8C0F-C886D09155E5}"/>
              </a:ext>
            </a:extLst>
          </p:cNvPr>
          <p:cNvSpPr txBox="1"/>
          <p:nvPr userDrawn="1"/>
        </p:nvSpPr>
        <p:spPr>
          <a:xfrm>
            <a:off x="7119892" y="3839787"/>
            <a:ext cx="4587202" cy="923330"/>
          </a:xfrm>
          <a:prstGeom prst="rect">
            <a:avLst/>
          </a:prstGeom>
          <a:noFill/>
        </p:spPr>
        <p:txBody>
          <a:bodyPr wrap="square" rtlCol="0">
            <a:spAutoFit/>
          </a:bodyPr>
          <a:lstStyle/>
          <a:p>
            <a:pPr algn="ctr"/>
            <a:r>
              <a:rPr lang="en-US" sz="1800" dirty="0">
                <a:solidFill>
                  <a:schemeClr val="bg1"/>
                </a:solidFill>
                <a:latin typeface="Verdana" panose="020B0604030504040204" pitchFamily="34" charset="0"/>
                <a:ea typeface="Verdana" panose="020B0604030504040204" pitchFamily="34" charset="0"/>
              </a:rPr>
              <a:t>Once heat is transmitted by direct contact it is no longer radiation, what is it then?</a:t>
            </a:r>
          </a:p>
        </p:txBody>
      </p:sp>
    </p:spTree>
    <p:extLst>
      <p:ext uri="{BB962C8B-B14F-4D97-AF65-F5344CB8AC3E}">
        <p14:creationId xmlns:p14="http://schemas.microsoft.com/office/powerpoint/2010/main" val="276319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Blo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7565330-0079-476E-A4B8-06D7A9EEB0F7}"/>
              </a:ext>
            </a:extLst>
          </p:cNvPr>
          <p:cNvSpPr/>
          <p:nvPr userDrawn="1"/>
        </p:nvSpPr>
        <p:spPr>
          <a:xfrm flipH="1">
            <a:off x="5808075" y="1354694"/>
            <a:ext cx="5929161" cy="3200400"/>
          </a:xfrm>
          <a:prstGeom prst="rect">
            <a:avLst/>
          </a:prstGeom>
          <a:solidFill>
            <a:srgbClr val="99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00" dirty="0">
              <a:latin typeface="Verdana" panose="020B0604030504040204" pitchFamily="34" charset="0"/>
            </a:endParaRPr>
          </a:p>
        </p:txBody>
      </p:sp>
      <p:sp>
        <p:nvSpPr>
          <p:cNvPr id="7" name="Title 1">
            <a:extLst>
              <a:ext uri="{FF2B5EF4-FFF2-40B4-BE49-F238E27FC236}">
                <a16:creationId xmlns:a16="http://schemas.microsoft.com/office/drawing/2014/main" id="{B8E2B57F-392D-484F-ABDA-284F46603205}"/>
              </a:ext>
            </a:extLst>
          </p:cNvPr>
          <p:cNvSpPr txBox="1">
            <a:spLocks/>
          </p:cNvSpPr>
          <p:nvPr userDrawn="1"/>
        </p:nvSpPr>
        <p:spPr>
          <a:xfrm flipH="1">
            <a:off x="6014167" y="1290654"/>
            <a:ext cx="5723069" cy="492949"/>
          </a:xfrm>
          <a:prstGeom prst="rect">
            <a:avLst/>
          </a:prstGeom>
        </p:spPr>
        <p:txBody>
          <a:bodyPr vert="horz" lIns="91440" tIns="45720" rIns="91440" bIns="45720" rtlCol="0" anchor="b">
            <a:normAutofit/>
          </a:bodyPr>
          <a:lstStyle>
            <a:lvl1pPr algn="l" defTabSz="731520" rtl="0" eaLnBrk="1" latinLnBrk="0" hangingPunct="1">
              <a:lnSpc>
                <a:spcPct val="90000"/>
              </a:lnSpc>
              <a:spcBef>
                <a:spcPct val="0"/>
              </a:spcBef>
              <a:buNone/>
              <a:defRPr sz="5400" kern="1200">
                <a:solidFill>
                  <a:schemeClr val="bg1"/>
                </a:solidFill>
                <a:latin typeface="+mj-lt"/>
                <a:ea typeface="+mj-ea"/>
                <a:cs typeface="+mj-cs"/>
              </a:defRPr>
            </a:lvl1pPr>
          </a:lstStyle>
          <a:p>
            <a:r>
              <a:rPr lang="en-US" sz="2000" dirty="0">
                <a:latin typeface="Verdana" panose="020B0604030504040204" pitchFamily="34" charset="0"/>
                <a:ea typeface="Verdana" panose="020B0604030504040204" pitchFamily="34" charset="0"/>
              </a:rPr>
              <a:t>Essential Questions:</a:t>
            </a:r>
          </a:p>
        </p:txBody>
      </p:sp>
      <p:sp>
        <p:nvSpPr>
          <p:cNvPr id="13" name="TextBox 12">
            <a:extLst>
              <a:ext uri="{FF2B5EF4-FFF2-40B4-BE49-F238E27FC236}">
                <a16:creationId xmlns:a16="http://schemas.microsoft.com/office/drawing/2014/main" id="{8D8330F8-A677-434D-8AF6-9B9FE5BBD2CF}"/>
              </a:ext>
            </a:extLst>
          </p:cNvPr>
          <p:cNvSpPr txBox="1"/>
          <p:nvPr userDrawn="1"/>
        </p:nvSpPr>
        <p:spPr>
          <a:xfrm>
            <a:off x="321013" y="136187"/>
            <a:ext cx="3608961" cy="584775"/>
          </a:xfrm>
          <a:prstGeom prst="rect">
            <a:avLst/>
          </a:prstGeom>
          <a:noFill/>
        </p:spPr>
        <p:txBody>
          <a:bodyPr wrap="square" rtlCol="0">
            <a:spAutoFit/>
          </a:bodyPr>
          <a:lstStyle/>
          <a:p>
            <a:r>
              <a:rPr lang="en-US" sz="1600" dirty="0">
                <a:solidFill>
                  <a:schemeClr val="bg1"/>
                </a:solidFill>
                <a:latin typeface="Verdana" panose="020B0604030504040204" pitchFamily="34" charset="0"/>
              </a:rPr>
              <a:t>Reflect on the Essential Questions before you dive in…</a:t>
            </a:r>
            <a:endParaRPr lang="en-US" sz="1600" dirty="0">
              <a:solidFill>
                <a:schemeClr val="bg1">
                  <a:lumMod val="75000"/>
                </a:schemeClr>
              </a:solidFill>
              <a:latin typeface="Verdana" panose="020B0604030504040204" pitchFamily="34" charset="0"/>
            </a:endParaRPr>
          </a:p>
        </p:txBody>
      </p:sp>
      <p:sp>
        <p:nvSpPr>
          <p:cNvPr id="14" name="TextBox 13">
            <a:extLst>
              <a:ext uri="{FF2B5EF4-FFF2-40B4-BE49-F238E27FC236}">
                <a16:creationId xmlns:a16="http://schemas.microsoft.com/office/drawing/2014/main" id="{B14A4A41-DFF7-48C0-94B2-C5A607372B27}"/>
              </a:ext>
            </a:extLst>
          </p:cNvPr>
          <p:cNvSpPr txBox="1"/>
          <p:nvPr userDrawn="1"/>
        </p:nvSpPr>
        <p:spPr>
          <a:xfrm>
            <a:off x="321013" y="960928"/>
            <a:ext cx="3608961" cy="830997"/>
          </a:xfrm>
          <a:prstGeom prst="rect">
            <a:avLst/>
          </a:prstGeom>
          <a:noFill/>
        </p:spPr>
        <p:txBody>
          <a:bodyPr wrap="square" rtlCol="0">
            <a:spAutoFit/>
          </a:bodyPr>
          <a:lstStyle/>
          <a:p>
            <a:r>
              <a:rPr lang="en-US" sz="1600" dirty="0">
                <a:solidFill>
                  <a:schemeClr val="bg1"/>
                </a:solidFill>
                <a:latin typeface="Verdana" panose="020B0604030504040204" pitchFamily="34" charset="0"/>
              </a:rPr>
              <a:t>1. If you were quizzed today, which questions would you know the answers to already?</a:t>
            </a:r>
          </a:p>
        </p:txBody>
      </p:sp>
      <p:sp>
        <p:nvSpPr>
          <p:cNvPr id="15" name="TextBox 14">
            <a:extLst>
              <a:ext uri="{FF2B5EF4-FFF2-40B4-BE49-F238E27FC236}">
                <a16:creationId xmlns:a16="http://schemas.microsoft.com/office/drawing/2014/main" id="{4BB80C8D-DC47-42A6-9CA5-77F3F90DFCD0}"/>
              </a:ext>
            </a:extLst>
          </p:cNvPr>
          <p:cNvSpPr txBox="1"/>
          <p:nvPr userDrawn="1"/>
        </p:nvSpPr>
        <p:spPr>
          <a:xfrm>
            <a:off x="321012" y="2956766"/>
            <a:ext cx="3608961" cy="830997"/>
          </a:xfrm>
          <a:prstGeom prst="rect">
            <a:avLst/>
          </a:prstGeom>
          <a:noFill/>
        </p:spPr>
        <p:txBody>
          <a:bodyPr wrap="square" rtlCol="0">
            <a:spAutoFit/>
          </a:bodyPr>
          <a:lstStyle/>
          <a:p>
            <a:r>
              <a:rPr lang="en-US" sz="1600" dirty="0">
                <a:solidFill>
                  <a:schemeClr val="bg1"/>
                </a:solidFill>
                <a:latin typeface="Verdana" panose="020B0604030504040204" pitchFamily="34" charset="0"/>
              </a:rPr>
              <a:t>2. Which questions would you need to learn more about to answer confidently?</a:t>
            </a:r>
          </a:p>
        </p:txBody>
      </p:sp>
      <p:sp>
        <p:nvSpPr>
          <p:cNvPr id="2" name="Rectangle 1">
            <a:extLst>
              <a:ext uri="{FF2B5EF4-FFF2-40B4-BE49-F238E27FC236}">
                <a16:creationId xmlns:a16="http://schemas.microsoft.com/office/drawing/2014/main" id="{7C42A3D9-1C1A-43BC-AAFF-15F32911AD3A}"/>
              </a:ext>
            </a:extLst>
          </p:cNvPr>
          <p:cNvSpPr/>
          <p:nvPr userDrawn="1"/>
        </p:nvSpPr>
        <p:spPr>
          <a:xfrm>
            <a:off x="6014166" y="1809095"/>
            <a:ext cx="3233512" cy="2086725"/>
          </a:xfrm>
          <a:prstGeom prst="rect">
            <a:avLst/>
          </a:prstGeom>
        </p:spPr>
        <p:txBody>
          <a:bodyPr wrap="square">
            <a:spAutoFit/>
          </a:bodyPr>
          <a:lstStyle/>
          <a:p>
            <a:pPr marL="457200" marR="0" lvl="0" indent="-457200" algn="l" defTabSz="914400" rtl="0" eaLnBrk="1" fontAlgn="auto" latinLnBrk="0" hangingPunct="1">
              <a:lnSpc>
                <a:spcPct val="9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 lastClr="FFFFFF"/>
                </a:solidFill>
                <a:effectLst/>
                <a:uLnTx/>
                <a:uFillTx/>
                <a:latin typeface="Verdana" panose="020B0604030504040204" pitchFamily="34" charset="0"/>
              </a:rPr>
              <a:t>What methods can be used to demonstrate thermal energy transfers?</a:t>
            </a:r>
          </a:p>
          <a:p>
            <a:pPr marL="457200" marR="0" lvl="0" indent="-457200" algn="l" defTabSz="914400" rtl="0" eaLnBrk="1" fontAlgn="auto" latinLnBrk="0" hangingPunct="1">
              <a:lnSpc>
                <a:spcPct val="9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ysClr val="window" lastClr="FFFFFF"/>
                </a:solidFill>
                <a:effectLst/>
                <a:uLnTx/>
                <a:uFillTx/>
                <a:latin typeface="Verdana" panose="020B0604030504040204" pitchFamily="34" charset="0"/>
              </a:rPr>
              <a:t>What are conduction, convection, and radiation, including examples?</a:t>
            </a:r>
            <a:endParaRPr lang="en-US" sz="1800" dirty="0">
              <a:solidFill>
                <a:schemeClr val="bg1"/>
              </a:solidFill>
              <a:latin typeface="Verdana" panose="020B0604030504040204" pitchFamily="34" charset="0"/>
              <a:ea typeface="Verdana" panose="020B0604030504040204"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62" r="20266"/>
          <a:stretch/>
        </p:blipFill>
        <p:spPr>
          <a:xfrm>
            <a:off x="4560639" y="1356566"/>
            <a:ext cx="1247435" cy="3200400"/>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5429" r="23530"/>
          <a:stretch/>
        </p:blipFill>
        <p:spPr>
          <a:xfrm>
            <a:off x="9413192" y="1329435"/>
            <a:ext cx="2708366" cy="3202412"/>
          </a:xfrm>
          <a:prstGeom prst="rect">
            <a:avLst/>
          </a:prstGeom>
        </p:spPr>
      </p:pic>
    </p:spTree>
    <p:extLst>
      <p:ext uri="{BB962C8B-B14F-4D97-AF65-F5344CB8AC3E}">
        <p14:creationId xmlns:p14="http://schemas.microsoft.com/office/powerpoint/2010/main" val="301558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4544643" y="918984"/>
            <a:ext cx="6410402" cy="4398740"/>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Thermal (heat) Energy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Energy that is generated by a source and measured by heat</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Can be transferred</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Examples</a:t>
            </a:r>
          </a:p>
          <a:p>
            <a:pPr marL="676656" marR="0" lvl="2" indent="-155448" algn="l" defTabSz="9144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Kinetic energy</a:t>
            </a:r>
          </a:p>
          <a:p>
            <a:pPr marL="676656" marR="0" lvl="2" indent="-155448" algn="l" defTabSz="9144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Chemical energy</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5" name="Picture 2" descr="https://upload.wikimedia.org/wikipedia/commons/c/ce/Sun01.jpg"/>
          <p:cNvPicPr>
            <a:picLocks noChangeAspect="1" noChangeArrowheads="1"/>
          </p:cNvPicPr>
          <p:nvPr userDrawn="1"/>
        </p:nvPicPr>
        <p:blipFill>
          <a:blip r:embed="rId2" cstate="print"/>
          <a:srcRect/>
          <a:stretch>
            <a:fillRect/>
          </a:stretch>
        </p:blipFill>
        <p:spPr bwMode="auto">
          <a:xfrm>
            <a:off x="7601710" y="2580881"/>
            <a:ext cx="2413666" cy="2459861"/>
          </a:xfrm>
          <a:prstGeom prst="rect">
            <a:avLst/>
          </a:prstGeom>
          <a:noFill/>
        </p:spPr>
      </p:pic>
      <p:sp>
        <p:nvSpPr>
          <p:cNvPr id="4" name="Content Placeholder 2">
            <a:extLst>
              <a:ext uri="{FF2B5EF4-FFF2-40B4-BE49-F238E27FC236}">
                <a16:creationId xmlns:a16="http://schemas.microsoft.com/office/drawing/2014/main" id="{AF4396DC-C60D-4086-8067-2BD447E2846C}"/>
              </a:ext>
            </a:extLst>
          </p:cNvPr>
          <p:cNvSpPr txBox="1">
            <a:spLocks/>
          </p:cNvSpPr>
          <p:nvPr userDrawn="1"/>
        </p:nvSpPr>
        <p:spPr>
          <a:xfrm>
            <a:off x="435761" y="341790"/>
            <a:ext cx="3417148" cy="4802819"/>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36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9CA48C59-AAF8-4D00-A0FE-81C3614FFD17}"/>
              </a:ext>
            </a:extLst>
          </p:cNvPr>
          <p:cNvSpPr txBox="1"/>
          <p:nvPr userDrawn="1"/>
        </p:nvSpPr>
        <p:spPr>
          <a:xfrm>
            <a:off x="191305" y="745179"/>
            <a:ext cx="3906059" cy="923330"/>
          </a:xfrm>
          <a:prstGeom prst="rect">
            <a:avLst/>
          </a:prstGeom>
          <a:noFill/>
        </p:spPr>
        <p:txBody>
          <a:bodyPr wrap="square" rtlCol="0">
            <a:spAutoFit/>
          </a:bodyPr>
          <a:lstStyle/>
          <a:p>
            <a:r>
              <a:rPr lang="en-US" dirty="0">
                <a:solidFill>
                  <a:schemeClr val="bg1"/>
                </a:solidFill>
              </a:rPr>
              <a:t>What is thermal energy?</a:t>
            </a:r>
          </a:p>
          <a:p>
            <a:endParaRPr lang="en-US" dirty="0">
              <a:solidFill>
                <a:schemeClr val="bg1"/>
              </a:solidFill>
            </a:endParaRPr>
          </a:p>
          <a:p>
            <a:endParaRPr lang="en-US" dirty="0">
              <a:solidFill>
                <a:schemeClr val="bg1"/>
              </a:solidFill>
            </a:endParaRPr>
          </a:p>
        </p:txBody>
      </p:sp>
      <p:pic>
        <p:nvPicPr>
          <p:cNvPr id="8" name="Picture 7">
            <a:extLst>
              <a:ext uri="{FF2B5EF4-FFF2-40B4-BE49-F238E27FC236}">
                <a16:creationId xmlns:a16="http://schemas.microsoft.com/office/drawing/2014/main" id="{8887ECFD-37C1-4A18-A8B1-18E4E8DE891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95376" y="2645429"/>
            <a:ext cx="1780834" cy="2672295"/>
          </a:xfrm>
          <a:prstGeom prst="rect">
            <a:avLst/>
          </a:prstGeom>
          <a:ln>
            <a:noFill/>
          </a:ln>
          <a:effectLst>
            <a:outerShdw blurRad="292100" dist="139700" dir="2700000" algn="tl" rotWithShape="0">
              <a:srgbClr val="333333">
                <a:alpha val="65000"/>
              </a:srgbClr>
            </a:outerShdw>
          </a:effectLst>
        </p:spPr>
      </p:pic>
      <p:pic>
        <p:nvPicPr>
          <p:cNvPr id="9" name="Picture 2" descr="C:\Users\Gayle\AppData\Local\Microsoft\Windows\INetCache\IE\CWVTXK0B\stove-burner[1].jpg">
            <a:extLst>
              <a:ext uri="{FF2B5EF4-FFF2-40B4-BE49-F238E27FC236}">
                <a16:creationId xmlns:a16="http://schemas.microsoft.com/office/drawing/2014/main" id="{25461C7C-6E54-4E75-BB22-648DEC2C2BA9}"/>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8213" t="19675" r="1889" b="8389"/>
          <a:stretch/>
        </p:blipFill>
        <p:spPr bwMode="auto">
          <a:xfrm>
            <a:off x="9719329" y="1969976"/>
            <a:ext cx="2036910" cy="1221809"/>
          </a:xfrm>
          <a:prstGeom prst="ellipse">
            <a:avLst/>
          </a:prstGeom>
          <a:ln>
            <a:noFill/>
          </a:ln>
          <a:effectLst>
            <a:outerShdw blurRad="139700" dist="63500" dir="2700000" algn="tl" rotWithShape="0">
              <a:srgbClr val="333333">
                <a:alpha val="5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0A65A9C-9DBD-41D4-B161-3CB9FFA9AD67}"/>
              </a:ext>
            </a:extLst>
          </p:cNvPr>
          <p:cNvSpPr txBox="1"/>
          <p:nvPr userDrawn="1"/>
        </p:nvSpPr>
        <p:spPr>
          <a:xfrm>
            <a:off x="212460" y="2071898"/>
            <a:ext cx="1884773" cy="1200329"/>
          </a:xfrm>
          <a:prstGeom prst="rect">
            <a:avLst/>
          </a:prstGeom>
          <a:noFill/>
        </p:spPr>
        <p:txBody>
          <a:bodyPr wrap="square" rtlCol="0">
            <a:spAutoFit/>
          </a:bodyPr>
          <a:lstStyle/>
          <a:p>
            <a:r>
              <a:rPr lang="en-US" dirty="0">
                <a:solidFill>
                  <a:schemeClr val="bg1"/>
                </a:solidFill>
              </a:rPr>
              <a:t>What is an example of a “source” of thermal energy?</a:t>
            </a:r>
          </a:p>
        </p:txBody>
      </p:sp>
    </p:spTree>
    <p:extLst>
      <p:ext uri="{BB962C8B-B14F-4D97-AF65-F5344CB8AC3E}">
        <p14:creationId xmlns:p14="http://schemas.microsoft.com/office/powerpoint/2010/main" val="20435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4518012" y="936740"/>
            <a:ext cx="7457965" cy="2596573"/>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3 Ways Thermal Energy can be Transferred</a:t>
            </a:r>
            <a:br>
              <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Conduction</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Convection</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Radiation </a:t>
            </a:r>
          </a:p>
        </p:txBody>
      </p:sp>
      <p:pic>
        <p:nvPicPr>
          <p:cNvPr id="5" name="Picture 8" descr="http://cdn2max.roojoom.netdna-cdn.com/treks/abedmmasalha_wml-mwthr-l-tq-lhrr1396419924445.jpg"/>
          <p:cNvPicPr>
            <a:picLocks noChangeAspect="1" noChangeArrowheads="1"/>
          </p:cNvPicPr>
          <p:nvPr userDrawn="1"/>
        </p:nvPicPr>
        <p:blipFill>
          <a:blip r:embed="rId2" cstate="print"/>
          <a:srcRect/>
          <a:stretch>
            <a:fillRect/>
          </a:stretch>
        </p:blipFill>
        <p:spPr bwMode="auto">
          <a:xfrm>
            <a:off x="8000405" y="2235026"/>
            <a:ext cx="3558928" cy="2511920"/>
          </a:xfrm>
          <a:prstGeom prst="rect">
            <a:avLst/>
          </a:prstGeom>
          <a:noFill/>
        </p:spPr>
      </p:pic>
      <p:sp>
        <p:nvSpPr>
          <p:cNvPr id="3" name="TextBox 2">
            <a:extLst>
              <a:ext uri="{FF2B5EF4-FFF2-40B4-BE49-F238E27FC236}">
                <a16:creationId xmlns:a16="http://schemas.microsoft.com/office/drawing/2014/main" id="{AB741AEE-CE0F-4AB5-A8BE-19840FD6E04F}"/>
              </a:ext>
            </a:extLst>
          </p:cNvPr>
          <p:cNvSpPr txBox="1"/>
          <p:nvPr userDrawn="1"/>
        </p:nvSpPr>
        <p:spPr>
          <a:xfrm>
            <a:off x="117818" y="180617"/>
            <a:ext cx="4073778" cy="4324261"/>
          </a:xfrm>
          <a:prstGeom prst="rect">
            <a:avLst/>
          </a:prstGeom>
          <a:noFill/>
        </p:spPr>
        <p:txBody>
          <a:bodyPr wrap="square" rtlCol="0">
            <a:spAutoFit/>
          </a:bodyPr>
          <a:lstStyle/>
          <a:p>
            <a:r>
              <a:rPr lang="en-US" sz="1800" dirty="0">
                <a:solidFill>
                  <a:schemeClr val="bg1"/>
                </a:solidFill>
              </a:rPr>
              <a:t>Based on the image on the right, how does conduction transfer heat?</a:t>
            </a: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r>
              <a:rPr lang="en-US" sz="1800" dirty="0">
                <a:solidFill>
                  <a:schemeClr val="bg1"/>
                </a:solidFill>
              </a:rPr>
              <a:t>Based on the image on the right, how does radiation transfer heat?</a:t>
            </a:r>
          </a:p>
          <a:p>
            <a:endParaRPr lang="en-US" sz="1800" dirty="0">
              <a:solidFill>
                <a:schemeClr val="bg1"/>
              </a:solidFill>
            </a:endParaRPr>
          </a:p>
          <a:p>
            <a:endParaRPr lang="en-US" sz="2400" dirty="0">
              <a:solidFill>
                <a:schemeClr val="bg1"/>
              </a:solidFill>
            </a:endParaRPr>
          </a:p>
          <a:p>
            <a:endParaRPr lang="en-US" sz="1800" dirty="0">
              <a:solidFill>
                <a:schemeClr val="bg1"/>
              </a:solidFill>
            </a:endParaRPr>
          </a:p>
          <a:p>
            <a:r>
              <a:rPr lang="en-US" sz="1800" dirty="0">
                <a:solidFill>
                  <a:schemeClr val="bg1"/>
                </a:solidFill>
              </a:rPr>
              <a:t>Based on the image on the right, how does convection transfer heat?</a:t>
            </a:r>
          </a:p>
          <a:p>
            <a:endParaRPr lang="en-US" sz="1700" dirty="0"/>
          </a:p>
        </p:txBody>
      </p:sp>
    </p:spTree>
    <p:extLst>
      <p:ext uri="{BB962C8B-B14F-4D97-AF65-F5344CB8AC3E}">
        <p14:creationId xmlns:p14="http://schemas.microsoft.com/office/powerpoint/2010/main" val="13308773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3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31CC813-1CBD-48D1-BFB0-18E7EEA13DEC}"/>
              </a:ext>
            </a:extLst>
          </p:cNvPr>
          <p:cNvSpPr txBox="1"/>
          <p:nvPr userDrawn="1"/>
        </p:nvSpPr>
        <p:spPr>
          <a:xfrm>
            <a:off x="9144000" y="5240179"/>
            <a:ext cx="3048000" cy="246221"/>
          </a:xfrm>
          <a:prstGeom prst="rect">
            <a:avLst/>
          </a:prstGeom>
          <a:noFill/>
        </p:spPr>
        <p:txBody>
          <a:bodyPr wrap="square" rtlCol="0">
            <a:spAutoFit/>
          </a:bodyPr>
          <a:lstStyle/>
          <a:p>
            <a:pPr algn="r"/>
            <a:r>
              <a:rPr lang="en-US" sz="1000" dirty="0" err="1">
                <a:solidFill>
                  <a:srgbClr val="9900CC"/>
                </a:solidFill>
                <a:latin typeface="Verdana" panose="020B0604030504040204" pitchFamily="34" charset="0"/>
              </a:rPr>
              <a:t>Vers</a:t>
            </a:r>
            <a:r>
              <a:rPr lang="en-US" sz="1000" dirty="0">
                <a:solidFill>
                  <a:srgbClr val="9900CC"/>
                </a:solidFill>
                <a:latin typeface="Verdana" panose="020B0604030504040204" pitchFamily="34" charset="0"/>
              </a:rPr>
              <a:t>. 08/2020   © Kesler Science, LLC</a:t>
            </a:r>
          </a:p>
        </p:txBody>
      </p:sp>
    </p:spTree>
    <p:extLst>
      <p:ext uri="{BB962C8B-B14F-4D97-AF65-F5344CB8AC3E}">
        <p14:creationId xmlns:p14="http://schemas.microsoft.com/office/powerpoint/2010/main" val="308171574"/>
      </p:ext>
    </p:extLst>
  </p:cSld>
  <p:clrMap bg1="lt1" tx1="dk1" bg2="lt2" tx2="dk2" accent1="accent1" accent2="accent2" accent3="accent3" accent4="accent4" accent5="accent5" accent6="accent6" hlink="hlink" folHlink="folHlink"/>
  <p:sldLayoutIdLst>
    <p:sldLayoutId id="2147483841" r:id="rId1"/>
    <p:sldLayoutId id="2147483763" r:id="rId2"/>
    <p:sldLayoutId id="2147483814" r:id="rId3"/>
    <p:sldLayoutId id="2147483835" r:id="rId4"/>
    <p:sldLayoutId id="2147483836" r:id="rId5"/>
    <p:sldLayoutId id="2147483837"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1AC2B7-4164-4556-92E1-41442BB7A40A}"/>
              </a:ext>
            </a:extLst>
          </p:cNvPr>
          <p:cNvSpPr/>
          <p:nvPr userDrawn="1"/>
        </p:nvSpPr>
        <p:spPr>
          <a:xfrm>
            <a:off x="1609344" y="5257800"/>
            <a:ext cx="10582656" cy="228600"/>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1">
                  <a:lumMod val="75000"/>
                </a:schemeClr>
              </a:solidFill>
              <a:latin typeface="Verdana" panose="020B0604030504040204" pitchFamily="34" charset="0"/>
            </a:endParaRPr>
          </a:p>
        </p:txBody>
      </p:sp>
      <p:sp>
        <p:nvSpPr>
          <p:cNvPr id="2" name="TextBox 1">
            <a:extLst>
              <a:ext uri="{FF2B5EF4-FFF2-40B4-BE49-F238E27FC236}">
                <a16:creationId xmlns:a16="http://schemas.microsoft.com/office/drawing/2014/main" id="{CE2888A0-44CB-4552-9DC9-022D26FE6A3A}"/>
              </a:ext>
            </a:extLst>
          </p:cNvPr>
          <p:cNvSpPr txBox="1"/>
          <p:nvPr userDrawn="1"/>
        </p:nvSpPr>
        <p:spPr>
          <a:xfrm>
            <a:off x="10042902" y="5247709"/>
            <a:ext cx="2149098" cy="246221"/>
          </a:xfrm>
          <a:prstGeom prst="rect">
            <a:avLst/>
          </a:prstGeom>
          <a:noFill/>
        </p:spPr>
        <p:txBody>
          <a:bodyPr wrap="square" rtlCol="0">
            <a:spAutoFit/>
          </a:bodyPr>
          <a:lstStyle/>
          <a:p>
            <a:pPr algn="r"/>
            <a:r>
              <a:rPr lang="en-US" sz="1000" dirty="0">
                <a:solidFill>
                  <a:srgbClr val="9900CC"/>
                </a:solidFill>
                <a:latin typeface="Verdana" panose="020B0604030504040204" pitchFamily="34" charset="0"/>
              </a:rPr>
              <a:t>© Kesler Science, LLC</a:t>
            </a:r>
          </a:p>
        </p:txBody>
      </p:sp>
      <p:sp>
        <p:nvSpPr>
          <p:cNvPr id="15" name="Title 1">
            <a:extLst>
              <a:ext uri="{FF2B5EF4-FFF2-40B4-BE49-F238E27FC236}">
                <a16:creationId xmlns:a16="http://schemas.microsoft.com/office/drawing/2014/main" id="{C0EDA00B-74C2-448B-9944-EE26A7EFB918}"/>
              </a:ext>
            </a:extLst>
          </p:cNvPr>
          <p:cNvSpPr txBox="1">
            <a:spLocks/>
          </p:cNvSpPr>
          <p:nvPr userDrawn="1"/>
        </p:nvSpPr>
        <p:spPr>
          <a:xfrm>
            <a:off x="4309352" y="0"/>
            <a:ext cx="7882648" cy="725337"/>
          </a:xfrm>
          <a:prstGeom prst="rect">
            <a:avLst/>
          </a:prstGeom>
        </p:spPr>
        <p:txBody>
          <a:bodyPr vert="horz" lIns="73152" tIns="36576" rIns="73152" bIns="36576" rtlCol="0" anchor="b">
            <a:normAutofit fontScale="85000" lnSpcReduction="10000"/>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rgbClr val="9900CC"/>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C886F784-446B-4A56-9E47-F5B0A9B172D2}"/>
              </a:ext>
            </a:extLst>
          </p:cNvPr>
          <p:cNvSpPr/>
          <p:nvPr userDrawn="1"/>
        </p:nvSpPr>
        <p:spPr>
          <a:xfrm>
            <a:off x="-1" y="0"/>
            <a:ext cx="4309353" cy="5486400"/>
          </a:xfrm>
          <a:prstGeom prst="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latin typeface="Verdana" panose="020B0604030504040204" pitchFamily="34" charset="0"/>
            </a:endParaRPr>
          </a:p>
        </p:txBody>
      </p:sp>
    </p:spTree>
    <p:extLst>
      <p:ext uri="{BB962C8B-B14F-4D97-AF65-F5344CB8AC3E}">
        <p14:creationId xmlns:p14="http://schemas.microsoft.com/office/powerpoint/2010/main" val="3180784200"/>
      </p:ext>
    </p:extLst>
  </p:cSld>
  <p:clrMap bg1="lt1" tx1="dk1" bg2="lt2" tx2="dk2" accent1="accent1" accent2="accent2" accent3="accent3" accent4="accent4" accent5="accent5" accent6="accent6" hlink="hlink" folHlink="folHlink"/>
  <p:sldLayoutIdLst>
    <p:sldLayoutId id="2147483673" r:id="rId1"/>
    <p:sldLayoutId id="2147483816" r:id="rId2"/>
    <p:sldLayoutId id="2147483817" r:id="rId3"/>
  </p:sldLayoutIdLst>
  <p:hf sldNum="0"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Verdana" panose="020B0604030504040204" pitchFamily="34" charset="0"/>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Verdana" panose="020B0604030504040204" pitchFamily="34" charset="0"/>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Verdana" panose="020B0604030504040204" pitchFamily="34" charset="0"/>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1AC2B7-4164-4556-92E1-41442BB7A40A}"/>
              </a:ext>
            </a:extLst>
          </p:cNvPr>
          <p:cNvSpPr/>
          <p:nvPr userDrawn="1"/>
        </p:nvSpPr>
        <p:spPr>
          <a:xfrm>
            <a:off x="1609344" y="5257800"/>
            <a:ext cx="10582656" cy="228600"/>
          </a:xfrm>
          <a:prstGeom prst="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accent1">
                  <a:lumMod val="75000"/>
                </a:schemeClr>
              </a:solidFill>
              <a:latin typeface="Verdana" panose="020B0604030504040204" pitchFamily="34" charset="0"/>
            </a:endParaRPr>
          </a:p>
        </p:txBody>
      </p:sp>
      <p:sp>
        <p:nvSpPr>
          <p:cNvPr id="14" name="TextBox 13">
            <a:extLst>
              <a:ext uri="{FF2B5EF4-FFF2-40B4-BE49-F238E27FC236}">
                <a16:creationId xmlns:a16="http://schemas.microsoft.com/office/drawing/2014/main" id="{50C0A6FF-F004-46DB-A380-78BFA36177F9}"/>
              </a:ext>
            </a:extLst>
          </p:cNvPr>
          <p:cNvSpPr txBox="1"/>
          <p:nvPr userDrawn="1"/>
        </p:nvSpPr>
        <p:spPr>
          <a:xfrm>
            <a:off x="-21336" y="5224790"/>
            <a:ext cx="1785666" cy="246221"/>
          </a:xfrm>
          <a:prstGeom prst="rect">
            <a:avLst/>
          </a:prstGeom>
          <a:noFill/>
        </p:spPr>
        <p:txBody>
          <a:bodyPr wrap="square" rtlCol="0">
            <a:spAutoFit/>
          </a:bodyPr>
          <a:lstStyle/>
          <a:p>
            <a:r>
              <a:rPr lang="en-US" sz="1000" dirty="0">
                <a:solidFill>
                  <a:srgbClr val="9900CC"/>
                </a:solidFill>
                <a:latin typeface="Verdana" panose="020B0604030504040204" pitchFamily="34" charset="0"/>
              </a:rPr>
              <a:t>© Kesler Science, LLC</a:t>
            </a:r>
          </a:p>
        </p:txBody>
      </p:sp>
      <p:sp>
        <p:nvSpPr>
          <p:cNvPr id="6" name="Rectangle 5">
            <a:extLst>
              <a:ext uri="{FF2B5EF4-FFF2-40B4-BE49-F238E27FC236}">
                <a16:creationId xmlns:a16="http://schemas.microsoft.com/office/drawing/2014/main" id="{C1E91FB8-347D-4CC5-AE21-D41468F38B4F}"/>
              </a:ext>
            </a:extLst>
          </p:cNvPr>
          <p:cNvSpPr/>
          <p:nvPr userDrawn="1"/>
        </p:nvSpPr>
        <p:spPr>
          <a:xfrm>
            <a:off x="7882647" y="0"/>
            <a:ext cx="4309353" cy="5486400"/>
          </a:xfrm>
          <a:prstGeom prst="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latin typeface="Verdana" panose="020B0604030504040204" pitchFamily="34" charset="0"/>
            </a:endParaRPr>
          </a:p>
        </p:txBody>
      </p:sp>
      <p:sp>
        <p:nvSpPr>
          <p:cNvPr id="2" name="Title 1">
            <a:extLst>
              <a:ext uri="{FF2B5EF4-FFF2-40B4-BE49-F238E27FC236}">
                <a16:creationId xmlns:a16="http://schemas.microsoft.com/office/drawing/2014/main" id="{AFB56F3E-3291-40E6-AE69-E86184E33C23}"/>
              </a:ext>
            </a:extLst>
          </p:cNvPr>
          <p:cNvSpPr txBox="1">
            <a:spLocks/>
          </p:cNvSpPr>
          <p:nvPr userDrawn="1"/>
        </p:nvSpPr>
        <p:spPr>
          <a:xfrm>
            <a:off x="0" y="15389"/>
            <a:ext cx="7882648" cy="725337"/>
          </a:xfrm>
          <a:prstGeom prst="rect">
            <a:avLst/>
          </a:prstGeom>
        </p:spPr>
        <p:txBody>
          <a:bodyPr vert="horz" lIns="73152" tIns="36576" rIns="73152" bIns="36576" rtlCol="0" anchor="b">
            <a:normAutofit fontScale="85000" lnSpcReduction="10000"/>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rgbClr val="9900CC"/>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4735210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Lst>
  <p:hf sldNum="0"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Verdana" panose="020B0604030504040204" pitchFamily="34" charset="0"/>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Verdana" panose="020B0604030504040204" pitchFamily="34" charset="0"/>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Verdana" panose="020B0604030504040204" pitchFamily="34" charset="0"/>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0D5087-9220-4391-9B77-67DA9292A56F}"/>
              </a:ext>
            </a:extLst>
          </p:cNvPr>
          <p:cNvSpPr/>
          <p:nvPr userDrawn="1"/>
        </p:nvSpPr>
        <p:spPr>
          <a:xfrm>
            <a:off x="0" y="0"/>
            <a:ext cx="12192000" cy="685800"/>
          </a:xfrm>
          <a:prstGeom prst="rect">
            <a:avLst/>
          </a:prstGeom>
          <a:solidFill>
            <a:srgbClr val="3593B4"/>
          </a:solidFill>
          <a:ln>
            <a:solidFill>
              <a:srgbClr val="359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7" name="Title 1">
            <a:extLst>
              <a:ext uri="{FF2B5EF4-FFF2-40B4-BE49-F238E27FC236}">
                <a16:creationId xmlns:a16="http://schemas.microsoft.com/office/drawing/2014/main" id="{CC6C2B3C-5EFE-4AF6-9226-3508E47BB7B1}"/>
              </a:ext>
            </a:extLst>
          </p:cNvPr>
          <p:cNvSpPr txBox="1">
            <a:spLocks/>
          </p:cNvSpPr>
          <p:nvPr userDrawn="1"/>
        </p:nvSpPr>
        <p:spPr>
          <a:xfrm>
            <a:off x="896829" y="-19768"/>
            <a:ext cx="5958123" cy="725337"/>
          </a:xfrm>
          <a:prstGeom prst="rect">
            <a:avLst/>
          </a:prstGeom>
        </p:spPr>
        <p:txBody>
          <a:bodyPr vert="horz" lIns="73152" tIns="36576" rIns="73152" bIns="36576" rtlCol="0" anchor="b">
            <a:normAutofit/>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l"/>
            <a:r>
              <a:rPr lang="en-US" sz="3600" b="1" dirty="0">
                <a:solidFill>
                  <a:schemeClr val="bg1"/>
                </a:solidFill>
                <a:latin typeface="Verdana" panose="020B0604030504040204" pitchFamily="34" charset="0"/>
                <a:ea typeface="Verdana" panose="020B0604030504040204" pitchFamily="34" charset="0"/>
                <a:cs typeface="Verdana" panose="020B0604030504040204" pitchFamily="34" charset="0"/>
              </a:rPr>
              <a:t>Think About It</a:t>
            </a:r>
          </a:p>
        </p:txBody>
      </p:sp>
      <p:sp>
        <p:nvSpPr>
          <p:cNvPr id="9" name="TextBox 8">
            <a:extLst>
              <a:ext uri="{FF2B5EF4-FFF2-40B4-BE49-F238E27FC236}">
                <a16:creationId xmlns:a16="http://schemas.microsoft.com/office/drawing/2014/main" id="{690BCD87-DED0-4CDB-83EB-703322F3D4E9}"/>
              </a:ext>
            </a:extLst>
          </p:cNvPr>
          <p:cNvSpPr txBox="1"/>
          <p:nvPr userDrawn="1"/>
        </p:nvSpPr>
        <p:spPr>
          <a:xfrm>
            <a:off x="3996" y="5240179"/>
            <a:ext cx="1785666" cy="246221"/>
          </a:xfrm>
          <a:prstGeom prst="rect">
            <a:avLst/>
          </a:prstGeom>
          <a:noFill/>
        </p:spPr>
        <p:txBody>
          <a:bodyPr wrap="square" rtlCol="0">
            <a:spAutoFit/>
          </a:bodyPr>
          <a:lstStyle/>
          <a:p>
            <a:r>
              <a:rPr lang="en-US" sz="1000" dirty="0">
                <a:solidFill>
                  <a:srgbClr val="9900CC"/>
                </a:solidFill>
                <a:latin typeface="Verdana" panose="020B0604030504040204" pitchFamily="34" charset="0"/>
              </a:rPr>
              <a:t>© Kesler Science, LLC</a:t>
            </a:r>
          </a:p>
        </p:txBody>
      </p:sp>
      <p:pic>
        <p:nvPicPr>
          <p:cNvPr id="3" name="Picture 2" descr="A picture containing drawing&#10;&#10;Description automatically generated">
            <a:extLst>
              <a:ext uri="{FF2B5EF4-FFF2-40B4-BE49-F238E27FC236}">
                <a16:creationId xmlns:a16="http://schemas.microsoft.com/office/drawing/2014/main" id="{E651FA0F-1134-40B9-BCA5-ED566EB3141E}"/>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1556" t="-2213" r="10025" b="53646"/>
          <a:stretch/>
        </p:blipFill>
        <p:spPr>
          <a:xfrm>
            <a:off x="71524" y="81635"/>
            <a:ext cx="825305" cy="511126"/>
          </a:xfrm>
          <a:prstGeom prst="rect">
            <a:avLst/>
          </a:prstGeom>
        </p:spPr>
      </p:pic>
    </p:spTree>
    <p:extLst>
      <p:ext uri="{BB962C8B-B14F-4D97-AF65-F5344CB8AC3E}">
        <p14:creationId xmlns:p14="http://schemas.microsoft.com/office/powerpoint/2010/main" val="1410261452"/>
      </p:ext>
    </p:extLst>
  </p:cSld>
  <p:clrMap bg1="lt1" tx1="dk1" bg2="lt2" tx2="dk2" accent1="accent1" accent2="accent2" accent3="accent3" accent4="accent4" accent5="accent5" accent6="accent6" hlink="hlink" folHlink="folHlink"/>
  <p:sldLayoutIdLst>
    <p:sldLayoutId id="2147483809" r:id="rId1"/>
    <p:sldLayoutId id="2147483838" r:id="rId2"/>
    <p:sldLayoutId id="214748383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93CEF-E856-424A-B662-7B04520B6136}"/>
              </a:ext>
            </a:extLst>
          </p:cNvPr>
          <p:cNvSpPr/>
          <p:nvPr userDrawn="1"/>
        </p:nvSpPr>
        <p:spPr>
          <a:xfrm>
            <a:off x="-1" y="0"/>
            <a:ext cx="4309353" cy="5486399"/>
          </a:xfrm>
          <a:prstGeom prst="rect">
            <a:avLst/>
          </a:prstGeom>
          <a:solidFill>
            <a:srgbClr val="0C3956"/>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pic>
        <p:nvPicPr>
          <p:cNvPr id="9" name="Picture 8">
            <a:extLst>
              <a:ext uri="{FF2B5EF4-FFF2-40B4-BE49-F238E27FC236}">
                <a16:creationId xmlns:a16="http://schemas.microsoft.com/office/drawing/2014/main" id="{F34F010E-C14F-458A-8C0E-845B96FCD20F}"/>
              </a:ext>
            </a:extLst>
          </p:cNvPr>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1614884" y="889150"/>
            <a:ext cx="1079582" cy="1079582"/>
          </a:xfrm>
          <a:prstGeom prst="rect">
            <a:avLst/>
          </a:prstGeom>
          <a:effectLst/>
        </p:spPr>
      </p:pic>
    </p:spTree>
    <p:extLst>
      <p:ext uri="{BB962C8B-B14F-4D97-AF65-F5344CB8AC3E}">
        <p14:creationId xmlns:p14="http://schemas.microsoft.com/office/powerpoint/2010/main" val="2283835485"/>
      </p:ext>
    </p:extLst>
  </p:cSld>
  <p:clrMap bg1="lt1" tx1="dk1" bg2="lt2" tx2="dk2" accent1="accent1" accent2="accent2" accent3="accent3" accent4="accent4" accent5="accent5" accent6="accent6" hlink="hlink" folHlink="folHlink"/>
  <p:sldLayoutIdLst>
    <p:sldLayoutId id="2147483812" r:id="rId1"/>
    <p:sldLayoutId id="214748381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07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61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70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41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86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56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2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30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59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59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67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66BD2-C37F-49CC-B578-C5D8A5CF54FB}"/>
              </a:ext>
            </a:extLst>
          </p:cNvPr>
          <p:cNvSpPr txBox="1"/>
          <p:nvPr/>
        </p:nvSpPr>
        <p:spPr>
          <a:xfrm>
            <a:off x="5024949" y="1881383"/>
            <a:ext cx="2343517" cy="307777"/>
          </a:xfrm>
          <a:prstGeom prst="rect">
            <a:avLst/>
          </a:prstGeom>
          <a:solidFill>
            <a:schemeClr val="bg1"/>
          </a:solidFill>
          <a:ln w="12700">
            <a:solidFill>
              <a:schemeClr val="accent4">
                <a:lumMod val="60000"/>
                <a:lumOff val="40000"/>
              </a:schemeClr>
            </a:solidFill>
          </a:ln>
        </p:spPr>
        <p:txBody>
          <a:bodyPr wrap="square" rtlCol="0">
            <a:spAutoFit/>
          </a:bodyPr>
          <a:lstStyle/>
          <a:p>
            <a:r>
              <a:rPr lang="en-US" sz="1400" dirty="0">
                <a:solidFill>
                  <a:schemeClr val="tx1">
                    <a:lumMod val="50000"/>
                    <a:lumOff val="50000"/>
                  </a:schemeClr>
                </a:solidFill>
                <a:latin typeface="Verdana" panose="020B0604030504040204" pitchFamily="34" charset="0"/>
              </a:rPr>
              <a:t>Type your answer here</a:t>
            </a:r>
          </a:p>
        </p:txBody>
      </p:sp>
      <p:sp>
        <p:nvSpPr>
          <p:cNvPr id="3" name="TextBox 2">
            <a:extLst>
              <a:ext uri="{FF2B5EF4-FFF2-40B4-BE49-F238E27FC236}">
                <a16:creationId xmlns:a16="http://schemas.microsoft.com/office/drawing/2014/main" id="{71EA713C-A32A-4250-8EB4-ABC631C77D46}"/>
              </a:ext>
            </a:extLst>
          </p:cNvPr>
          <p:cNvSpPr txBox="1"/>
          <p:nvPr/>
        </p:nvSpPr>
        <p:spPr>
          <a:xfrm>
            <a:off x="5060459" y="3564756"/>
            <a:ext cx="2272495" cy="307777"/>
          </a:xfrm>
          <a:prstGeom prst="rect">
            <a:avLst/>
          </a:prstGeom>
          <a:solidFill>
            <a:schemeClr val="bg1"/>
          </a:solidFill>
          <a:ln w="12700">
            <a:solidFill>
              <a:schemeClr val="accent4">
                <a:lumMod val="60000"/>
                <a:lumOff val="40000"/>
              </a:schemeClr>
            </a:solidFill>
          </a:ln>
        </p:spPr>
        <p:txBody>
          <a:bodyPr wrap="square" rtlCol="0">
            <a:spAutoFit/>
          </a:bodyPr>
          <a:lstStyle/>
          <a:p>
            <a:r>
              <a:rPr lang="en-US" sz="1400" dirty="0">
                <a:solidFill>
                  <a:schemeClr val="tx1">
                    <a:lumMod val="50000"/>
                    <a:lumOff val="50000"/>
                  </a:schemeClr>
                </a:solidFill>
                <a:latin typeface="Verdana" panose="020B0604030504040204" pitchFamily="34" charset="0"/>
              </a:rPr>
              <a:t>Type your answer here</a:t>
            </a:r>
          </a:p>
        </p:txBody>
      </p:sp>
    </p:spTree>
    <p:extLst>
      <p:ext uri="{BB962C8B-B14F-4D97-AF65-F5344CB8AC3E}">
        <p14:creationId xmlns:p14="http://schemas.microsoft.com/office/powerpoint/2010/main" val="2843826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699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269205"/>
      </p:ext>
    </p:extLst>
  </p:cSld>
  <p:clrMapOvr>
    <a:masterClrMapping/>
  </p:clrMapOvr>
</p:sld>
</file>

<file path=ppt/theme/theme1.xml><?xml version="1.0" encoding="utf-8"?>
<a:theme xmlns:a="http://schemas.openxmlformats.org/drawingml/2006/main" name="Copyright Onl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ft Bloc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ight Bloc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ink About It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SharedWithUsers xmlns="d5c732d2-f217-444a-91d8-37c5714ca695">
      <UserInfo>
        <DisplayName/>
        <AccountId xsi:nil="true"/>
        <AccountType/>
      </UserInfo>
    </SharedWithUsers>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F458B4-3089-48EC-8F7F-EB692E22FC48}">
  <ds:schemaRefs>
    <ds:schemaRef ds:uri="http://schemas.microsoft.com/office/2006/metadata/properties"/>
    <ds:schemaRef ds:uri="http://schemas.microsoft.com/office/infopath/2007/PartnerControls"/>
    <ds:schemaRef ds:uri="8f659357-f805-491c-ad0b-5621b2de6466"/>
    <ds:schemaRef ds:uri="d5c732d2-f217-444a-91d8-37c5714ca695"/>
  </ds:schemaRefs>
</ds:datastoreItem>
</file>

<file path=customXml/itemProps2.xml><?xml version="1.0" encoding="utf-8"?>
<ds:datastoreItem xmlns:ds="http://schemas.openxmlformats.org/officeDocument/2006/customXml" ds:itemID="{DA9B73FE-1C24-41D9-A0DA-9B75483CED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659357-f805-491c-ad0b-5621b2de6466"/>
    <ds:schemaRef ds:uri="d5c732d2-f217-444a-91d8-37c5714ca6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475730-2F44-4614-A5A0-82F8324F2C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2858</TotalTime>
  <Words>193</Words>
  <Application>Microsoft Office PowerPoint</Application>
  <PresentationFormat>Custom</PresentationFormat>
  <Paragraphs>22</Paragraphs>
  <Slides>15</Slides>
  <Notes>7</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15</vt:i4>
      </vt:variant>
    </vt:vector>
  </HeadingPairs>
  <TitlesOfParts>
    <vt:vector size="24" baseType="lpstr">
      <vt:lpstr>Arial</vt:lpstr>
      <vt:lpstr>Calibri</vt:lpstr>
      <vt:lpstr>Century Gothic</vt:lpstr>
      <vt:lpstr>Verdana</vt:lpstr>
      <vt:lpstr>Copyright Only</vt:lpstr>
      <vt:lpstr>Left Block</vt:lpstr>
      <vt:lpstr>Right Block</vt:lpstr>
      <vt:lpstr>Think About It Master</vt:lpstr>
      <vt:lpstr>5_Custom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 Boundaries</dc:title>
  <dc:creator>Ali Stone</dc:creator>
  <cp:lastModifiedBy>COOPER Sarina [Southern River College]</cp:lastModifiedBy>
  <cp:revision>214</cp:revision>
  <dcterms:created xsi:type="dcterms:W3CDTF">2020-06-02T18:01:15Z</dcterms:created>
  <dcterms:modified xsi:type="dcterms:W3CDTF">2024-03-18T08:11:19Z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TriggerFlowInfo">
    <vt:lpwstr/>
  </property>
  <property fmtid="{D5CDD505-2E9C-101B-9397-08002B2CF9AE}" pid="8" name="xd_Signature">
    <vt:bool>false</vt:bool>
  </property>
  <property fmtid="{D5CDD505-2E9C-101B-9397-08002B2CF9AE}" pid="9" name="MediaServiceImageTags">
    <vt:lpwstr/>
  </property>
</Properties>
</file>