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7"/>
  </p:notesMasterIdLst>
  <p:handoutMasterIdLst>
    <p:handoutMasterId r:id="rId28"/>
  </p:handoutMasterIdLst>
  <p:sldIdLst>
    <p:sldId id="275" r:id="rId2"/>
    <p:sldId id="263" r:id="rId3"/>
    <p:sldId id="265" r:id="rId4"/>
    <p:sldId id="266" r:id="rId5"/>
    <p:sldId id="280" r:id="rId6"/>
    <p:sldId id="281" r:id="rId7"/>
    <p:sldId id="276" r:id="rId8"/>
    <p:sldId id="279" r:id="rId9"/>
    <p:sldId id="356" r:id="rId10"/>
    <p:sldId id="349" r:id="rId11"/>
    <p:sldId id="282" r:id="rId12"/>
    <p:sldId id="283" r:id="rId13"/>
    <p:sldId id="284" r:id="rId14"/>
    <p:sldId id="335" r:id="rId15"/>
    <p:sldId id="286" r:id="rId16"/>
    <p:sldId id="288" r:id="rId17"/>
    <p:sldId id="289" r:id="rId18"/>
    <p:sldId id="290" r:id="rId19"/>
    <p:sldId id="291" r:id="rId20"/>
    <p:sldId id="292" r:id="rId21"/>
    <p:sldId id="293" r:id="rId22"/>
    <p:sldId id="267" r:id="rId23"/>
    <p:sldId id="268" r:id="rId24"/>
    <p:sldId id="269" r:id="rId25"/>
    <p:sldId id="270" r:id="rId26"/>
  </p:sldIdLst>
  <p:sldSz cx="10058400" cy="77724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 It!" id="{CF08E75C-E143-45DC-AD44-7B18D366BA07}">
          <p14:sldIdLst>
            <p14:sldId id="275"/>
            <p14:sldId id="263"/>
            <p14:sldId id="265"/>
            <p14:sldId id="266"/>
          </p14:sldIdLst>
        </p14:section>
        <p14:section name="Watch It!" id="{58C3B84E-0D82-42DF-84B0-2AFBC2A1C62D}">
          <p14:sldIdLst>
            <p14:sldId id="280"/>
            <p14:sldId id="281"/>
          </p14:sldIdLst>
        </p14:section>
        <p14:section name="Explore It!" id="{9A793571-A780-4E73-BE9A-425321C537DD}">
          <p14:sldIdLst>
            <p14:sldId id="276"/>
            <p14:sldId id="279"/>
            <p14:sldId id="356"/>
            <p14:sldId id="349"/>
          </p14:sldIdLst>
        </p14:section>
        <p14:section name="Research It!" id="{360520C7-A3EC-4EBB-B978-E3EAFA1FF1B0}">
          <p14:sldIdLst>
            <p14:sldId id="282"/>
            <p14:sldId id="283"/>
          </p14:sldIdLst>
        </p14:section>
        <p14:section name="Organize It!" id="{787CA4FA-D407-46B9-ABE4-0313DEC202F1}">
          <p14:sldIdLst>
            <p14:sldId id="284"/>
            <p14:sldId id="335"/>
          </p14:sldIdLst>
        </p14:section>
        <p14:section name="Illustrate It!" id="{578DD888-385C-4B0E-B9E3-A7EA484BC0A6}">
          <p14:sldIdLst>
            <p14:sldId id="286"/>
          </p14:sldIdLst>
        </p14:section>
        <p14:section name="Assess It!" id="{EB4ADEF7-74DA-4C1C-AC77-D9EE0E5A0E1E}">
          <p14:sldIdLst>
            <p14:sldId id="288"/>
            <p14:sldId id="289"/>
          </p14:sldIdLst>
        </p14:section>
        <p14:section name="Write It!" id="{787CE96F-2A0E-4F70-8A20-6AF8722C4249}">
          <p14:sldIdLst>
            <p14:sldId id="290"/>
            <p14:sldId id="291"/>
          </p14:sldIdLst>
        </p14:section>
        <p14:section name="Challenge It! (optional)" id="{4352E49F-8130-40B4-9C83-A21113AED154}">
          <p14:sldIdLst>
            <p14:sldId id="292"/>
            <p14:sldId id="293"/>
          </p14:sldIdLst>
        </p14:section>
        <p14:section name="Answer Sheets - Dependent" id="{67F541A3-8DC4-4818-9954-AFB9C76941EA}">
          <p14:sldIdLst>
            <p14:sldId id="267"/>
            <p14:sldId id="268"/>
          </p14:sldIdLst>
        </p14:section>
        <p14:section name="Answer Sheets - Modified" id="{21C0A623-AB95-46A4-827E-78963345BCB3}">
          <p14:sldIdLst>
            <p14:sldId id="269"/>
            <p14:sldId id="270"/>
          </p14:sldIdLst>
        </p14:section>
      </p14:sectionLst>
    </p:ext>
    <p:ext uri="{EFAFB233-063F-42B5-8137-9DF3F51BA10A}">
      <p15:sldGuideLst xmlns:p15="http://schemas.microsoft.com/office/powerpoint/2012/main">
        <p15:guide id="1" orient="horz" pos="312" userDrawn="1">
          <p15:clr>
            <a:srgbClr val="A4A3A4"/>
          </p15:clr>
        </p15:guide>
        <p15:guide id="2"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F2CC"/>
    <a:srgbClr val="00B050"/>
    <a:srgbClr val="E2F0D9"/>
    <a:srgbClr val="990033"/>
    <a:srgbClr val="FF7C80"/>
    <a:srgbClr val="FF9999"/>
    <a:srgbClr val="CC0000"/>
    <a:srgbClr val="00B0F0"/>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85" autoAdjust="0"/>
    <p:restoredTop sz="94660"/>
  </p:normalViewPr>
  <p:slideViewPr>
    <p:cSldViewPr snapToGrid="0">
      <p:cViewPr varScale="1">
        <p:scale>
          <a:sx n="102" d="100"/>
          <a:sy n="102" d="100"/>
        </p:scale>
        <p:origin x="1278" y="102"/>
      </p:cViewPr>
      <p:guideLst>
        <p:guide orient="horz" pos="312"/>
        <p:guide pos="3168"/>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121" d="100"/>
          <a:sy n="121" d="100"/>
        </p:scale>
        <p:origin x="222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BA5731-40E0-49CA-820A-E6ABD2C57ECC}"/>
              </a:ext>
            </a:extLst>
          </p:cNvPr>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a:extLst>
              <a:ext uri="{FF2B5EF4-FFF2-40B4-BE49-F238E27FC236}">
                <a16:creationId xmlns:a16="http://schemas.microsoft.com/office/drawing/2014/main" id="{0FBE8C30-2CD3-4BD0-9805-2F09061805A7}"/>
              </a:ext>
            </a:extLst>
          </p:cNvPr>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8AC7FB16-81A3-413C-8578-BD456A820C63}" type="datetimeFigureOut">
              <a:rPr lang="en-US" smtClean="0"/>
              <a:t>11/11/2020</a:t>
            </a:fld>
            <a:endParaRPr lang="en-US"/>
          </a:p>
        </p:txBody>
      </p:sp>
      <p:sp>
        <p:nvSpPr>
          <p:cNvPr id="4" name="Footer Placeholder 3">
            <a:extLst>
              <a:ext uri="{FF2B5EF4-FFF2-40B4-BE49-F238E27FC236}">
                <a16:creationId xmlns:a16="http://schemas.microsoft.com/office/drawing/2014/main" id="{5E77325C-F5C2-4116-A542-61D11B35F2BB}"/>
              </a:ext>
            </a:extLst>
          </p:cNvPr>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C1DBBD2-005C-4745-BD81-70DE80C7DFCA}"/>
              </a:ext>
            </a:extLst>
          </p:cNvPr>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1C35A48D-ED85-4491-A120-9DA6E492F730}" type="slidenum">
              <a:rPr lang="en-US" smtClean="0"/>
              <a:t>‹#›</a:t>
            </a:fld>
            <a:endParaRPr lang="en-US"/>
          </a:p>
        </p:txBody>
      </p:sp>
    </p:spTree>
    <p:extLst>
      <p:ext uri="{BB962C8B-B14F-4D97-AF65-F5344CB8AC3E}">
        <p14:creationId xmlns:p14="http://schemas.microsoft.com/office/powerpoint/2010/main" val="2574508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4790FD22-1195-5E49-81F8-D4DC74FA68EA}" type="datetimeFigureOut">
              <a:rPr lang="en-US" smtClean="0"/>
              <a:t>11/11/2020</a:t>
            </a:fld>
            <a:endParaRPr lang="en-US"/>
          </a:p>
        </p:txBody>
      </p:sp>
      <p:sp>
        <p:nvSpPr>
          <p:cNvPr id="4" name="Slide Image Placeholder 3"/>
          <p:cNvSpPr>
            <a:spLocks noGrp="1" noRot="1" noChangeAspect="1"/>
          </p:cNvSpPr>
          <p:nvPr>
            <p:ph type="sldImg" idx="2"/>
          </p:nvPr>
        </p:nvSpPr>
        <p:spPr>
          <a:xfrm>
            <a:off x="1500188" y="1173163"/>
            <a:ext cx="410210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3F8871D8-907B-554A-B3A6-43641AFB17DD}" type="slidenum">
              <a:rPr lang="en-US" smtClean="0"/>
              <a:t>‹#›</a:t>
            </a:fld>
            <a:endParaRPr lang="en-US"/>
          </a:p>
        </p:txBody>
      </p:sp>
    </p:spTree>
    <p:extLst>
      <p:ext uri="{BB962C8B-B14F-4D97-AF65-F5344CB8AC3E}">
        <p14:creationId xmlns:p14="http://schemas.microsoft.com/office/powerpoint/2010/main" val="2631248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otally 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1AAFB7-165B-44F3-965E-2744C71ACF18}"/>
              </a:ext>
            </a:extLst>
          </p:cNvPr>
          <p:cNvSpPr/>
          <p:nvPr userDrawn="1"/>
        </p:nvSpPr>
        <p:spPr>
          <a:xfrm>
            <a:off x="0" y="0"/>
            <a:ext cx="10058400" cy="77724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761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dified Answer Sheet - Inputs">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35A239C1-12EE-449D-AB6F-C461446F3723}"/>
              </a:ext>
            </a:extLst>
          </p:cNvPr>
          <p:cNvGraphicFramePr>
            <a:graphicFrameLocks noGrp="1"/>
          </p:cNvGraphicFramePr>
          <p:nvPr userDrawn="1">
            <p:extLst>
              <p:ext uri="{D42A27DB-BD31-4B8C-83A1-F6EECF244321}">
                <p14:modId xmlns:p14="http://schemas.microsoft.com/office/powerpoint/2010/main" val="3014672794"/>
              </p:ext>
            </p:extLst>
          </p:nvPr>
        </p:nvGraphicFramePr>
        <p:xfrm>
          <a:off x="117387" y="109727"/>
          <a:ext cx="9829800" cy="7521450"/>
        </p:xfrm>
        <a:graphic>
          <a:graphicData uri="http://schemas.openxmlformats.org/drawingml/2006/table">
            <a:tbl>
              <a:tblPr firstRow="1" bandRow="1">
                <a:tableStyleId>{5C22544A-7EE6-4342-B048-85BDC9FD1C3A}</a:tableStyleId>
              </a:tblPr>
              <a:tblGrid>
                <a:gridCol w="4924876">
                  <a:extLst>
                    <a:ext uri="{9D8B030D-6E8A-4147-A177-3AD203B41FA5}">
                      <a16:colId xmlns:a16="http://schemas.microsoft.com/office/drawing/2014/main" val="3259376334"/>
                    </a:ext>
                  </a:extLst>
                </a:gridCol>
                <a:gridCol w="4904924">
                  <a:extLst>
                    <a:ext uri="{9D8B030D-6E8A-4147-A177-3AD203B41FA5}">
                      <a16:colId xmlns:a16="http://schemas.microsoft.com/office/drawing/2014/main" val="2064452147"/>
                    </a:ext>
                  </a:extLst>
                </a:gridCol>
              </a:tblGrid>
              <a:tr h="794945">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Georgia" panose="02040502050405020303" pitchFamily="18" charset="0"/>
                          <a:ea typeface="Verdana" panose="020B0604030504040204" pitchFamily="34" charset="0"/>
                        </a:rPr>
                        <a:t>Read It!</a:t>
                      </a:r>
                    </a:p>
                    <a:p>
                      <a:pPr algn="ctr"/>
                      <a:endParaRPr lang="en-US" sz="1600" dirty="0">
                        <a:solidFill>
                          <a:schemeClr val="tx1"/>
                        </a:solidFill>
                        <a:latin typeface="Georgia" panose="02040502050405020303" pitchFamily="18" charset="0"/>
                      </a:endParaRPr>
                    </a:p>
                  </a:txBody>
                  <a:tcPr>
                    <a:lnL w="12700" cap="flat" cmpd="sng" algn="ctr">
                      <a:no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kern="1200" dirty="0">
                          <a:solidFill>
                            <a:schemeClr val="tx1"/>
                          </a:solidFill>
                          <a:latin typeface="Georgia" panose="02040502050405020303" pitchFamily="18" charset="0"/>
                          <a:ea typeface="Verdana" panose="020B0604030504040204" pitchFamily="34" charset="0"/>
                          <a:cs typeface="+mn-cs"/>
                        </a:rPr>
                        <a:t>Conduction Convection Radiation Station Lab</a:t>
                      </a:r>
                      <a:endParaRPr lang="en-US" sz="2000" b="1" kern="1200" dirty="0">
                        <a:solidFill>
                          <a:schemeClr val="tx1"/>
                        </a:solidFill>
                        <a:latin typeface="Georgia" panose="02040502050405020303" pitchFamily="18" charset="0"/>
                        <a:ea typeface="Verdana" panose="020B0604030504040204" pitchFamily="34" charset="0"/>
                        <a:cs typeface="+mn-cs"/>
                      </a:endParaRPr>
                    </a:p>
                  </a:txBody>
                  <a:tcP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97923277"/>
                  </a:ext>
                </a:extLst>
              </a:tr>
              <a:tr h="1857983">
                <a:tc>
                  <a:txBody>
                    <a:bodyPr/>
                    <a:lstStyle/>
                    <a:p>
                      <a:pPr algn="ctr"/>
                      <a:endParaRPr lang="en-US" sz="1600" dirty="0">
                        <a:solidFill>
                          <a:schemeClr val="tx1"/>
                        </a:solidFill>
                        <a:latin typeface="Georgia" panose="02040502050405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39816193"/>
                  </a:ext>
                </a:extLst>
              </a:tr>
              <a:tr h="4868522">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Georgia" panose="02040502050405020303" pitchFamily="18" charset="0"/>
                          <a:ea typeface="Verdana" panose="020B0604030504040204" pitchFamily="34" charset="0"/>
                        </a:rPr>
                        <a:t>Watch It!</a:t>
                      </a:r>
                    </a:p>
                    <a:p>
                      <a:pPr algn="ctr"/>
                      <a:endParaRPr lang="en-US" sz="1600" dirty="0">
                        <a:solidFill>
                          <a:schemeClr val="tx1"/>
                        </a:solidFill>
                        <a:latin typeface="Georgia" panose="02040502050405020303"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Georgia" panose="02040502050405020303" pitchFamily="18" charset="0"/>
                          <a:ea typeface="Verdana" panose="020B0604030504040204" pitchFamily="34" charset="0"/>
                        </a:rPr>
                        <a:t>Explore It!</a:t>
                      </a:r>
                    </a:p>
                    <a:p>
                      <a:pPr algn="ctr"/>
                      <a:endParaRPr lang="en-US" sz="1600" dirty="0">
                        <a:solidFill>
                          <a:schemeClr val="tx1"/>
                        </a:solidFill>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91119422"/>
                  </a:ext>
                </a:extLst>
              </a:tr>
            </a:tbl>
          </a:graphicData>
        </a:graphic>
      </p:graphicFrame>
      <p:sp>
        <p:nvSpPr>
          <p:cNvPr id="26" name="TextBox 25">
            <a:extLst>
              <a:ext uri="{FF2B5EF4-FFF2-40B4-BE49-F238E27FC236}">
                <a16:creationId xmlns:a16="http://schemas.microsoft.com/office/drawing/2014/main" id="{FA27D5E9-5462-4C79-A02A-9B1819A78A55}"/>
              </a:ext>
            </a:extLst>
          </p:cNvPr>
          <p:cNvSpPr txBox="1"/>
          <p:nvPr userDrawn="1"/>
        </p:nvSpPr>
        <p:spPr>
          <a:xfrm>
            <a:off x="8291386" y="7587370"/>
            <a:ext cx="1649627" cy="246221"/>
          </a:xfrm>
          <a:prstGeom prst="rect">
            <a:avLst/>
          </a:prstGeom>
          <a:noFill/>
        </p:spPr>
        <p:txBody>
          <a:bodyPr wrap="square" rtlCol="0">
            <a:spAutoFit/>
          </a:bodyPr>
          <a:lstStyle/>
          <a:p>
            <a:r>
              <a:rPr lang="en-US" sz="1000" dirty="0">
                <a:solidFill>
                  <a:schemeClr val="bg1"/>
                </a:solidFill>
                <a:latin typeface="Verdana" panose="020B0604030504040204" pitchFamily="34" charset="0"/>
                <a:ea typeface="Verdana" panose="020B0604030504040204" pitchFamily="34" charset="0"/>
              </a:rPr>
              <a:t>© Kesler Science, LLC</a:t>
            </a:r>
          </a:p>
        </p:txBody>
      </p:sp>
      <p:pic>
        <p:nvPicPr>
          <p:cNvPr id="39" name="Picture 38">
            <a:extLst>
              <a:ext uri="{FF2B5EF4-FFF2-40B4-BE49-F238E27FC236}">
                <a16:creationId xmlns:a16="http://schemas.microsoft.com/office/drawing/2014/main" id="{00B38D03-6311-4F28-B526-9CEBB570D1C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9563" y="534367"/>
            <a:ext cx="340064" cy="340064"/>
          </a:xfrm>
          <a:prstGeom prst="rect">
            <a:avLst/>
          </a:prstGeom>
        </p:spPr>
      </p:pic>
      <p:sp>
        <p:nvSpPr>
          <p:cNvPr id="15" name="TextBox 14">
            <a:extLst>
              <a:ext uri="{FF2B5EF4-FFF2-40B4-BE49-F238E27FC236}">
                <a16:creationId xmlns:a16="http://schemas.microsoft.com/office/drawing/2014/main" id="{947AF8C6-086D-491C-BC52-9C6550C1BF35}"/>
              </a:ext>
            </a:extLst>
          </p:cNvPr>
          <p:cNvSpPr txBox="1"/>
          <p:nvPr userDrawn="1"/>
        </p:nvSpPr>
        <p:spPr>
          <a:xfrm>
            <a:off x="5728143" y="647007"/>
            <a:ext cx="3931424" cy="246221"/>
          </a:xfrm>
          <a:prstGeom prst="rect">
            <a:avLst/>
          </a:prstGeom>
          <a:noFill/>
        </p:spPr>
        <p:txBody>
          <a:bodyPr wrap="square" rtlCol="0">
            <a:spAutoFit/>
          </a:bodyPr>
          <a:lstStyle/>
          <a:p>
            <a:r>
              <a:rPr lang="en-US" sz="1000" dirty="0">
                <a:latin typeface="Verdana" panose="020B0604030504040204" pitchFamily="34" charset="0"/>
                <a:ea typeface="Verdana" panose="020B0604030504040204" pitchFamily="34" charset="0"/>
              </a:rPr>
              <a:t>Name ___________________________   Date _______</a:t>
            </a:r>
          </a:p>
        </p:txBody>
      </p:sp>
    </p:spTree>
    <p:extLst>
      <p:ext uri="{BB962C8B-B14F-4D97-AF65-F5344CB8AC3E}">
        <p14:creationId xmlns:p14="http://schemas.microsoft.com/office/powerpoint/2010/main" val="336353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odified Answer Sheet - Outputs">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A27D5E9-5462-4C79-A02A-9B1819A78A55}"/>
              </a:ext>
            </a:extLst>
          </p:cNvPr>
          <p:cNvSpPr txBox="1"/>
          <p:nvPr userDrawn="1"/>
        </p:nvSpPr>
        <p:spPr>
          <a:xfrm>
            <a:off x="8291386" y="7573302"/>
            <a:ext cx="1649627" cy="246221"/>
          </a:xfrm>
          <a:prstGeom prst="rect">
            <a:avLst/>
          </a:prstGeom>
          <a:noFill/>
        </p:spPr>
        <p:txBody>
          <a:bodyPr wrap="square" rtlCol="0">
            <a:spAutoFit/>
          </a:bodyPr>
          <a:lstStyle/>
          <a:p>
            <a:r>
              <a:rPr lang="en-US" sz="1000" dirty="0">
                <a:solidFill>
                  <a:schemeClr val="bg1"/>
                </a:solidFill>
                <a:latin typeface="Verdana" panose="020B0604030504040204" pitchFamily="34" charset="0"/>
                <a:ea typeface="Verdana" panose="020B0604030504040204" pitchFamily="34" charset="0"/>
              </a:rPr>
              <a:t>© Kesler Science, LLC</a:t>
            </a:r>
          </a:p>
        </p:txBody>
      </p:sp>
      <p:graphicFrame>
        <p:nvGraphicFramePr>
          <p:cNvPr id="3" name="Table 2">
            <a:extLst>
              <a:ext uri="{FF2B5EF4-FFF2-40B4-BE49-F238E27FC236}">
                <a16:creationId xmlns:a16="http://schemas.microsoft.com/office/drawing/2014/main" id="{A56C9CB6-E67A-41C2-95F8-A8A93043B34D}"/>
              </a:ext>
            </a:extLst>
          </p:cNvPr>
          <p:cNvGraphicFramePr>
            <a:graphicFrameLocks noGrp="1"/>
          </p:cNvGraphicFramePr>
          <p:nvPr userDrawn="1">
            <p:extLst>
              <p:ext uri="{D42A27DB-BD31-4B8C-83A1-F6EECF244321}">
                <p14:modId xmlns:p14="http://schemas.microsoft.com/office/powerpoint/2010/main" val="1553443017"/>
              </p:ext>
            </p:extLst>
          </p:nvPr>
        </p:nvGraphicFramePr>
        <p:xfrm>
          <a:off x="117387" y="105091"/>
          <a:ext cx="9829800" cy="7535106"/>
        </p:xfrm>
        <a:graphic>
          <a:graphicData uri="http://schemas.openxmlformats.org/drawingml/2006/table">
            <a:tbl>
              <a:tblPr firstRow="1" bandRow="1">
                <a:tableStyleId>{5C22544A-7EE6-4342-B048-85BDC9FD1C3A}</a:tableStyleId>
              </a:tblPr>
              <a:tblGrid>
                <a:gridCol w="6722955">
                  <a:extLst>
                    <a:ext uri="{9D8B030D-6E8A-4147-A177-3AD203B41FA5}">
                      <a16:colId xmlns:a16="http://schemas.microsoft.com/office/drawing/2014/main" val="3275245802"/>
                    </a:ext>
                  </a:extLst>
                </a:gridCol>
                <a:gridCol w="3106845">
                  <a:extLst>
                    <a:ext uri="{9D8B030D-6E8A-4147-A177-3AD203B41FA5}">
                      <a16:colId xmlns:a16="http://schemas.microsoft.com/office/drawing/2014/main" val="850063170"/>
                    </a:ext>
                  </a:extLst>
                </a:gridCol>
              </a:tblGrid>
              <a:tr h="3767553">
                <a:tc>
                  <a:txBody>
                    <a:bodyPr/>
                    <a:lstStyle/>
                    <a:p>
                      <a:r>
                        <a:rPr lang="en-US" sz="1600" b="1" dirty="0">
                          <a:solidFill>
                            <a:schemeClr val="tx1"/>
                          </a:solidFill>
                          <a:latin typeface="Georgia" panose="02040502050405020303" pitchFamily="18" charset="0"/>
                          <a:ea typeface="Verdana" panose="020B0604030504040204" pitchFamily="34" charset="0"/>
                        </a:rPr>
                        <a:t>Illustrate It!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a:solidFill>
                            <a:schemeClr val="tx1"/>
                          </a:solidFill>
                          <a:latin typeface="Georgia" panose="02040502050405020303" pitchFamily="18" charset="0"/>
                          <a:ea typeface="Verdana" panose="020B0604030504040204" pitchFamily="34" charset="0"/>
                        </a:rPr>
                        <a:t>Assess It!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189639607"/>
                  </a:ext>
                </a:extLst>
              </a:tr>
              <a:tr h="3767553">
                <a:tc>
                  <a:txBody>
                    <a:bodyPr/>
                    <a:lstStyle/>
                    <a:p>
                      <a:r>
                        <a:rPr lang="en-US" sz="1600" b="1" dirty="0">
                          <a:solidFill>
                            <a:schemeClr val="tx1"/>
                          </a:solidFill>
                          <a:latin typeface="Georgia" panose="02040502050405020303" pitchFamily="18" charset="0"/>
                          <a:ea typeface="Verdana" panose="020B0604030504040204" pitchFamily="34" charset="0"/>
                        </a:rPr>
                        <a:t>Organize It!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600" b="1" dirty="0">
                        <a:solidFill>
                          <a:schemeClr val="tx1"/>
                        </a:solidFill>
                        <a:latin typeface="Georgia" panose="02040502050405020303" pitchFamily="18" charset="0"/>
                        <a:ea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636031240"/>
                  </a:ext>
                </a:extLst>
              </a:tr>
            </a:tbl>
          </a:graphicData>
        </a:graphic>
      </p:graphicFrame>
    </p:spTree>
    <p:extLst>
      <p:ext uri="{BB962C8B-B14F-4D97-AF65-F5344CB8AC3E}">
        <p14:creationId xmlns:p14="http://schemas.microsoft.com/office/powerpoint/2010/main" val="3071836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48E40-B287-4A75-8962-A109D0A4228E}" type="datetimeFigureOut">
              <a:rPr lang="en-US" smtClean="0"/>
              <a:pPr/>
              <a:t>11/11/2020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D52C582-8D56-48CD-99F3-6A83239FD9E3}" type="slidenum">
              <a:rPr lang="en-US" smtClean="0"/>
              <a:pPr/>
              <a:t>‹#›</a:t>
            </a:fld>
            <a:endParaRPr lang="en-US" dirty="0"/>
          </a:p>
        </p:txBody>
      </p:sp>
    </p:spTree>
    <p:extLst>
      <p:ext uri="{BB962C8B-B14F-4D97-AF65-F5344CB8AC3E}">
        <p14:creationId xmlns:p14="http://schemas.microsoft.com/office/powerpoint/2010/main" val="2115803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go + Copy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6458C3-9530-4754-9FF5-B835AC31455A}"/>
              </a:ext>
            </a:extLst>
          </p:cNvPr>
          <p:cNvSpPr/>
          <p:nvPr userDrawn="1"/>
        </p:nvSpPr>
        <p:spPr>
          <a:xfrm>
            <a:off x="0" y="0"/>
            <a:ext cx="10058400" cy="7771366"/>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A1AF2D0-6013-437D-9E8F-41019A0B59A5}"/>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8859480" y="156657"/>
            <a:ext cx="1024779" cy="614868"/>
          </a:xfrm>
          <a:prstGeom prst="rect">
            <a:avLst/>
          </a:prstGeom>
        </p:spPr>
      </p:pic>
      <p:sp>
        <p:nvSpPr>
          <p:cNvPr id="26" name="TextBox 25">
            <a:extLst>
              <a:ext uri="{FF2B5EF4-FFF2-40B4-BE49-F238E27FC236}">
                <a16:creationId xmlns:a16="http://schemas.microsoft.com/office/drawing/2014/main" id="{FA27D5E9-5462-4C79-A02A-9B1819A78A55}"/>
              </a:ext>
            </a:extLst>
          </p:cNvPr>
          <p:cNvSpPr txBox="1"/>
          <p:nvPr userDrawn="1"/>
        </p:nvSpPr>
        <p:spPr>
          <a:xfrm>
            <a:off x="8728037" y="7606722"/>
            <a:ext cx="1649627" cy="215444"/>
          </a:xfrm>
          <a:prstGeom prst="rect">
            <a:avLst/>
          </a:prstGeom>
          <a:noFill/>
        </p:spPr>
        <p:txBody>
          <a:bodyPr wrap="square" rtlCol="0">
            <a:spAutoFit/>
          </a:bodyPr>
          <a:lstStyle/>
          <a:p>
            <a:r>
              <a:rPr lang="en-US" sz="800" dirty="0">
                <a:solidFill>
                  <a:schemeClr val="bg1"/>
                </a:solidFill>
                <a:latin typeface="Verdana" panose="020B0604030504040204" pitchFamily="34" charset="0"/>
                <a:ea typeface="Verdana" panose="020B0604030504040204" pitchFamily="34" charset="0"/>
              </a:rPr>
              <a:t>© Kesler Science, LLC</a:t>
            </a:r>
          </a:p>
        </p:txBody>
      </p:sp>
      <p:sp>
        <p:nvSpPr>
          <p:cNvPr id="17" name="TextBox 16">
            <a:extLst>
              <a:ext uri="{FF2B5EF4-FFF2-40B4-BE49-F238E27FC236}">
                <a16:creationId xmlns:a16="http://schemas.microsoft.com/office/drawing/2014/main" id="{94D7D791-7372-4831-AE2B-B75B49E6BC2B}"/>
              </a:ext>
            </a:extLst>
          </p:cNvPr>
          <p:cNvSpPr txBox="1"/>
          <p:nvPr userDrawn="1"/>
        </p:nvSpPr>
        <p:spPr>
          <a:xfrm>
            <a:off x="8715337" y="7555922"/>
            <a:ext cx="1649627"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216807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rder-Logo-Copyright">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9D999EE-4D79-4BC7-824E-7A114C98D927}"/>
              </a:ext>
            </a:extLst>
          </p:cNvPr>
          <p:cNvSpPr/>
          <p:nvPr userDrawn="1"/>
        </p:nvSpPr>
        <p:spPr>
          <a:xfrm>
            <a:off x="118872" y="110342"/>
            <a:ext cx="9829800" cy="75438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A1AF2D0-6013-437D-9E8F-41019A0B59A5}"/>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8745180" y="245557"/>
            <a:ext cx="1024779" cy="614868"/>
          </a:xfrm>
          <a:prstGeom prst="rect">
            <a:avLst/>
          </a:prstGeom>
        </p:spPr>
      </p:pic>
      <p:sp>
        <p:nvSpPr>
          <p:cNvPr id="26" name="TextBox 25">
            <a:extLst>
              <a:ext uri="{FF2B5EF4-FFF2-40B4-BE49-F238E27FC236}">
                <a16:creationId xmlns:a16="http://schemas.microsoft.com/office/drawing/2014/main" id="{FA27D5E9-5462-4C79-A02A-9B1819A78A55}"/>
              </a:ext>
            </a:extLst>
          </p:cNvPr>
          <p:cNvSpPr txBox="1"/>
          <p:nvPr userDrawn="1"/>
        </p:nvSpPr>
        <p:spPr>
          <a:xfrm>
            <a:off x="8728037" y="7606722"/>
            <a:ext cx="1649627" cy="215444"/>
          </a:xfrm>
          <a:prstGeom prst="rect">
            <a:avLst/>
          </a:prstGeom>
          <a:noFill/>
        </p:spPr>
        <p:txBody>
          <a:bodyPr wrap="square" rtlCol="0">
            <a:spAutoFit/>
          </a:bodyPr>
          <a:lstStyle/>
          <a:p>
            <a:r>
              <a:rPr lang="en-US" sz="800" dirty="0">
                <a:solidFill>
                  <a:schemeClr val="bg1"/>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3251191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ion Instructions">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9D999EE-4D79-4BC7-824E-7A114C98D927}"/>
              </a:ext>
            </a:extLst>
          </p:cNvPr>
          <p:cNvSpPr/>
          <p:nvPr userDrawn="1"/>
        </p:nvSpPr>
        <p:spPr>
          <a:xfrm>
            <a:off x="118872" y="110342"/>
            <a:ext cx="9829800" cy="75438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A1AF2D0-6013-437D-9E8F-41019A0B59A5}"/>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8745180" y="245557"/>
            <a:ext cx="1024779" cy="614868"/>
          </a:xfrm>
          <a:prstGeom prst="rect">
            <a:avLst/>
          </a:prstGeom>
        </p:spPr>
      </p:pic>
      <p:sp>
        <p:nvSpPr>
          <p:cNvPr id="26" name="TextBox 25">
            <a:extLst>
              <a:ext uri="{FF2B5EF4-FFF2-40B4-BE49-F238E27FC236}">
                <a16:creationId xmlns:a16="http://schemas.microsoft.com/office/drawing/2014/main" id="{FA27D5E9-5462-4C79-A02A-9B1819A78A55}"/>
              </a:ext>
            </a:extLst>
          </p:cNvPr>
          <p:cNvSpPr txBox="1"/>
          <p:nvPr userDrawn="1"/>
        </p:nvSpPr>
        <p:spPr>
          <a:xfrm>
            <a:off x="8728037" y="7606722"/>
            <a:ext cx="1649627" cy="215444"/>
          </a:xfrm>
          <a:prstGeom prst="rect">
            <a:avLst/>
          </a:prstGeom>
          <a:noFill/>
        </p:spPr>
        <p:txBody>
          <a:bodyPr wrap="square" rtlCol="0">
            <a:spAutoFit/>
          </a:bodyPr>
          <a:lstStyle/>
          <a:p>
            <a:r>
              <a:rPr lang="en-US" sz="800" dirty="0">
                <a:solidFill>
                  <a:schemeClr val="bg1"/>
                </a:solidFill>
                <a:latin typeface="Verdana" panose="020B0604030504040204" pitchFamily="34" charset="0"/>
                <a:ea typeface="Verdana" panose="020B0604030504040204" pitchFamily="34" charset="0"/>
              </a:rPr>
              <a:t>© Kesler Science, LLC</a:t>
            </a:r>
          </a:p>
        </p:txBody>
      </p:sp>
      <p:grpSp>
        <p:nvGrpSpPr>
          <p:cNvPr id="14" name="Group 13">
            <a:extLst>
              <a:ext uri="{FF2B5EF4-FFF2-40B4-BE49-F238E27FC236}">
                <a16:creationId xmlns:a16="http://schemas.microsoft.com/office/drawing/2014/main" id="{66E659C4-4F9F-481E-8E81-EA6EC1D36788}"/>
              </a:ext>
            </a:extLst>
          </p:cNvPr>
          <p:cNvGrpSpPr/>
          <p:nvPr userDrawn="1"/>
        </p:nvGrpSpPr>
        <p:grpSpPr>
          <a:xfrm>
            <a:off x="7741183" y="5468449"/>
            <a:ext cx="2058393" cy="2058393"/>
            <a:chOff x="11408" y="24791"/>
            <a:chExt cx="1212211" cy="1212211"/>
          </a:xfrm>
        </p:grpSpPr>
        <p:sp>
          <p:nvSpPr>
            <p:cNvPr id="15" name="Star: 32 Points 14">
              <a:extLst>
                <a:ext uri="{FF2B5EF4-FFF2-40B4-BE49-F238E27FC236}">
                  <a16:creationId xmlns:a16="http://schemas.microsoft.com/office/drawing/2014/main" id="{48B0B05F-E1C5-4270-AE12-77E2CC3096BF}"/>
                </a:ext>
              </a:extLst>
            </p:cNvPr>
            <p:cNvSpPr/>
            <p:nvPr userDrawn="1"/>
          </p:nvSpPr>
          <p:spPr>
            <a:xfrm>
              <a:off x="11408" y="24791"/>
              <a:ext cx="1212211" cy="1212211"/>
            </a:xfrm>
            <a:prstGeom prst="star32">
              <a:avLst>
                <a:gd name="adj" fmla="val 44591"/>
              </a:avLst>
            </a:prstGeom>
            <a:solidFill>
              <a:srgbClr val="FFC00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tar: 32 Points 16">
              <a:extLst>
                <a:ext uri="{FF2B5EF4-FFF2-40B4-BE49-F238E27FC236}">
                  <a16:creationId xmlns:a16="http://schemas.microsoft.com/office/drawing/2014/main" id="{8DD1ADB8-7259-40EB-B2B2-B18DA8CCBFE6}"/>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1027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ad It - Dependent">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9D999EE-4D79-4BC7-824E-7A114C98D927}"/>
              </a:ext>
            </a:extLst>
          </p:cNvPr>
          <p:cNvSpPr/>
          <p:nvPr userDrawn="1"/>
        </p:nvSpPr>
        <p:spPr>
          <a:xfrm>
            <a:off x="118872" y="110342"/>
            <a:ext cx="9829800" cy="75438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A1AF2D0-6013-437D-9E8F-41019A0B59A5}"/>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8745180" y="245557"/>
            <a:ext cx="1024779" cy="614868"/>
          </a:xfrm>
          <a:prstGeom prst="rect">
            <a:avLst/>
          </a:prstGeom>
        </p:spPr>
      </p:pic>
      <p:sp>
        <p:nvSpPr>
          <p:cNvPr id="26" name="TextBox 25">
            <a:extLst>
              <a:ext uri="{FF2B5EF4-FFF2-40B4-BE49-F238E27FC236}">
                <a16:creationId xmlns:a16="http://schemas.microsoft.com/office/drawing/2014/main" id="{FA27D5E9-5462-4C79-A02A-9B1819A78A55}"/>
              </a:ext>
            </a:extLst>
          </p:cNvPr>
          <p:cNvSpPr txBox="1"/>
          <p:nvPr userDrawn="1"/>
        </p:nvSpPr>
        <p:spPr>
          <a:xfrm>
            <a:off x="8728037" y="7606722"/>
            <a:ext cx="1649627" cy="215444"/>
          </a:xfrm>
          <a:prstGeom prst="rect">
            <a:avLst/>
          </a:prstGeom>
          <a:noFill/>
        </p:spPr>
        <p:txBody>
          <a:bodyPr wrap="square" rtlCol="0">
            <a:spAutoFit/>
          </a:bodyPr>
          <a:lstStyle/>
          <a:p>
            <a:r>
              <a:rPr lang="en-US" sz="800" dirty="0">
                <a:solidFill>
                  <a:schemeClr val="bg1"/>
                </a:solidFill>
                <a:latin typeface="Verdana" panose="020B0604030504040204" pitchFamily="34" charset="0"/>
                <a:ea typeface="Verdana" panose="020B0604030504040204" pitchFamily="34" charset="0"/>
              </a:rPr>
              <a:t>© Kesler Science, LLC</a:t>
            </a:r>
          </a:p>
        </p:txBody>
      </p:sp>
      <p:cxnSp>
        <p:nvCxnSpPr>
          <p:cNvPr id="5" name="Straight Connector 4">
            <a:extLst>
              <a:ext uri="{FF2B5EF4-FFF2-40B4-BE49-F238E27FC236}">
                <a16:creationId xmlns:a16="http://schemas.microsoft.com/office/drawing/2014/main" id="{82008F2C-C1BD-484E-99B9-ADCE87C305E2}"/>
              </a:ext>
            </a:extLst>
          </p:cNvPr>
          <p:cNvCxnSpPr>
            <a:cxnSpLocks/>
          </p:cNvCxnSpPr>
          <p:nvPr userDrawn="1"/>
        </p:nvCxnSpPr>
        <p:spPr>
          <a:xfrm>
            <a:off x="5029200" y="1463040"/>
            <a:ext cx="0" cy="548144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45E90FF6-89D0-45DA-80A4-C34B5091356C}"/>
              </a:ext>
            </a:extLst>
          </p:cNvPr>
          <p:cNvSpPr>
            <a:spLocks noGrp="1"/>
          </p:cNvSpPr>
          <p:nvPr userDrawn="1">
            <p:ph type="body" sz="quarter" idx="17" hasCustomPrompt="1"/>
          </p:nvPr>
        </p:nvSpPr>
        <p:spPr>
          <a:xfrm>
            <a:off x="1236981" y="348458"/>
            <a:ext cx="6742622" cy="506412"/>
          </a:xfrm>
          <a:prstGeom prst="rect">
            <a:avLst/>
          </a:prstGeom>
        </p:spPr>
        <p:txBody>
          <a:bodyPr/>
          <a:lstStyle>
            <a:lvl1pPr marL="0" indent="0">
              <a:buNone/>
              <a:defRPr sz="2400" b="1">
                <a:latin typeface="Georgia" panose="02040502050405020303" pitchFamily="18" charset="0"/>
                <a:ea typeface="Verdana" panose="020B0604030504040204" pitchFamily="34" charset="0"/>
              </a:defRPr>
            </a:lvl1pPr>
            <a:lvl2pPr marL="502895" indent="0">
              <a:buNone/>
              <a:defRPr sz="2000">
                <a:latin typeface="Verdana" panose="020B0604030504040204" pitchFamily="34" charset="0"/>
                <a:ea typeface="Verdana" panose="020B0604030504040204" pitchFamily="34" charset="0"/>
              </a:defRPr>
            </a:lvl2pPr>
            <a:lvl3pPr marL="1005791" indent="0">
              <a:buNone/>
              <a:defRPr sz="1800">
                <a:latin typeface="Verdana" panose="020B0604030504040204" pitchFamily="34" charset="0"/>
                <a:ea typeface="Verdana" panose="020B0604030504040204" pitchFamily="34" charset="0"/>
              </a:defRPr>
            </a:lvl3pPr>
            <a:lvl4pPr marL="1508686" indent="0">
              <a:buNone/>
              <a:defRPr sz="1600">
                <a:latin typeface="Verdana" panose="020B0604030504040204" pitchFamily="34" charset="0"/>
                <a:ea typeface="Verdana" panose="020B0604030504040204" pitchFamily="34" charset="0"/>
              </a:defRPr>
            </a:lvl4pPr>
            <a:lvl5pPr marL="2011581" indent="0">
              <a:buNone/>
              <a:defRPr sz="1600">
                <a:latin typeface="Verdana" panose="020B0604030504040204" pitchFamily="34" charset="0"/>
                <a:ea typeface="Verdana" panose="020B0604030504040204" pitchFamily="34" charset="0"/>
              </a:defRPr>
            </a:lvl5pPr>
          </a:lstStyle>
          <a:p>
            <a:pPr lvl="0"/>
            <a:r>
              <a:rPr lang="en-US" dirty="0"/>
              <a:t>Article Title</a:t>
            </a:r>
          </a:p>
        </p:txBody>
      </p:sp>
      <p:grpSp>
        <p:nvGrpSpPr>
          <p:cNvPr id="13" name="Group 12">
            <a:extLst>
              <a:ext uri="{FF2B5EF4-FFF2-40B4-BE49-F238E27FC236}">
                <a16:creationId xmlns:a16="http://schemas.microsoft.com/office/drawing/2014/main" id="{A71139FD-68DC-4E41-A3F2-BF8E04E57D20}"/>
              </a:ext>
            </a:extLst>
          </p:cNvPr>
          <p:cNvGrpSpPr/>
          <p:nvPr userDrawn="1"/>
        </p:nvGrpSpPr>
        <p:grpSpPr>
          <a:xfrm>
            <a:off x="11408" y="24791"/>
            <a:ext cx="1212211" cy="1212211"/>
            <a:chOff x="11408" y="24791"/>
            <a:chExt cx="1212211" cy="1212211"/>
          </a:xfrm>
        </p:grpSpPr>
        <p:sp>
          <p:nvSpPr>
            <p:cNvPr id="6" name="Star: 32 Points 5">
              <a:extLst>
                <a:ext uri="{FF2B5EF4-FFF2-40B4-BE49-F238E27FC236}">
                  <a16:creationId xmlns:a16="http://schemas.microsoft.com/office/drawing/2014/main" id="{D33AF5A8-64C5-4C03-A5AE-E78142154F2E}"/>
                </a:ext>
              </a:extLst>
            </p:cNvPr>
            <p:cNvSpPr/>
            <p:nvPr userDrawn="1"/>
          </p:nvSpPr>
          <p:spPr>
            <a:xfrm>
              <a:off x="11408" y="24791"/>
              <a:ext cx="1212211" cy="1212211"/>
            </a:xfrm>
            <a:prstGeom prst="star32">
              <a:avLst>
                <a:gd name="adj" fmla="val 44591"/>
              </a:avLst>
            </a:prstGeom>
            <a:solidFill>
              <a:srgbClr val="FFC00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32 Points 18">
              <a:extLst>
                <a:ext uri="{FF2B5EF4-FFF2-40B4-BE49-F238E27FC236}">
                  <a16:creationId xmlns:a16="http://schemas.microsoft.com/office/drawing/2014/main" id="{BC4229B0-E419-4328-A479-D1E533A67372}"/>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1582E45B-F58C-4521-ABBA-8E4299E8FB37}"/>
              </a:ext>
            </a:extLst>
          </p:cNvPr>
          <p:cNvSpPr txBox="1"/>
          <p:nvPr userDrawn="1"/>
        </p:nvSpPr>
        <p:spPr>
          <a:xfrm>
            <a:off x="-77814" y="370831"/>
            <a:ext cx="1386543"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Input:</a:t>
            </a:r>
            <a:br>
              <a:rPr lang="en-US" sz="1200" b="1" dirty="0">
                <a:latin typeface="Georgia" panose="02040502050405020303" pitchFamily="18" charset="0"/>
                <a:ea typeface="Verdana" panose="020B0604030504040204" pitchFamily="34" charset="0"/>
              </a:rPr>
            </a:br>
            <a:r>
              <a:rPr lang="en-US" sz="1200" b="1" dirty="0">
                <a:latin typeface="Georgia" panose="02040502050405020303" pitchFamily="18" charset="0"/>
                <a:ea typeface="Verdana" panose="020B0604030504040204" pitchFamily="34" charset="0"/>
              </a:rPr>
              <a:t>Read It!</a:t>
            </a:r>
          </a:p>
        </p:txBody>
      </p:sp>
      <p:pic>
        <p:nvPicPr>
          <p:cNvPr id="24" name="Picture 23">
            <a:extLst>
              <a:ext uri="{FF2B5EF4-FFF2-40B4-BE49-F238E27FC236}">
                <a16:creationId xmlns:a16="http://schemas.microsoft.com/office/drawing/2014/main" id="{78BF18EA-92FE-41F8-A063-B5D805745A51}"/>
              </a:ext>
            </a:extLst>
          </p:cNvPr>
          <p:cNvPicPr>
            <a:picLocks noChangeAspect="1"/>
          </p:cNvPicPr>
          <p:nvPr userDrawn="1"/>
        </p:nvPicPr>
        <p:blipFill>
          <a:blip r:embed="rId3">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8116511" y="322412"/>
            <a:ext cx="569233" cy="569233"/>
          </a:xfrm>
          <a:prstGeom prst="rect">
            <a:avLst/>
          </a:prstGeom>
        </p:spPr>
      </p:pic>
    </p:spTree>
    <p:extLst>
      <p:ext uri="{BB962C8B-B14F-4D97-AF65-F5344CB8AC3E}">
        <p14:creationId xmlns:p14="http://schemas.microsoft.com/office/powerpoint/2010/main" val="3168027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ad It - Modifie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9D999EE-4D79-4BC7-824E-7A114C98D927}"/>
              </a:ext>
            </a:extLst>
          </p:cNvPr>
          <p:cNvSpPr/>
          <p:nvPr userDrawn="1"/>
        </p:nvSpPr>
        <p:spPr>
          <a:xfrm>
            <a:off x="118872" y="110342"/>
            <a:ext cx="9829800" cy="75438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A1AF2D0-6013-437D-9E8F-41019A0B59A5}"/>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8745180" y="245557"/>
            <a:ext cx="1024779" cy="614868"/>
          </a:xfrm>
          <a:prstGeom prst="rect">
            <a:avLst/>
          </a:prstGeom>
        </p:spPr>
      </p:pic>
      <p:sp>
        <p:nvSpPr>
          <p:cNvPr id="26" name="TextBox 25">
            <a:extLst>
              <a:ext uri="{FF2B5EF4-FFF2-40B4-BE49-F238E27FC236}">
                <a16:creationId xmlns:a16="http://schemas.microsoft.com/office/drawing/2014/main" id="{FA27D5E9-5462-4C79-A02A-9B1819A78A55}"/>
              </a:ext>
            </a:extLst>
          </p:cNvPr>
          <p:cNvSpPr txBox="1"/>
          <p:nvPr userDrawn="1"/>
        </p:nvSpPr>
        <p:spPr>
          <a:xfrm>
            <a:off x="8728037" y="7606722"/>
            <a:ext cx="1649627" cy="215444"/>
          </a:xfrm>
          <a:prstGeom prst="rect">
            <a:avLst/>
          </a:prstGeom>
          <a:noFill/>
        </p:spPr>
        <p:txBody>
          <a:bodyPr wrap="square" rtlCol="0">
            <a:spAutoFit/>
          </a:bodyPr>
          <a:lstStyle/>
          <a:p>
            <a:r>
              <a:rPr lang="en-US" sz="800" dirty="0">
                <a:solidFill>
                  <a:schemeClr val="bg1"/>
                </a:solidFill>
                <a:latin typeface="Verdana" panose="020B0604030504040204" pitchFamily="34" charset="0"/>
                <a:ea typeface="Verdana" panose="020B0604030504040204" pitchFamily="34" charset="0"/>
              </a:rPr>
              <a:t>© Kesler Science, LLC</a:t>
            </a:r>
          </a:p>
        </p:txBody>
      </p:sp>
      <p:cxnSp>
        <p:nvCxnSpPr>
          <p:cNvPr id="5" name="Straight Connector 4">
            <a:extLst>
              <a:ext uri="{FF2B5EF4-FFF2-40B4-BE49-F238E27FC236}">
                <a16:creationId xmlns:a16="http://schemas.microsoft.com/office/drawing/2014/main" id="{82008F2C-C1BD-484E-99B9-ADCE87C305E2}"/>
              </a:ext>
            </a:extLst>
          </p:cNvPr>
          <p:cNvCxnSpPr>
            <a:cxnSpLocks/>
          </p:cNvCxnSpPr>
          <p:nvPr userDrawn="1"/>
        </p:nvCxnSpPr>
        <p:spPr>
          <a:xfrm>
            <a:off x="5029200" y="1463040"/>
            <a:ext cx="0" cy="548144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45E90FF6-89D0-45DA-80A4-C34B5091356C}"/>
              </a:ext>
            </a:extLst>
          </p:cNvPr>
          <p:cNvSpPr>
            <a:spLocks noGrp="1"/>
          </p:cNvSpPr>
          <p:nvPr>
            <p:ph type="body" sz="quarter" idx="17" hasCustomPrompt="1"/>
          </p:nvPr>
        </p:nvSpPr>
        <p:spPr>
          <a:xfrm>
            <a:off x="1236981" y="348458"/>
            <a:ext cx="6742622" cy="506412"/>
          </a:xfrm>
          <a:prstGeom prst="rect">
            <a:avLst/>
          </a:prstGeom>
        </p:spPr>
        <p:txBody>
          <a:bodyPr/>
          <a:lstStyle>
            <a:lvl1pPr marL="0" indent="0">
              <a:buNone/>
              <a:defRPr sz="2400" b="1">
                <a:latin typeface="Georgia" panose="02040502050405020303" pitchFamily="18" charset="0"/>
                <a:ea typeface="Verdana" panose="020B0604030504040204" pitchFamily="34" charset="0"/>
              </a:defRPr>
            </a:lvl1pPr>
            <a:lvl2pPr marL="502895" indent="0">
              <a:buNone/>
              <a:defRPr sz="2000">
                <a:latin typeface="Verdana" panose="020B0604030504040204" pitchFamily="34" charset="0"/>
                <a:ea typeface="Verdana" panose="020B0604030504040204" pitchFamily="34" charset="0"/>
              </a:defRPr>
            </a:lvl2pPr>
            <a:lvl3pPr marL="1005791" indent="0">
              <a:buNone/>
              <a:defRPr sz="1800">
                <a:latin typeface="Verdana" panose="020B0604030504040204" pitchFamily="34" charset="0"/>
                <a:ea typeface="Verdana" panose="020B0604030504040204" pitchFamily="34" charset="0"/>
              </a:defRPr>
            </a:lvl3pPr>
            <a:lvl4pPr marL="1508686" indent="0">
              <a:buNone/>
              <a:defRPr sz="1600">
                <a:latin typeface="Verdana" panose="020B0604030504040204" pitchFamily="34" charset="0"/>
                <a:ea typeface="Verdana" panose="020B0604030504040204" pitchFamily="34" charset="0"/>
              </a:defRPr>
            </a:lvl4pPr>
            <a:lvl5pPr marL="2011581" indent="0">
              <a:buNone/>
              <a:defRPr sz="1600">
                <a:latin typeface="Verdana" panose="020B0604030504040204" pitchFamily="34" charset="0"/>
                <a:ea typeface="Verdana" panose="020B0604030504040204" pitchFamily="34" charset="0"/>
              </a:defRPr>
            </a:lvl5pPr>
          </a:lstStyle>
          <a:p>
            <a:pPr lvl="0"/>
            <a:r>
              <a:rPr lang="en-US" dirty="0"/>
              <a:t>Article Title</a:t>
            </a:r>
          </a:p>
        </p:txBody>
      </p:sp>
      <p:pic>
        <p:nvPicPr>
          <p:cNvPr id="20" name="Picture 19">
            <a:extLst>
              <a:ext uri="{FF2B5EF4-FFF2-40B4-BE49-F238E27FC236}">
                <a16:creationId xmlns:a16="http://schemas.microsoft.com/office/drawing/2014/main" id="{C310E737-6B7C-4D7C-AC1E-A0D12D16FD48}"/>
              </a:ext>
            </a:extLst>
          </p:cNvPr>
          <p:cNvPicPr>
            <a:picLocks noChangeAspect="1"/>
          </p:cNvPicPr>
          <p:nvPr userDrawn="1"/>
        </p:nvPicPr>
        <p:blipFill>
          <a:blip r:embed="rId3">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8083388" y="262870"/>
            <a:ext cx="580241" cy="580241"/>
          </a:xfrm>
          <a:prstGeom prst="rect">
            <a:avLst/>
          </a:prstGeom>
        </p:spPr>
      </p:pic>
      <p:grpSp>
        <p:nvGrpSpPr>
          <p:cNvPr id="3" name="Group 2">
            <a:extLst>
              <a:ext uri="{FF2B5EF4-FFF2-40B4-BE49-F238E27FC236}">
                <a16:creationId xmlns:a16="http://schemas.microsoft.com/office/drawing/2014/main" id="{ABB95E3C-0887-480C-8541-C329A529BBFA}"/>
              </a:ext>
            </a:extLst>
          </p:cNvPr>
          <p:cNvGrpSpPr/>
          <p:nvPr userDrawn="1"/>
        </p:nvGrpSpPr>
        <p:grpSpPr>
          <a:xfrm>
            <a:off x="11408" y="24791"/>
            <a:ext cx="1212211" cy="1212211"/>
            <a:chOff x="11408" y="24791"/>
            <a:chExt cx="1212211" cy="1212211"/>
          </a:xfrm>
        </p:grpSpPr>
        <p:sp>
          <p:nvSpPr>
            <p:cNvPr id="21" name="Star: 32 Points 20">
              <a:extLst>
                <a:ext uri="{FF2B5EF4-FFF2-40B4-BE49-F238E27FC236}">
                  <a16:creationId xmlns:a16="http://schemas.microsoft.com/office/drawing/2014/main" id="{F36B7322-6AA1-42C7-9823-EB451F9EE188}"/>
                </a:ext>
              </a:extLst>
            </p:cNvPr>
            <p:cNvSpPr/>
            <p:nvPr userDrawn="1"/>
          </p:nvSpPr>
          <p:spPr>
            <a:xfrm>
              <a:off x="11408" y="24791"/>
              <a:ext cx="1212211" cy="1212211"/>
            </a:xfrm>
            <a:prstGeom prst="star32">
              <a:avLst>
                <a:gd name="adj" fmla="val 44591"/>
              </a:avLst>
            </a:prstGeom>
            <a:solidFill>
              <a:srgbClr val="FFC00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tar: 32 Points 21">
              <a:extLst>
                <a:ext uri="{FF2B5EF4-FFF2-40B4-BE49-F238E27FC236}">
                  <a16:creationId xmlns:a16="http://schemas.microsoft.com/office/drawing/2014/main" id="{930C9BE6-2C2F-4016-BE8B-3497BE515A59}"/>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1582E45B-F58C-4521-ABBA-8E4299E8FB37}"/>
              </a:ext>
            </a:extLst>
          </p:cNvPr>
          <p:cNvSpPr txBox="1"/>
          <p:nvPr userDrawn="1"/>
        </p:nvSpPr>
        <p:spPr>
          <a:xfrm>
            <a:off x="-76643" y="370831"/>
            <a:ext cx="1386543"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Input:</a:t>
            </a:r>
            <a:br>
              <a:rPr lang="en-US" sz="1200" b="1" dirty="0">
                <a:latin typeface="Georgia" panose="02040502050405020303" pitchFamily="18" charset="0"/>
                <a:ea typeface="Verdana" panose="020B0604030504040204" pitchFamily="34" charset="0"/>
              </a:rPr>
            </a:br>
            <a:r>
              <a:rPr lang="en-US" sz="1200" b="1" dirty="0">
                <a:latin typeface="Georgia" panose="02040502050405020303" pitchFamily="18" charset="0"/>
                <a:ea typeface="Verdana" panose="020B0604030504040204" pitchFamily="34" charset="0"/>
              </a:rPr>
              <a:t>Read It!</a:t>
            </a:r>
          </a:p>
        </p:txBody>
      </p:sp>
    </p:spTree>
    <p:extLst>
      <p:ext uri="{BB962C8B-B14F-4D97-AF65-F5344CB8AC3E}">
        <p14:creationId xmlns:p14="http://schemas.microsoft.com/office/powerpoint/2010/main" val="1748518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ard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E46EA5-5316-4539-B10D-A2089F185BEB}"/>
              </a:ext>
            </a:extLst>
          </p:cNvPr>
          <p:cNvSpPr/>
          <p:nvPr userDrawn="1"/>
        </p:nvSpPr>
        <p:spPr>
          <a:xfrm>
            <a:off x="5143501" y="115985"/>
            <a:ext cx="4800600" cy="36576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3CEA89C-13A6-454B-8F89-9DA2534B34B1}"/>
              </a:ext>
            </a:extLst>
          </p:cNvPr>
          <p:cNvSpPr/>
          <p:nvPr userDrawn="1"/>
        </p:nvSpPr>
        <p:spPr>
          <a:xfrm>
            <a:off x="5143501" y="4002185"/>
            <a:ext cx="4800600" cy="36576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9D999EE-4D79-4BC7-824E-7A114C98D927}"/>
              </a:ext>
            </a:extLst>
          </p:cNvPr>
          <p:cNvSpPr/>
          <p:nvPr userDrawn="1"/>
        </p:nvSpPr>
        <p:spPr>
          <a:xfrm>
            <a:off x="114301" y="115985"/>
            <a:ext cx="4800600" cy="36576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4CB8F16-4692-41FF-A937-9768566F6C3E}"/>
              </a:ext>
            </a:extLst>
          </p:cNvPr>
          <p:cNvSpPr/>
          <p:nvPr userDrawn="1"/>
        </p:nvSpPr>
        <p:spPr>
          <a:xfrm>
            <a:off x="114301" y="3998520"/>
            <a:ext cx="4800600" cy="36576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33E40F7-2885-4B41-B289-D2ED570C3CF1}"/>
              </a:ext>
            </a:extLst>
          </p:cNvPr>
          <p:cNvCxnSpPr/>
          <p:nvPr userDrawn="1"/>
        </p:nvCxnSpPr>
        <p:spPr>
          <a:xfrm>
            <a:off x="5029200" y="0"/>
            <a:ext cx="0" cy="77724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5D81B4-DF60-4C11-9B1A-0AA1AB67B4E9}"/>
              </a:ext>
            </a:extLst>
          </p:cNvPr>
          <p:cNvCxnSpPr>
            <a:cxnSpLocks/>
          </p:cNvCxnSpPr>
          <p:nvPr userDrawn="1"/>
        </p:nvCxnSpPr>
        <p:spPr>
          <a:xfrm flipH="1" flipV="1">
            <a:off x="-1" y="3883855"/>
            <a:ext cx="10058402" cy="44677"/>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ED0592-EDBB-4C38-A0CE-85FFC2954915}"/>
              </a:ext>
            </a:extLst>
          </p:cNvPr>
          <p:cNvSpPr txBox="1"/>
          <p:nvPr userDrawn="1"/>
        </p:nvSpPr>
        <p:spPr>
          <a:xfrm>
            <a:off x="3655351" y="7613064"/>
            <a:ext cx="1326783"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21" name="TextBox 20">
            <a:extLst>
              <a:ext uri="{FF2B5EF4-FFF2-40B4-BE49-F238E27FC236}">
                <a16:creationId xmlns:a16="http://schemas.microsoft.com/office/drawing/2014/main" id="{282EC96C-AFC8-41E0-B074-F84ED3FB2E4A}"/>
              </a:ext>
            </a:extLst>
          </p:cNvPr>
          <p:cNvSpPr txBox="1"/>
          <p:nvPr userDrawn="1"/>
        </p:nvSpPr>
        <p:spPr>
          <a:xfrm>
            <a:off x="8692007" y="7613449"/>
            <a:ext cx="1326783"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25" name="TextBox 24">
            <a:extLst>
              <a:ext uri="{FF2B5EF4-FFF2-40B4-BE49-F238E27FC236}">
                <a16:creationId xmlns:a16="http://schemas.microsoft.com/office/drawing/2014/main" id="{7950A7B9-6F25-492A-AD76-1958FDD2FCDD}"/>
              </a:ext>
            </a:extLst>
          </p:cNvPr>
          <p:cNvSpPr txBox="1"/>
          <p:nvPr userDrawn="1"/>
        </p:nvSpPr>
        <p:spPr>
          <a:xfrm>
            <a:off x="8713992" y="3734286"/>
            <a:ext cx="1326783"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26" name="TextBox 25">
            <a:extLst>
              <a:ext uri="{FF2B5EF4-FFF2-40B4-BE49-F238E27FC236}">
                <a16:creationId xmlns:a16="http://schemas.microsoft.com/office/drawing/2014/main" id="{0C0DD797-BDC3-47A1-8B19-7E85F23796AE}"/>
              </a:ext>
            </a:extLst>
          </p:cNvPr>
          <p:cNvSpPr txBox="1"/>
          <p:nvPr userDrawn="1"/>
        </p:nvSpPr>
        <p:spPr>
          <a:xfrm>
            <a:off x="3655349" y="3728029"/>
            <a:ext cx="1326783"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grpSp>
        <p:nvGrpSpPr>
          <p:cNvPr id="10" name="Group 9">
            <a:extLst>
              <a:ext uri="{FF2B5EF4-FFF2-40B4-BE49-F238E27FC236}">
                <a16:creationId xmlns:a16="http://schemas.microsoft.com/office/drawing/2014/main" id="{19B2BA2E-04EF-4C09-AF48-E7A483AD86F7}"/>
              </a:ext>
            </a:extLst>
          </p:cNvPr>
          <p:cNvGrpSpPr/>
          <p:nvPr userDrawn="1"/>
        </p:nvGrpSpPr>
        <p:grpSpPr>
          <a:xfrm>
            <a:off x="11409" y="24792"/>
            <a:ext cx="1112218" cy="1112218"/>
            <a:chOff x="11409" y="24792"/>
            <a:chExt cx="1112218" cy="1112218"/>
          </a:xfrm>
        </p:grpSpPr>
        <p:sp>
          <p:nvSpPr>
            <p:cNvPr id="39" name="Star: 32 Points 38">
              <a:extLst>
                <a:ext uri="{FF2B5EF4-FFF2-40B4-BE49-F238E27FC236}">
                  <a16:creationId xmlns:a16="http://schemas.microsoft.com/office/drawing/2014/main" id="{15591631-43AB-47D8-875A-AE08EA742812}"/>
                </a:ext>
              </a:extLst>
            </p:cNvPr>
            <p:cNvSpPr/>
            <p:nvPr userDrawn="1"/>
          </p:nvSpPr>
          <p:spPr>
            <a:xfrm>
              <a:off x="11409" y="24792"/>
              <a:ext cx="1112218" cy="1112218"/>
            </a:xfrm>
            <a:prstGeom prst="star32">
              <a:avLst>
                <a:gd name="adj" fmla="val 44591"/>
              </a:avLst>
            </a:prstGeom>
            <a:solidFill>
              <a:srgbClr val="FFC00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tar: 32 Points 39">
              <a:extLst>
                <a:ext uri="{FF2B5EF4-FFF2-40B4-BE49-F238E27FC236}">
                  <a16:creationId xmlns:a16="http://schemas.microsoft.com/office/drawing/2014/main" id="{56EFBBBE-E692-44FD-9263-CD271030CE19}"/>
                </a:ext>
              </a:extLst>
            </p:cNvPr>
            <p:cNvSpPr/>
            <p:nvPr userDrawn="1"/>
          </p:nvSpPr>
          <p:spPr>
            <a:xfrm>
              <a:off x="54032" y="67415"/>
              <a:ext cx="1026972" cy="1026972"/>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 Placeholder 13">
            <a:extLst>
              <a:ext uri="{FF2B5EF4-FFF2-40B4-BE49-F238E27FC236}">
                <a16:creationId xmlns:a16="http://schemas.microsoft.com/office/drawing/2014/main" id="{ACE395B7-2817-418B-9DD1-E732F25DFD91}"/>
              </a:ext>
            </a:extLst>
          </p:cNvPr>
          <p:cNvSpPr>
            <a:spLocks noGrp="1"/>
          </p:cNvSpPr>
          <p:nvPr userDrawn="1">
            <p:ph type="body" sz="quarter" idx="33" hasCustomPrompt="1"/>
          </p:nvPr>
        </p:nvSpPr>
        <p:spPr>
          <a:xfrm>
            <a:off x="47070" y="699362"/>
            <a:ext cx="1101725" cy="387350"/>
          </a:xfrm>
          <a:prstGeom prst="rect">
            <a:avLst/>
          </a:prstGeom>
        </p:spPr>
        <p:txBody>
          <a:bodyPr/>
          <a:lstStyle>
            <a:lvl1pPr marL="0" indent="0" algn="ctr">
              <a:buNone/>
              <a:defRPr sz="1050">
                <a:latin typeface="Verdana" panose="020B0604030504040204" pitchFamily="34" charset="0"/>
                <a:ea typeface="Verdana" panose="020B0604030504040204" pitchFamily="34" charset="0"/>
              </a:defRPr>
            </a:lvl1pPr>
          </a:lstStyle>
          <a:p>
            <a:pPr lvl="0"/>
            <a:r>
              <a:rPr lang="en-US" dirty="0"/>
              <a:t># of ##</a:t>
            </a:r>
          </a:p>
        </p:txBody>
      </p:sp>
      <p:sp>
        <p:nvSpPr>
          <p:cNvPr id="51" name="Text Placeholder 50">
            <a:extLst>
              <a:ext uri="{FF2B5EF4-FFF2-40B4-BE49-F238E27FC236}">
                <a16:creationId xmlns:a16="http://schemas.microsoft.com/office/drawing/2014/main" id="{9A50A600-88DC-489D-B452-1331FEC0C82C}"/>
              </a:ext>
            </a:extLst>
          </p:cNvPr>
          <p:cNvSpPr>
            <a:spLocks noGrp="1"/>
          </p:cNvSpPr>
          <p:nvPr userDrawn="1">
            <p:ph type="body" sz="quarter" idx="34" hasCustomPrompt="1"/>
          </p:nvPr>
        </p:nvSpPr>
        <p:spPr>
          <a:xfrm>
            <a:off x="-27909" y="205118"/>
            <a:ext cx="1223962" cy="512387"/>
          </a:xfrm>
          <a:prstGeom prst="rect">
            <a:avLst/>
          </a:prstGeom>
        </p:spPr>
        <p:txBody>
          <a:bodyPr/>
          <a:lstStyle>
            <a:lvl1pPr marL="0" indent="0" algn="ctr">
              <a:buNone/>
              <a:defRPr sz="1050" b="1">
                <a:latin typeface="Georgia" panose="02040502050405020303" pitchFamily="18" charset="0"/>
                <a:ea typeface="Verdana" panose="020B0604030504040204" pitchFamily="34" charset="0"/>
              </a:defRPr>
            </a:lvl1pPr>
            <a:lvl2pPr marL="502895" indent="0">
              <a:buNone/>
              <a:defRPr sz="1050">
                <a:latin typeface="Verdana" panose="020B0604030504040204" pitchFamily="34" charset="0"/>
                <a:ea typeface="Verdana" panose="020B0604030504040204" pitchFamily="34" charset="0"/>
              </a:defRPr>
            </a:lvl2pPr>
            <a:lvl3pPr marL="1005791" indent="0">
              <a:buNone/>
              <a:defRPr sz="1050">
                <a:latin typeface="Verdana" panose="020B0604030504040204" pitchFamily="34" charset="0"/>
                <a:ea typeface="Verdana" panose="020B0604030504040204" pitchFamily="34" charset="0"/>
              </a:defRPr>
            </a:lvl3pPr>
            <a:lvl4pPr marL="1508686" indent="0">
              <a:buNone/>
              <a:defRPr sz="1050">
                <a:latin typeface="Verdana" panose="020B0604030504040204" pitchFamily="34" charset="0"/>
                <a:ea typeface="Verdana" panose="020B0604030504040204" pitchFamily="34" charset="0"/>
              </a:defRPr>
            </a:lvl4pPr>
            <a:lvl5pPr marL="2011581" indent="0">
              <a:buNone/>
              <a:defRPr sz="1050">
                <a:latin typeface="Verdana" panose="020B0604030504040204" pitchFamily="34" charset="0"/>
                <a:ea typeface="Verdana" panose="020B0604030504040204" pitchFamily="34" charset="0"/>
              </a:defRPr>
            </a:lvl5pPr>
          </a:lstStyle>
          <a:p>
            <a:pPr lvl="0"/>
            <a:r>
              <a:rPr lang="en-US" dirty="0"/>
              <a:t>Station</a:t>
            </a:r>
            <a:br>
              <a:rPr lang="en-US" dirty="0"/>
            </a:br>
            <a:r>
              <a:rPr lang="en-US" dirty="0"/>
              <a:t>Type!</a:t>
            </a:r>
          </a:p>
        </p:txBody>
      </p:sp>
      <p:grpSp>
        <p:nvGrpSpPr>
          <p:cNvPr id="9" name="Group 8">
            <a:extLst>
              <a:ext uri="{FF2B5EF4-FFF2-40B4-BE49-F238E27FC236}">
                <a16:creationId xmlns:a16="http://schemas.microsoft.com/office/drawing/2014/main" id="{BBD4DC52-D923-4338-A23C-5082ACFEC03C}"/>
              </a:ext>
            </a:extLst>
          </p:cNvPr>
          <p:cNvGrpSpPr/>
          <p:nvPr userDrawn="1"/>
        </p:nvGrpSpPr>
        <p:grpSpPr>
          <a:xfrm>
            <a:off x="5083974" y="71151"/>
            <a:ext cx="1112218" cy="1112218"/>
            <a:chOff x="5083974" y="71151"/>
            <a:chExt cx="1112218" cy="1112218"/>
          </a:xfrm>
        </p:grpSpPr>
        <p:sp>
          <p:nvSpPr>
            <p:cNvPr id="44" name="Star: 32 Points 43">
              <a:extLst>
                <a:ext uri="{FF2B5EF4-FFF2-40B4-BE49-F238E27FC236}">
                  <a16:creationId xmlns:a16="http://schemas.microsoft.com/office/drawing/2014/main" id="{1802944B-58F7-4CC8-A11E-C95E7DD19012}"/>
                </a:ext>
              </a:extLst>
            </p:cNvPr>
            <p:cNvSpPr/>
            <p:nvPr userDrawn="1"/>
          </p:nvSpPr>
          <p:spPr>
            <a:xfrm>
              <a:off x="5083974" y="71151"/>
              <a:ext cx="1112218" cy="1112218"/>
            </a:xfrm>
            <a:prstGeom prst="star32">
              <a:avLst>
                <a:gd name="adj" fmla="val 44591"/>
              </a:avLst>
            </a:prstGeom>
            <a:solidFill>
              <a:srgbClr val="FFC00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tar: 32 Points 47">
              <a:extLst>
                <a:ext uri="{FF2B5EF4-FFF2-40B4-BE49-F238E27FC236}">
                  <a16:creationId xmlns:a16="http://schemas.microsoft.com/office/drawing/2014/main" id="{59F06A49-D136-47F2-8D61-71B4943A225C}"/>
                </a:ext>
              </a:extLst>
            </p:cNvPr>
            <p:cNvSpPr/>
            <p:nvPr userDrawn="1"/>
          </p:nvSpPr>
          <p:spPr>
            <a:xfrm>
              <a:off x="5126597" y="113774"/>
              <a:ext cx="1026972" cy="1026972"/>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 Placeholder 7">
            <a:extLst>
              <a:ext uri="{FF2B5EF4-FFF2-40B4-BE49-F238E27FC236}">
                <a16:creationId xmlns:a16="http://schemas.microsoft.com/office/drawing/2014/main" id="{2B0CE156-27B3-48FC-B8A1-582D1E592271}"/>
              </a:ext>
            </a:extLst>
          </p:cNvPr>
          <p:cNvSpPr>
            <a:spLocks noGrp="1"/>
          </p:cNvSpPr>
          <p:nvPr userDrawn="1">
            <p:ph type="body" sz="quarter" idx="26" hasCustomPrompt="1"/>
          </p:nvPr>
        </p:nvSpPr>
        <p:spPr>
          <a:xfrm>
            <a:off x="4982132" y="730333"/>
            <a:ext cx="1331913" cy="336550"/>
          </a:xfrm>
          <a:prstGeom prst="rect">
            <a:avLst/>
          </a:prstGeom>
        </p:spPr>
        <p:txBody>
          <a:bodyPr/>
          <a:lstStyle>
            <a:lvl1pPr marL="0" indent="0" algn="ctr">
              <a:buNone/>
              <a:defRPr sz="1000">
                <a:latin typeface="Verdana" panose="020B0604030504040204" pitchFamily="34" charset="0"/>
                <a:ea typeface="Verdana" panose="020B0604030504040204" pitchFamily="34" charset="0"/>
              </a:defRPr>
            </a:lvl1pPr>
            <a:lvl2pPr>
              <a:defRPr sz="1000">
                <a:latin typeface="Verdana" panose="020B0604030504040204" pitchFamily="34" charset="0"/>
                <a:ea typeface="Verdana" panose="020B0604030504040204" pitchFamily="34" charset="0"/>
              </a:defRPr>
            </a:lvl2pPr>
            <a:lvl3pPr>
              <a:defRPr sz="1000">
                <a:latin typeface="Verdana" panose="020B0604030504040204" pitchFamily="34" charset="0"/>
                <a:ea typeface="Verdana" panose="020B0604030504040204" pitchFamily="34" charset="0"/>
              </a:defRPr>
            </a:lvl3pPr>
            <a:lvl4pPr>
              <a:defRPr sz="1000">
                <a:latin typeface="Verdana" panose="020B0604030504040204" pitchFamily="34" charset="0"/>
                <a:ea typeface="Verdana" panose="020B0604030504040204" pitchFamily="34" charset="0"/>
              </a:defRPr>
            </a:lvl4pPr>
            <a:lvl5pPr>
              <a:defRPr sz="1000">
                <a:latin typeface="Verdana" panose="020B0604030504040204" pitchFamily="34" charset="0"/>
                <a:ea typeface="Verdana" panose="020B0604030504040204" pitchFamily="34" charset="0"/>
              </a:defRPr>
            </a:lvl5pPr>
          </a:lstStyle>
          <a:p>
            <a:pPr lvl="0"/>
            <a:r>
              <a:rPr lang="en-US" dirty="0"/>
              <a:t># of ##</a:t>
            </a:r>
          </a:p>
        </p:txBody>
      </p:sp>
      <p:sp>
        <p:nvSpPr>
          <p:cNvPr id="12" name="Text Placeholder 11">
            <a:extLst>
              <a:ext uri="{FF2B5EF4-FFF2-40B4-BE49-F238E27FC236}">
                <a16:creationId xmlns:a16="http://schemas.microsoft.com/office/drawing/2014/main" id="{92EC3DF5-2447-4792-91D9-2C6FDB32B37D}"/>
              </a:ext>
            </a:extLst>
          </p:cNvPr>
          <p:cNvSpPr>
            <a:spLocks noGrp="1"/>
          </p:cNvSpPr>
          <p:nvPr userDrawn="1">
            <p:ph type="body" sz="quarter" idx="32" hasCustomPrompt="1"/>
          </p:nvPr>
        </p:nvSpPr>
        <p:spPr>
          <a:xfrm>
            <a:off x="4962288" y="204542"/>
            <a:ext cx="1371600" cy="522422"/>
          </a:xfrm>
          <a:prstGeom prst="rect">
            <a:avLst/>
          </a:prstGeom>
        </p:spPr>
        <p:txBody>
          <a:bodyPr/>
          <a:lstStyle>
            <a:lvl1pPr marL="0" indent="0" algn="ctr">
              <a:buNone/>
              <a:defRPr lang="en-US" sz="1050" b="1" kern="1200" dirty="0">
                <a:solidFill>
                  <a:schemeClr val="tx1"/>
                </a:solidFill>
                <a:latin typeface="Georgia" panose="02040502050405020303" pitchFamily="18" charset="0"/>
                <a:ea typeface="Verdana" panose="020B0604030504040204" pitchFamily="34" charset="0"/>
                <a:cs typeface="+mn-cs"/>
              </a:defRPr>
            </a:lvl1pPr>
            <a:lvl2pPr>
              <a:defRPr sz="1200">
                <a:latin typeface="Verdana" panose="020B0604030504040204" pitchFamily="34" charset="0"/>
                <a:ea typeface="Verdana" panose="020B0604030504040204" pitchFamily="34" charset="0"/>
              </a:defRPr>
            </a:lvl2pPr>
            <a:lvl3pPr>
              <a:defRPr sz="1200">
                <a:latin typeface="Verdana" panose="020B0604030504040204" pitchFamily="34" charset="0"/>
                <a:ea typeface="Verdana" panose="020B0604030504040204" pitchFamily="34" charset="0"/>
              </a:defRPr>
            </a:lvl3pPr>
            <a:lvl4pPr>
              <a:defRPr sz="1200">
                <a:latin typeface="Verdana" panose="020B0604030504040204" pitchFamily="34" charset="0"/>
                <a:ea typeface="Verdana" panose="020B0604030504040204" pitchFamily="34" charset="0"/>
              </a:defRPr>
            </a:lvl4pPr>
            <a:lvl5pPr>
              <a:defRPr sz="1200">
                <a:latin typeface="Verdana" panose="020B0604030504040204" pitchFamily="34" charset="0"/>
                <a:ea typeface="Verdana" panose="020B0604030504040204" pitchFamily="34" charset="0"/>
              </a:defRPr>
            </a:lvl5pPr>
          </a:lstStyle>
          <a:p>
            <a:pPr marL="0" lvl="0" indent="0" algn="ctr" defTabSz="1005791" rtl="0" eaLnBrk="1" latinLnBrk="0" hangingPunct="1">
              <a:lnSpc>
                <a:spcPct val="90000"/>
              </a:lnSpc>
              <a:spcBef>
                <a:spcPts val="1100"/>
              </a:spcBef>
              <a:buFont typeface="Arial" panose="020B0604020202020204" pitchFamily="34" charset="0"/>
              <a:buNone/>
            </a:pPr>
            <a:r>
              <a:rPr lang="en-US" dirty="0"/>
              <a:t>Station</a:t>
            </a:r>
            <a:br>
              <a:rPr lang="en-US" dirty="0"/>
            </a:br>
            <a:r>
              <a:rPr lang="en-US" dirty="0"/>
              <a:t>Type!</a:t>
            </a:r>
          </a:p>
        </p:txBody>
      </p:sp>
      <p:grpSp>
        <p:nvGrpSpPr>
          <p:cNvPr id="11" name="Group 10">
            <a:extLst>
              <a:ext uri="{FF2B5EF4-FFF2-40B4-BE49-F238E27FC236}">
                <a16:creationId xmlns:a16="http://schemas.microsoft.com/office/drawing/2014/main" id="{1D90F556-5694-41D4-9263-0670DD751F4B}"/>
              </a:ext>
            </a:extLst>
          </p:cNvPr>
          <p:cNvGrpSpPr/>
          <p:nvPr userDrawn="1"/>
        </p:nvGrpSpPr>
        <p:grpSpPr>
          <a:xfrm>
            <a:off x="31591" y="3976471"/>
            <a:ext cx="1112218" cy="1112218"/>
            <a:chOff x="31591" y="3976471"/>
            <a:chExt cx="1112218" cy="1112218"/>
          </a:xfrm>
        </p:grpSpPr>
        <p:sp>
          <p:nvSpPr>
            <p:cNvPr id="52" name="Star: 32 Points 51">
              <a:extLst>
                <a:ext uri="{FF2B5EF4-FFF2-40B4-BE49-F238E27FC236}">
                  <a16:creationId xmlns:a16="http://schemas.microsoft.com/office/drawing/2014/main" id="{BFC863CA-BF02-4F70-91B3-6F888A949BA6}"/>
                </a:ext>
              </a:extLst>
            </p:cNvPr>
            <p:cNvSpPr/>
            <p:nvPr userDrawn="1"/>
          </p:nvSpPr>
          <p:spPr>
            <a:xfrm>
              <a:off x="31591" y="3976471"/>
              <a:ext cx="1112218" cy="1112218"/>
            </a:xfrm>
            <a:prstGeom prst="star32">
              <a:avLst>
                <a:gd name="adj" fmla="val 44591"/>
              </a:avLst>
            </a:prstGeom>
            <a:solidFill>
              <a:srgbClr val="FFC00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tar: 32 Points 52">
              <a:extLst>
                <a:ext uri="{FF2B5EF4-FFF2-40B4-BE49-F238E27FC236}">
                  <a16:creationId xmlns:a16="http://schemas.microsoft.com/office/drawing/2014/main" id="{3A28A786-CE9C-4973-9F79-29B6A7EBD7C2}"/>
                </a:ext>
              </a:extLst>
            </p:cNvPr>
            <p:cNvSpPr/>
            <p:nvPr userDrawn="1"/>
          </p:nvSpPr>
          <p:spPr>
            <a:xfrm>
              <a:off x="74214" y="4019094"/>
              <a:ext cx="1026972" cy="1026972"/>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 Placeholder 7">
            <a:extLst>
              <a:ext uri="{FF2B5EF4-FFF2-40B4-BE49-F238E27FC236}">
                <a16:creationId xmlns:a16="http://schemas.microsoft.com/office/drawing/2014/main" id="{90B557D7-7764-477D-AC37-6AB56C500A35}"/>
              </a:ext>
            </a:extLst>
          </p:cNvPr>
          <p:cNvSpPr>
            <a:spLocks noGrp="1"/>
          </p:cNvSpPr>
          <p:nvPr userDrawn="1">
            <p:ph type="body" sz="quarter" idx="28" hasCustomPrompt="1"/>
          </p:nvPr>
        </p:nvSpPr>
        <p:spPr>
          <a:xfrm>
            <a:off x="-55096" y="4686041"/>
            <a:ext cx="1331913" cy="336550"/>
          </a:xfrm>
          <a:prstGeom prst="rect">
            <a:avLst/>
          </a:prstGeom>
        </p:spPr>
        <p:txBody>
          <a:bodyPr/>
          <a:lstStyle>
            <a:lvl1pPr marL="0" indent="0" algn="ctr">
              <a:buNone/>
              <a:defRPr sz="1000">
                <a:latin typeface="Verdana" panose="020B0604030504040204" pitchFamily="34" charset="0"/>
                <a:ea typeface="Verdana" panose="020B0604030504040204" pitchFamily="34" charset="0"/>
              </a:defRPr>
            </a:lvl1pPr>
            <a:lvl2pPr>
              <a:defRPr sz="1000">
                <a:latin typeface="Verdana" panose="020B0604030504040204" pitchFamily="34" charset="0"/>
                <a:ea typeface="Verdana" panose="020B0604030504040204" pitchFamily="34" charset="0"/>
              </a:defRPr>
            </a:lvl2pPr>
            <a:lvl3pPr>
              <a:defRPr sz="1000">
                <a:latin typeface="Verdana" panose="020B0604030504040204" pitchFamily="34" charset="0"/>
                <a:ea typeface="Verdana" panose="020B0604030504040204" pitchFamily="34" charset="0"/>
              </a:defRPr>
            </a:lvl3pPr>
            <a:lvl4pPr>
              <a:defRPr sz="1000">
                <a:latin typeface="Verdana" panose="020B0604030504040204" pitchFamily="34" charset="0"/>
                <a:ea typeface="Verdana" panose="020B0604030504040204" pitchFamily="34" charset="0"/>
              </a:defRPr>
            </a:lvl4pPr>
            <a:lvl5pPr>
              <a:defRPr sz="1000">
                <a:latin typeface="Verdana" panose="020B0604030504040204" pitchFamily="34" charset="0"/>
                <a:ea typeface="Verdana" panose="020B0604030504040204" pitchFamily="34" charset="0"/>
              </a:defRPr>
            </a:lvl5pPr>
          </a:lstStyle>
          <a:p>
            <a:pPr lvl="0"/>
            <a:r>
              <a:rPr lang="en-US" dirty="0"/>
              <a:t># of ##</a:t>
            </a:r>
          </a:p>
        </p:txBody>
      </p:sp>
      <p:sp>
        <p:nvSpPr>
          <p:cNvPr id="45" name="Text Placeholder 9">
            <a:extLst>
              <a:ext uri="{FF2B5EF4-FFF2-40B4-BE49-F238E27FC236}">
                <a16:creationId xmlns:a16="http://schemas.microsoft.com/office/drawing/2014/main" id="{C8598C8F-D452-4176-AAE5-485E3572F186}"/>
              </a:ext>
            </a:extLst>
          </p:cNvPr>
          <p:cNvSpPr>
            <a:spLocks noGrp="1"/>
          </p:cNvSpPr>
          <p:nvPr userDrawn="1">
            <p:ph type="body" sz="quarter" idx="29" hasCustomPrompt="1"/>
          </p:nvPr>
        </p:nvSpPr>
        <p:spPr>
          <a:xfrm>
            <a:off x="34378" y="4103424"/>
            <a:ext cx="1142543" cy="555176"/>
          </a:xfrm>
          <a:prstGeom prst="rect">
            <a:avLst/>
          </a:prstGeom>
        </p:spPr>
        <p:txBody>
          <a:bodyPr/>
          <a:lstStyle>
            <a:lvl1pPr marL="0" indent="0" algn="ctr">
              <a:buNone/>
              <a:defRPr lang="en-US" sz="1050" b="1" kern="1200" dirty="0">
                <a:solidFill>
                  <a:schemeClr val="tx1"/>
                </a:solidFill>
                <a:latin typeface="Georgia" panose="02040502050405020303" pitchFamily="18" charset="0"/>
                <a:ea typeface="Verdana" panose="020B0604030504040204" pitchFamily="34" charset="0"/>
                <a:cs typeface="+mn-cs"/>
              </a:defRPr>
            </a:lvl1pPr>
            <a:lvl2pPr marL="502895" indent="0">
              <a:buNone/>
              <a:defRPr sz="1200" b="1">
                <a:latin typeface="Verdana" panose="020B0604030504040204" pitchFamily="34" charset="0"/>
                <a:ea typeface="Verdana" panose="020B0604030504040204" pitchFamily="34" charset="0"/>
              </a:defRPr>
            </a:lvl2pPr>
            <a:lvl3pPr marL="1005791" indent="0">
              <a:buNone/>
              <a:defRPr sz="1200" b="1">
                <a:latin typeface="Verdana" panose="020B0604030504040204" pitchFamily="34" charset="0"/>
                <a:ea typeface="Verdana" panose="020B0604030504040204" pitchFamily="34" charset="0"/>
              </a:defRPr>
            </a:lvl3pPr>
            <a:lvl4pPr marL="1508686" indent="0">
              <a:buNone/>
              <a:defRPr sz="1200" b="1">
                <a:latin typeface="Verdana" panose="020B0604030504040204" pitchFamily="34" charset="0"/>
                <a:ea typeface="Verdana" panose="020B0604030504040204" pitchFamily="34" charset="0"/>
              </a:defRPr>
            </a:lvl4pPr>
            <a:lvl5pPr marL="2011581" indent="0">
              <a:buNone/>
              <a:defRPr sz="1200" b="1">
                <a:latin typeface="Verdana" panose="020B0604030504040204" pitchFamily="34" charset="0"/>
                <a:ea typeface="Verdana" panose="020B0604030504040204" pitchFamily="34" charset="0"/>
              </a:defRPr>
            </a:lvl5pPr>
          </a:lstStyle>
          <a:p>
            <a:pPr marL="0" lvl="0" indent="0" algn="ctr" defTabSz="1005791" rtl="0" eaLnBrk="1" latinLnBrk="0" hangingPunct="1">
              <a:lnSpc>
                <a:spcPct val="90000"/>
              </a:lnSpc>
              <a:spcBef>
                <a:spcPts val="1100"/>
              </a:spcBef>
              <a:buFont typeface="Arial" panose="020B0604020202020204" pitchFamily="34" charset="0"/>
              <a:buNone/>
            </a:pPr>
            <a:r>
              <a:rPr lang="en-US" dirty="0"/>
              <a:t>Station</a:t>
            </a:r>
            <a:br>
              <a:rPr lang="en-US" dirty="0"/>
            </a:br>
            <a:r>
              <a:rPr lang="en-US" dirty="0"/>
              <a:t>Type!</a:t>
            </a:r>
          </a:p>
        </p:txBody>
      </p:sp>
      <p:grpSp>
        <p:nvGrpSpPr>
          <p:cNvPr id="8" name="Group 7">
            <a:extLst>
              <a:ext uri="{FF2B5EF4-FFF2-40B4-BE49-F238E27FC236}">
                <a16:creationId xmlns:a16="http://schemas.microsoft.com/office/drawing/2014/main" id="{7228F3E0-3543-45E3-B486-B28A7B5BC105}"/>
              </a:ext>
            </a:extLst>
          </p:cNvPr>
          <p:cNvGrpSpPr/>
          <p:nvPr userDrawn="1"/>
        </p:nvGrpSpPr>
        <p:grpSpPr>
          <a:xfrm>
            <a:off x="5099138" y="3977794"/>
            <a:ext cx="1112218" cy="1112218"/>
            <a:chOff x="5099138" y="3977794"/>
            <a:chExt cx="1112218" cy="1112218"/>
          </a:xfrm>
        </p:grpSpPr>
        <p:sp>
          <p:nvSpPr>
            <p:cNvPr id="55" name="Star: 32 Points 54">
              <a:extLst>
                <a:ext uri="{FF2B5EF4-FFF2-40B4-BE49-F238E27FC236}">
                  <a16:creationId xmlns:a16="http://schemas.microsoft.com/office/drawing/2014/main" id="{7ACD8CC6-770C-454C-9F7F-14E3B074E2DE}"/>
                </a:ext>
              </a:extLst>
            </p:cNvPr>
            <p:cNvSpPr/>
            <p:nvPr userDrawn="1"/>
          </p:nvSpPr>
          <p:spPr>
            <a:xfrm>
              <a:off x="5099138" y="3977794"/>
              <a:ext cx="1112218" cy="1112218"/>
            </a:xfrm>
            <a:prstGeom prst="star32">
              <a:avLst>
                <a:gd name="adj" fmla="val 44591"/>
              </a:avLst>
            </a:prstGeom>
            <a:solidFill>
              <a:srgbClr val="FFC00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tar: 32 Points 55">
              <a:extLst>
                <a:ext uri="{FF2B5EF4-FFF2-40B4-BE49-F238E27FC236}">
                  <a16:creationId xmlns:a16="http://schemas.microsoft.com/office/drawing/2014/main" id="{9EDFFE27-BE6B-4819-9FBB-E7F994274C51}"/>
                </a:ext>
              </a:extLst>
            </p:cNvPr>
            <p:cNvSpPr/>
            <p:nvPr userDrawn="1"/>
          </p:nvSpPr>
          <p:spPr>
            <a:xfrm>
              <a:off x="5141761" y="4020417"/>
              <a:ext cx="1026972" cy="1026972"/>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 Placeholder 7">
            <a:extLst>
              <a:ext uri="{FF2B5EF4-FFF2-40B4-BE49-F238E27FC236}">
                <a16:creationId xmlns:a16="http://schemas.microsoft.com/office/drawing/2014/main" id="{176C0E80-5A81-4DEC-B935-1EA605573EF4}"/>
              </a:ext>
            </a:extLst>
          </p:cNvPr>
          <p:cNvSpPr>
            <a:spLocks noGrp="1"/>
          </p:cNvSpPr>
          <p:nvPr userDrawn="1">
            <p:ph type="body" sz="quarter" idx="30" hasCustomPrompt="1"/>
          </p:nvPr>
        </p:nvSpPr>
        <p:spPr>
          <a:xfrm>
            <a:off x="5012129" y="4709504"/>
            <a:ext cx="1331913" cy="336550"/>
          </a:xfrm>
          <a:prstGeom prst="rect">
            <a:avLst/>
          </a:prstGeom>
        </p:spPr>
        <p:txBody>
          <a:bodyPr/>
          <a:lstStyle>
            <a:lvl1pPr marL="0" indent="0" algn="ctr">
              <a:buNone/>
              <a:defRPr sz="1000">
                <a:latin typeface="Verdana" panose="020B0604030504040204" pitchFamily="34" charset="0"/>
                <a:ea typeface="Verdana" panose="020B0604030504040204" pitchFamily="34" charset="0"/>
              </a:defRPr>
            </a:lvl1pPr>
            <a:lvl2pPr>
              <a:defRPr sz="1000">
                <a:latin typeface="Verdana" panose="020B0604030504040204" pitchFamily="34" charset="0"/>
                <a:ea typeface="Verdana" panose="020B0604030504040204" pitchFamily="34" charset="0"/>
              </a:defRPr>
            </a:lvl2pPr>
            <a:lvl3pPr>
              <a:defRPr sz="1000">
                <a:latin typeface="Verdana" panose="020B0604030504040204" pitchFamily="34" charset="0"/>
                <a:ea typeface="Verdana" panose="020B0604030504040204" pitchFamily="34" charset="0"/>
              </a:defRPr>
            </a:lvl3pPr>
            <a:lvl4pPr>
              <a:defRPr sz="1000">
                <a:latin typeface="Verdana" panose="020B0604030504040204" pitchFamily="34" charset="0"/>
                <a:ea typeface="Verdana" panose="020B0604030504040204" pitchFamily="34" charset="0"/>
              </a:defRPr>
            </a:lvl4pPr>
            <a:lvl5pPr>
              <a:defRPr sz="1000">
                <a:latin typeface="Verdana" panose="020B0604030504040204" pitchFamily="34" charset="0"/>
                <a:ea typeface="Verdana" panose="020B0604030504040204" pitchFamily="34" charset="0"/>
              </a:defRPr>
            </a:lvl5pPr>
          </a:lstStyle>
          <a:p>
            <a:pPr lvl="0"/>
            <a:r>
              <a:rPr lang="en-US" dirty="0"/>
              <a:t># of ##</a:t>
            </a:r>
          </a:p>
        </p:txBody>
      </p:sp>
      <p:sp>
        <p:nvSpPr>
          <p:cNvPr id="47" name="Text Placeholder 9">
            <a:extLst>
              <a:ext uri="{FF2B5EF4-FFF2-40B4-BE49-F238E27FC236}">
                <a16:creationId xmlns:a16="http://schemas.microsoft.com/office/drawing/2014/main" id="{E43C9608-7B37-4859-9C64-144148F84EA5}"/>
              </a:ext>
            </a:extLst>
          </p:cNvPr>
          <p:cNvSpPr>
            <a:spLocks noGrp="1"/>
          </p:cNvSpPr>
          <p:nvPr userDrawn="1">
            <p:ph type="body" sz="quarter" idx="31" hasCustomPrompt="1"/>
          </p:nvPr>
        </p:nvSpPr>
        <p:spPr>
          <a:xfrm>
            <a:off x="5098809" y="4140121"/>
            <a:ext cx="1142543" cy="564903"/>
          </a:xfrm>
          <a:prstGeom prst="rect">
            <a:avLst/>
          </a:prstGeom>
        </p:spPr>
        <p:txBody>
          <a:bodyPr/>
          <a:lstStyle>
            <a:lvl1pPr marL="0" indent="0" algn="ctr">
              <a:buNone/>
              <a:defRPr lang="en-US" sz="1050" b="1" kern="1200" dirty="0">
                <a:solidFill>
                  <a:schemeClr val="tx1"/>
                </a:solidFill>
                <a:latin typeface="Georgia" panose="02040502050405020303" pitchFamily="18" charset="0"/>
                <a:ea typeface="Verdana" panose="020B0604030504040204" pitchFamily="34" charset="0"/>
                <a:cs typeface="+mn-cs"/>
              </a:defRPr>
            </a:lvl1pPr>
            <a:lvl2pPr marL="502895" indent="0">
              <a:buNone/>
              <a:defRPr sz="1200" b="1">
                <a:latin typeface="Verdana" panose="020B0604030504040204" pitchFamily="34" charset="0"/>
                <a:ea typeface="Verdana" panose="020B0604030504040204" pitchFamily="34" charset="0"/>
              </a:defRPr>
            </a:lvl2pPr>
            <a:lvl3pPr marL="1005791" indent="0">
              <a:buNone/>
              <a:defRPr sz="1200" b="1">
                <a:latin typeface="Verdana" panose="020B0604030504040204" pitchFamily="34" charset="0"/>
                <a:ea typeface="Verdana" panose="020B0604030504040204" pitchFamily="34" charset="0"/>
              </a:defRPr>
            </a:lvl3pPr>
            <a:lvl4pPr marL="1508686" indent="0">
              <a:buNone/>
              <a:defRPr sz="1200" b="1">
                <a:latin typeface="Verdana" panose="020B0604030504040204" pitchFamily="34" charset="0"/>
                <a:ea typeface="Verdana" panose="020B0604030504040204" pitchFamily="34" charset="0"/>
              </a:defRPr>
            </a:lvl4pPr>
            <a:lvl5pPr marL="2011581" indent="0">
              <a:buNone/>
              <a:defRPr sz="1200" b="1">
                <a:latin typeface="Verdana" panose="020B0604030504040204" pitchFamily="34" charset="0"/>
                <a:ea typeface="Verdana" panose="020B0604030504040204" pitchFamily="34" charset="0"/>
              </a:defRPr>
            </a:lvl5pPr>
          </a:lstStyle>
          <a:p>
            <a:pPr marL="0" lvl="0" indent="0" algn="ctr" defTabSz="1005791" rtl="0" eaLnBrk="1" latinLnBrk="0" hangingPunct="1">
              <a:lnSpc>
                <a:spcPct val="90000"/>
              </a:lnSpc>
              <a:spcBef>
                <a:spcPts val="1100"/>
              </a:spcBef>
              <a:buFont typeface="Arial" panose="020B0604020202020204" pitchFamily="34" charset="0"/>
              <a:buNone/>
            </a:pPr>
            <a:r>
              <a:rPr lang="en-US" dirty="0"/>
              <a:t>Station </a:t>
            </a:r>
            <a:br>
              <a:rPr lang="en-US" dirty="0"/>
            </a:br>
            <a:r>
              <a:rPr lang="en-US" dirty="0"/>
              <a:t>Type!</a:t>
            </a:r>
          </a:p>
        </p:txBody>
      </p:sp>
      <p:sp>
        <p:nvSpPr>
          <p:cNvPr id="33" name="Text Placeholder 10">
            <a:extLst>
              <a:ext uri="{FF2B5EF4-FFF2-40B4-BE49-F238E27FC236}">
                <a16:creationId xmlns:a16="http://schemas.microsoft.com/office/drawing/2014/main" id="{4C1E5300-F4B3-42D4-8B7B-DDE78C495A10}"/>
              </a:ext>
            </a:extLst>
          </p:cNvPr>
          <p:cNvSpPr txBox="1">
            <a:spLocks/>
          </p:cNvSpPr>
          <p:nvPr userDrawn="1"/>
        </p:nvSpPr>
        <p:spPr>
          <a:xfrm>
            <a:off x="5148263" y="3766395"/>
            <a:ext cx="4910137" cy="117475"/>
          </a:xfrm>
          <a:prstGeom prst="rect">
            <a:avLst/>
          </a:prstGeom>
        </p:spPr>
        <p:txBody>
          <a:bodyPr/>
          <a:lstStyle>
            <a:lvl1pPr marL="0" indent="0" algn="l" defTabSz="1005791" rtl="0" eaLnBrk="1" latinLnBrk="0" hangingPunct="1">
              <a:lnSpc>
                <a:spcPct val="90000"/>
              </a:lnSpc>
              <a:spcBef>
                <a:spcPts val="110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1pPr>
            <a:lvl2pPr marL="502895"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2pPr>
            <a:lvl3pPr marL="1005791"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3pPr>
            <a:lvl4pPr marL="1508686"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4pPr>
            <a:lvl5pPr marL="2011581"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5pPr>
            <a:lvl6pPr marL="276592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82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71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61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r>
              <a:rPr lang="fr-FR" dirty="0">
                <a:solidFill>
                  <a:schemeClr val="bg1"/>
                </a:solidFill>
              </a:rPr>
              <a:t>Conduction Convection Radiation Station Lab</a:t>
            </a:r>
            <a:r>
              <a:rPr lang="en-US" dirty="0">
                <a:solidFill>
                  <a:schemeClr val="bg1"/>
                </a:solidFill>
              </a:rPr>
              <a:t> </a:t>
            </a:r>
          </a:p>
        </p:txBody>
      </p:sp>
      <p:sp>
        <p:nvSpPr>
          <p:cNvPr id="34" name="Text Placeholder 10">
            <a:extLst>
              <a:ext uri="{FF2B5EF4-FFF2-40B4-BE49-F238E27FC236}">
                <a16:creationId xmlns:a16="http://schemas.microsoft.com/office/drawing/2014/main" id="{8373DA95-31A2-4943-87A7-9EC8EBF31630}"/>
              </a:ext>
            </a:extLst>
          </p:cNvPr>
          <p:cNvSpPr txBox="1">
            <a:spLocks/>
          </p:cNvSpPr>
          <p:nvPr userDrawn="1"/>
        </p:nvSpPr>
        <p:spPr>
          <a:xfrm>
            <a:off x="5074422" y="7641443"/>
            <a:ext cx="4910137" cy="117475"/>
          </a:xfrm>
          <a:prstGeom prst="rect">
            <a:avLst/>
          </a:prstGeom>
        </p:spPr>
        <p:txBody>
          <a:bodyPr/>
          <a:lstStyle>
            <a:lvl1pPr marL="0" indent="0" algn="l" defTabSz="1005791" rtl="0" eaLnBrk="1" latinLnBrk="0" hangingPunct="1">
              <a:lnSpc>
                <a:spcPct val="90000"/>
              </a:lnSpc>
              <a:spcBef>
                <a:spcPts val="110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1pPr>
            <a:lvl2pPr marL="502895"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2pPr>
            <a:lvl3pPr marL="1005791"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3pPr>
            <a:lvl4pPr marL="1508686"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4pPr>
            <a:lvl5pPr marL="2011581"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5pPr>
            <a:lvl6pPr marL="276592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82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71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61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r>
              <a:rPr lang="fr-FR" dirty="0">
                <a:solidFill>
                  <a:schemeClr val="tx1"/>
                </a:solidFill>
              </a:rPr>
              <a:t>Conduction Convection Radiation Station Lab</a:t>
            </a:r>
            <a:r>
              <a:rPr lang="en-US" dirty="0">
                <a:solidFill>
                  <a:schemeClr val="tx1"/>
                </a:solidFill>
              </a:rPr>
              <a:t> </a:t>
            </a:r>
          </a:p>
        </p:txBody>
      </p:sp>
      <p:sp>
        <p:nvSpPr>
          <p:cNvPr id="37" name="Text Placeholder 10">
            <a:extLst>
              <a:ext uri="{FF2B5EF4-FFF2-40B4-BE49-F238E27FC236}">
                <a16:creationId xmlns:a16="http://schemas.microsoft.com/office/drawing/2014/main" id="{23D9F194-82E2-4D6D-8259-74F49560AB5A}"/>
              </a:ext>
            </a:extLst>
          </p:cNvPr>
          <p:cNvSpPr txBox="1">
            <a:spLocks/>
          </p:cNvSpPr>
          <p:nvPr userDrawn="1"/>
        </p:nvSpPr>
        <p:spPr>
          <a:xfrm>
            <a:off x="47070" y="3739307"/>
            <a:ext cx="4910137" cy="117475"/>
          </a:xfrm>
          <a:prstGeom prst="rect">
            <a:avLst/>
          </a:prstGeom>
        </p:spPr>
        <p:txBody>
          <a:bodyPr/>
          <a:lstStyle>
            <a:lvl1pPr marL="0" indent="0" algn="l" defTabSz="1005791" rtl="0" eaLnBrk="1" latinLnBrk="0" hangingPunct="1">
              <a:lnSpc>
                <a:spcPct val="90000"/>
              </a:lnSpc>
              <a:spcBef>
                <a:spcPts val="110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1pPr>
            <a:lvl2pPr marL="502895"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2pPr>
            <a:lvl3pPr marL="1005791"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3pPr>
            <a:lvl4pPr marL="1508686"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4pPr>
            <a:lvl5pPr marL="2011581"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5pPr>
            <a:lvl6pPr marL="276592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82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71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61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r>
              <a:rPr lang="fr-FR" dirty="0">
                <a:solidFill>
                  <a:schemeClr val="tx1"/>
                </a:solidFill>
              </a:rPr>
              <a:t>Conduction Convection Radiation Station Lab</a:t>
            </a:r>
            <a:r>
              <a:rPr lang="en-US" dirty="0">
                <a:solidFill>
                  <a:schemeClr val="tx1"/>
                </a:solidFill>
              </a:rPr>
              <a:t> </a:t>
            </a:r>
          </a:p>
        </p:txBody>
      </p:sp>
    </p:spTree>
    <p:extLst>
      <p:ext uri="{BB962C8B-B14F-4D97-AF65-F5344CB8AC3E}">
        <p14:creationId xmlns:p14="http://schemas.microsoft.com/office/powerpoint/2010/main" val="177027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pendent Answer Sheet - Inputs">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35A239C1-12EE-449D-AB6F-C461446F3723}"/>
              </a:ext>
            </a:extLst>
          </p:cNvPr>
          <p:cNvGraphicFramePr>
            <a:graphicFrameLocks noGrp="1"/>
          </p:cNvGraphicFramePr>
          <p:nvPr userDrawn="1">
            <p:extLst>
              <p:ext uri="{D42A27DB-BD31-4B8C-83A1-F6EECF244321}">
                <p14:modId xmlns:p14="http://schemas.microsoft.com/office/powerpoint/2010/main" val="119075158"/>
              </p:ext>
            </p:extLst>
          </p:nvPr>
        </p:nvGraphicFramePr>
        <p:xfrm>
          <a:off x="118872" y="109731"/>
          <a:ext cx="9822141" cy="7515457"/>
        </p:xfrm>
        <a:graphic>
          <a:graphicData uri="http://schemas.openxmlformats.org/drawingml/2006/table">
            <a:tbl>
              <a:tblPr firstRow="1" bandRow="1">
                <a:tableStyleId>{5C22544A-7EE6-4342-B048-85BDC9FD1C3A}</a:tableStyleId>
              </a:tblPr>
              <a:tblGrid>
                <a:gridCol w="3274047">
                  <a:extLst>
                    <a:ext uri="{9D8B030D-6E8A-4147-A177-3AD203B41FA5}">
                      <a16:colId xmlns:a16="http://schemas.microsoft.com/office/drawing/2014/main" val="4045521861"/>
                    </a:ext>
                  </a:extLst>
                </a:gridCol>
                <a:gridCol w="3274047">
                  <a:extLst>
                    <a:ext uri="{9D8B030D-6E8A-4147-A177-3AD203B41FA5}">
                      <a16:colId xmlns:a16="http://schemas.microsoft.com/office/drawing/2014/main" val="3259376334"/>
                    </a:ext>
                  </a:extLst>
                </a:gridCol>
                <a:gridCol w="3274047">
                  <a:extLst>
                    <a:ext uri="{9D8B030D-6E8A-4147-A177-3AD203B41FA5}">
                      <a16:colId xmlns:a16="http://schemas.microsoft.com/office/drawing/2014/main" val="2785675676"/>
                    </a:ext>
                  </a:extLst>
                </a:gridCol>
              </a:tblGrid>
              <a:tr h="668482">
                <a:tc>
                  <a:txBody>
                    <a:bodyPr/>
                    <a:lstStyle/>
                    <a:p>
                      <a:pPr algn="ctr"/>
                      <a:endParaRPr lang="en-US" sz="16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70832542"/>
                  </a:ext>
                </a:extLst>
              </a:tr>
              <a:tr h="1848255">
                <a:tc>
                  <a:txBody>
                    <a:bodyPr/>
                    <a:lstStyle/>
                    <a:p>
                      <a:pPr algn="ctr"/>
                      <a:endParaRPr lang="en-US" sz="16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2464522"/>
                  </a:ext>
                </a:extLst>
              </a:tr>
              <a:tr h="439575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latin typeface="Georgia" panose="02040502050405020303" pitchFamily="18" charset="0"/>
                          <a:ea typeface="Verdana" panose="020B0604030504040204" pitchFamily="34" charset="0"/>
                          <a:cs typeface="+mn-cs"/>
                        </a:rPr>
                        <a:t>Research It!</a:t>
                      </a: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latin typeface="Georgia" panose="02040502050405020303" pitchFamily="18" charset="0"/>
                          <a:ea typeface="Verdana" panose="020B0604030504040204" pitchFamily="34" charset="0"/>
                          <a:cs typeface="+mn-cs"/>
                        </a:rPr>
                        <a:t>Watch It!</a:t>
                      </a:r>
                    </a:p>
                    <a:p>
                      <a:pPr algn="ctr"/>
                      <a:endParaRPr lang="en-US" sz="1600" dirty="0">
                        <a:solidFill>
                          <a:schemeClr val="tx1"/>
                        </a:solidFill>
                        <a:latin typeface="Rockwell Extra Bold" panose="020609030405050204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latin typeface="Georgia" panose="02040502050405020303" pitchFamily="18" charset="0"/>
                          <a:ea typeface="Verdana" panose="020B0604030504040204" pitchFamily="34" charset="0"/>
                          <a:cs typeface="+mn-cs"/>
                        </a:rPr>
                        <a:t>Explore It!</a:t>
                      </a:r>
                    </a:p>
                    <a:p>
                      <a:pPr algn="ctr"/>
                      <a:endParaRPr lang="en-US" sz="1600" dirty="0">
                        <a:solidFill>
                          <a:schemeClr val="tx1"/>
                        </a:solidFill>
                        <a:latin typeface="Rockwell Extra Bold" panose="02060903040505020403"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91119422"/>
                  </a:ext>
                </a:extLst>
              </a:tr>
              <a:tr h="5486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Georgia" panose="02040502050405020303" pitchFamily="18" charset="0"/>
                          <a:ea typeface="Verdana" panose="020B0604030504040204" pitchFamily="34" charset="0"/>
                        </a:rPr>
                        <a:t>Challenge It! </a:t>
                      </a:r>
                      <a:endParaRPr lang="en-US" sz="14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4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605450"/>
                  </a:ext>
                </a:extLst>
              </a:tr>
            </a:tbl>
          </a:graphicData>
        </a:graphic>
      </p:graphicFrame>
      <p:sp>
        <p:nvSpPr>
          <p:cNvPr id="26" name="TextBox 25">
            <a:extLst>
              <a:ext uri="{FF2B5EF4-FFF2-40B4-BE49-F238E27FC236}">
                <a16:creationId xmlns:a16="http://schemas.microsoft.com/office/drawing/2014/main" id="{FA27D5E9-5462-4C79-A02A-9B1819A78A55}"/>
              </a:ext>
            </a:extLst>
          </p:cNvPr>
          <p:cNvSpPr txBox="1"/>
          <p:nvPr userDrawn="1"/>
        </p:nvSpPr>
        <p:spPr>
          <a:xfrm>
            <a:off x="8291386" y="7573302"/>
            <a:ext cx="1649627" cy="246221"/>
          </a:xfrm>
          <a:prstGeom prst="rect">
            <a:avLst/>
          </a:prstGeom>
          <a:noFill/>
        </p:spPr>
        <p:txBody>
          <a:bodyPr wrap="square" rtlCol="0">
            <a:spAutoFit/>
          </a:bodyPr>
          <a:lstStyle/>
          <a:p>
            <a:r>
              <a:rPr lang="en-US" sz="1000" dirty="0">
                <a:solidFill>
                  <a:schemeClr val="bg1"/>
                </a:solidFill>
                <a:latin typeface="Verdana" panose="020B0604030504040204" pitchFamily="34" charset="0"/>
                <a:ea typeface="Verdana" panose="020B0604030504040204" pitchFamily="34" charset="0"/>
              </a:rPr>
              <a:t>© Kesler Science, LLC</a:t>
            </a:r>
          </a:p>
        </p:txBody>
      </p:sp>
      <p:sp>
        <p:nvSpPr>
          <p:cNvPr id="23" name="TextBox 22">
            <a:extLst>
              <a:ext uri="{FF2B5EF4-FFF2-40B4-BE49-F238E27FC236}">
                <a16:creationId xmlns:a16="http://schemas.microsoft.com/office/drawing/2014/main" id="{38C267DB-CF93-4681-A9B5-B652B3A71E87}"/>
              </a:ext>
            </a:extLst>
          </p:cNvPr>
          <p:cNvSpPr txBox="1"/>
          <p:nvPr userDrawn="1"/>
        </p:nvSpPr>
        <p:spPr>
          <a:xfrm>
            <a:off x="483721" y="109730"/>
            <a:ext cx="2286001" cy="307777"/>
          </a:xfrm>
          <a:prstGeom prst="rect">
            <a:avLst/>
          </a:prstGeom>
          <a:noFill/>
        </p:spPr>
        <p:txBody>
          <a:bodyPr wrap="square" rtlCol="0">
            <a:spAutoFit/>
          </a:bodyPr>
          <a:lstStyle/>
          <a:p>
            <a:pPr algn="ctr"/>
            <a:r>
              <a:rPr lang="en-US" sz="1400" b="1" dirty="0">
                <a:latin typeface="Georgia" panose="02040502050405020303" pitchFamily="18" charset="0"/>
                <a:ea typeface="Verdana" panose="020B0604030504040204" pitchFamily="34" charset="0"/>
              </a:rPr>
              <a:t>Read It!</a:t>
            </a:r>
          </a:p>
        </p:txBody>
      </p:sp>
      <p:sp>
        <p:nvSpPr>
          <p:cNvPr id="12" name="TextBox 11">
            <a:extLst>
              <a:ext uri="{FF2B5EF4-FFF2-40B4-BE49-F238E27FC236}">
                <a16:creationId xmlns:a16="http://schemas.microsoft.com/office/drawing/2014/main" id="{2BB63C8D-3137-4A2A-B040-DE1C2DF14DEE}"/>
              </a:ext>
            </a:extLst>
          </p:cNvPr>
          <p:cNvSpPr txBox="1"/>
          <p:nvPr userDrawn="1"/>
        </p:nvSpPr>
        <p:spPr>
          <a:xfrm>
            <a:off x="4833906" y="480586"/>
            <a:ext cx="4105814" cy="246221"/>
          </a:xfrm>
          <a:prstGeom prst="rect">
            <a:avLst/>
          </a:prstGeom>
          <a:noFill/>
        </p:spPr>
        <p:txBody>
          <a:bodyPr wrap="square" rtlCol="0">
            <a:spAutoFit/>
          </a:bodyPr>
          <a:lstStyle/>
          <a:p>
            <a:r>
              <a:rPr lang="en-US" sz="1000" dirty="0">
                <a:latin typeface="Verdana" panose="020B0604030504040204" pitchFamily="34" charset="0"/>
                <a:ea typeface="Verdana" panose="020B0604030504040204" pitchFamily="34" charset="0"/>
              </a:rPr>
              <a:t>Name ____________________________ Date _______</a:t>
            </a:r>
          </a:p>
        </p:txBody>
      </p:sp>
      <p:pic>
        <p:nvPicPr>
          <p:cNvPr id="17" name="Picture 16">
            <a:extLst>
              <a:ext uri="{FF2B5EF4-FFF2-40B4-BE49-F238E27FC236}">
                <a16:creationId xmlns:a16="http://schemas.microsoft.com/office/drawing/2014/main" id="{17647318-E129-4390-A9AB-DC3C51EBE81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51812" y="444182"/>
            <a:ext cx="280609" cy="307777"/>
          </a:xfrm>
          <a:prstGeom prst="rect">
            <a:avLst/>
          </a:prstGeom>
        </p:spPr>
      </p:pic>
      <p:sp>
        <p:nvSpPr>
          <p:cNvPr id="2" name="TextBox 1">
            <a:extLst>
              <a:ext uri="{FF2B5EF4-FFF2-40B4-BE49-F238E27FC236}">
                <a16:creationId xmlns:a16="http://schemas.microsoft.com/office/drawing/2014/main" id="{F3CAFDE4-654D-408C-9599-6EB909867730}"/>
              </a:ext>
            </a:extLst>
          </p:cNvPr>
          <p:cNvSpPr txBox="1"/>
          <p:nvPr userDrawn="1"/>
        </p:nvSpPr>
        <p:spPr>
          <a:xfrm>
            <a:off x="3424136" y="109730"/>
            <a:ext cx="651539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b="1" kern="1200" dirty="0">
                <a:solidFill>
                  <a:schemeClr val="tx1"/>
                </a:solidFill>
                <a:latin typeface="Georgia" panose="02040502050405020303" pitchFamily="18" charset="0"/>
                <a:ea typeface="+mn-ea"/>
                <a:cs typeface="+mn-cs"/>
              </a:rPr>
              <a:t>Conduction Convection Radiation Station Lab</a:t>
            </a:r>
            <a:endParaRPr lang="en-US" sz="1600" dirty="0"/>
          </a:p>
        </p:txBody>
      </p:sp>
    </p:spTree>
    <p:extLst>
      <p:ext uri="{BB962C8B-B14F-4D97-AF65-F5344CB8AC3E}">
        <p14:creationId xmlns:p14="http://schemas.microsoft.com/office/powerpoint/2010/main" val="173199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pendent Answer Sheet - Outputs">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A27D5E9-5462-4C79-A02A-9B1819A78A55}"/>
              </a:ext>
            </a:extLst>
          </p:cNvPr>
          <p:cNvSpPr txBox="1"/>
          <p:nvPr userDrawn="1"/>
        </p:nvSpPr>
        <p:spPr>
          <a:xfrm>
            <a:off x="8291386" y="7573302"/>
            <a:ext cx="1649627" cy="246221"/>
          </a:xfrm>
          <a:prstGeom prst="rect">
            <a:avLst/>
          </a:prstGeom>
          <a:noFill/>
        </p:spPr>
        <p:txBody>
          <a:bodyPr wrap="square" rtlCol="0">
            <a:spAutoFit/>
          </a:bodyPr>
          <a:lstStyle/>
          <a:p>
            <a:r>
              <a:rPr lang="en-US" sz="1000" dirty="0">
                <a:solidFill>
                  <a:schemeClr val="bg1"/>
                </a:solidFill>
                <a:latin typeface="Verdana" panose="020B0604030504040204" pitchFamily="34" charset="0"/>
                <a:ea typeface="Verdana" panose="020B0604030504040204" pitchFamily="34" charset="0"/>
              </a:rPr>
              <a:t>© Kesler Science, LLC</a:t>
            </a:r>
          </a:p>
        </p:txBody>
      </p:sp>
      <p:graphicFrame>
        <p:nvGraphicFramePr>
          <p:cNvPr id="3" name="Table 2">
            <a:extLst>
              <a:ext uri="{FF2B5EF4-FFF2-40B4-BE49-F238E27FC236}">
                <a16:creationId xmlns:a16="http://schemas.microsoft.com/office/drawing/2014/main" id="{A56C9CB6-E67A-41C2-95F8-A8A93043B34D}"/>
              </a:ext>
            </a:extLst>
          </p:cNvPr>
          <p:cNvGraphicFramePr>
            <a:graphicFrameLocks noGrp="1"/>
          </p:cNvGraphicFramePr>
          <p:nvPr userDrawn="1">
            <p:extLst>
              <p:ext uri="{D42A27DB-BD31-4B8C-83A1-F6EECF244321}">
                <p14:modId xmlns:p14="http://schemas.microsoft.com/office/powerpoint/2010/main" val="2355843249"/>
              </p:ext>
            </p:extLst>
          </p:nvPr>
        </p:nvGraphicFramePr>
        <p:xfrm>
          <a:off x="114564" y="109728"/>
          <a:ext cx="9829800" cy="7522302"/>
        </p:xfrm>
        <a:graphic>
          <a:graphicData uri="http://schemas.openxmlformats.org/drawingml/2006/table">
            <a:tbl>
              <a:tblPr firstRow="1" bandRow="1">
                <a:tableStyleId>{5C22544A-7EE6-4342-B048-85BDC9FD1C3A}</a:tableStyleId>
              </a:tblPr>
              <a:tblGrid>
                <a:gridCol w="5921393">
                  <a:extLst>
                    <a:ext uri="{9D8B030D-6E8A-4147-A177-3AD203B41FA5}">
                      <a16:colId xmlns:a16="http://schemas.microsoft.com/office/drawing/2014/main" val="3275245802"/>
                    </a:ext>
                  </a:extLst>
                </a:gridCol>
                <a:gridCol w="3908407">
                  <a:extLst>
                    <a:ext uri="{9D8B030D-6E8A-4147-A177-3AD203B41FA5}">
                      <a16:colId xmlns:a16="http://schemas.microsoft.com/office/drawing/2014/main" val="850063170"/>
                    </a:ext>
                  </a:extLst>
                </a:gridCol>
              </a:tblGrid>
              <a:tr h="1707670">
                <a:tc>
                  <a:txBody>
                    <a:bodyPr/>
                    <a:lstStyle/>
                    <a:p>
                      <a:r>
                        <a:rPr lang="en-US" sz="1400" b="1" dirty="0">
                          <a:solidFill>
                            <a:schemeClr val="tx1"/>
                          </a:solidFill>
                          <a:latin typeface="Georgia" panose="02040502050405020303" pitchFamily="18" charset="0"/>
                          <a:ea typeface="Verdana" panose="020B0604030504040204" pitchFamily="34" charset="0"/>
                        </a:rPr>
                        <a:t>Illustrate It!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sz="1400" b="1" dirty="0">
                          <a:solidFill>
                            <a:schemeClr val="tx1"/>
                          </a:solidFill>
                          <a:latin typeface="Georgia" panose="02040502050405020303" pitchFamily="18" charset="0"/>
                          <a:ea typeface="Verdana" panose="020B0604030504040204" pitchFamily="34" charset="0"/>
                        </a:rPr>
                        <a:t>Assess It!</a:t>
                      </a:r>
                    </a:p>
                    <a:p>
                      <a:endParaRPr lang="en-US" sz="1400" b="1" dirty="0">
                        <a:solidFill>
                          <a:schemeClr val="tx1"/>
                        </a:solidFill>
                        <a:latin typeface="Rockwell Extra Bold" panose="02060903040505020403" pitchFamily="18" charset="0"/>
                        <a:ea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9639607"/>
                  </a:ext>
                </a:extLst>
              </a:tr>
              <a:tr h="1908313">
                <a:tc>
                  <a:txBody>
                    <a:bodyPr/>
                    <a:lstStyle/>
                    <a:p>
                      <a:endParaRPr lang="en-US" sz="1400" b="1" dirty="0">
                        <a:solidFill>
                          <a:schemeClr val="tx1"/>
                        </a:solidFill>
                        <a:latin typeface="Rockwell Extra Bold" panose="02060903040505020403" pitchFamily="18"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791"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Georgia" panose="02040502050405020303" pitchFamily="18" charset="0"/>
                          <a:ea typeface="Verdana" panose="020B0604030504040204" pitchFamily="34" charset="0"/>
                        </a:rPr>
                        <a:t>Organize It!</a:t>
                      </a:r>
                    </a:p>
                    <a:p>
                      <a:endParaRPr lang="en-US" sz="1400" b="1" dirty="0">
                        <a:solidFill>
                          <a:schemeClr val="tx1"/>
                        </a:solidFill>
                        <a:latin typeface="Rockwell Extra Bold" panose="02060903040505020403" pitchFamily="18" charset="0"/>
                        <a:ea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549329772"/>
                  </a:ext>
                </a:extLst>
              </a:tr>
              <a:tr h="3906319">
                <a:tc>
                  <a:txBody>
                    <a:bodyPr/>
                    <a:lstStyle/>
                    <a:p>
                      <a:pPr marL="0" marR="0" lvl="0" indent="0" algn="l" defTabSz="1005791"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Georgia" panose="02040502050405020303" pitchFamily="18" charset="0"/>
                          <a:ea typeface="Verdana" panose="020B0604030504040204" pitchFamily="34" charset="0"/>
                        </a:rPr>
                        <a:t>Write It!</a:t>
                      </a:r>
                    </a:p>
                    <a:p>
                      <a:endParaRPr lang="en-US" sz="1400" b="1" dirty="0">
                        <a:solidFill>
                          <a:schemeClr val="tx1"/>
                        </a:solidFill>
                        <a:latin typeface="Rockwell Extra Bold" panose="02060903040505020403" pitchFamily="18"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dirty="0">
                        <a:solidFill>
                          <a:schemeClr val="tx1"/>
                        </a:solidFill>
                        <a:latin typeface="Rockwell Extra Bold" panose="02060903040505020403" pitchFamily="18" charset="0"/>
                        <a:ea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636031240"/>
                  </a:ext>
                </a:extLst>
              </a:tr>
            </a:tbl>
          </a:graphicData>
        </a:graphic>
      </p:graphicFrame>
    </p:spTree>
    <p:extLst>
      <p:ext uri="{BB962C8B-B14F-4D97-AF65-F5344CB8AC3E}">
        <p14:creationId xmlns:p14="http://schemas.microsoft.com/office/powerpoint/2010/main" val="144499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CA707-6456-426C-B237-70CAC8AA4963}"/>
              </a:ext>
            </a:extLst>
          </p:cNvPr>
          <p:cNvSpPr/>
          <p:nvPr userDrawn="1"/>
        </p:nvSpPr>
        <p:spPr>
          <a:xfrm>
            <a:off x="0" y="0"/>
            <a:ext cx="10058400" cy="777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 name="Rectangle 3">
            <a:extLst>
              <a:ext uri="{FF2B5EF4-FFF2-40B4-BE49-F238E27FC236}">
                <a16:creationId xmlns:a16="http://schemas.microsoft.com/office/drawing/2014/main" id="{6091D3F6-3452-45BE-9DEC-9852F4ACE4CF}"/>
              </a:ext>
            </a:extLst>
          </p:cNvPr>
          <p:cNvSpPr/>
          <p:nvPr userDrawn="1"/>
        </p:nvSpPr>
        <p:spPr>
          <a:xfrm rot="20409879">
            <a:off x="-756383" y="1265619"/>
            <a:ext cx="11387610" cy="2480423"/>
          </a:xfrm>
          <a:custGeom>
            <a:avLst/>
            <a:gdLst>
              <a:gd name="connsiteX0" fmla="*/ 0 w 11662338"/>
              <a:gd name="connsiteY0" fmla="*/ 0 h 2508962"/>
              <a:gd name="connsiteX1" fmla="*/ 11662338 w 11662338"/>
              <a:gd name="connsiteY1" fmla="*/ 0 h 2508962"/>
              <a:gd name="connsiteX2" fmla="*/ 11662338 w 11662338"/>
              <a:gd name="connsiteY2" fmla="*/ 2508962 h 2508962"/>
              <a:gd name="connsiteX3" fmla="*/ 0 w 11662338"/>
              <a:gd name="connsiteY3" fmla="*/ 2508962 h 2508962"/>
              <a:gd name="connsiteX4" fmla="*/ 0 w 11662338"/>
              <a:gd name="connsiteY4" fmla="*/ 0 h 2508962"/>
              <a:gd name="connsiteX0" fmla="*/ 1186548 w 11662338"/>
              <a:gd name="connsiteY0" fmla="*/ 22981 h 2508962"/>
              <a:gd name="connsiteX1" fmla="*/ 11662338 w 11662338"/>
              <a:gd name="connsiteY1" fmla="*/ 0 h 2508962"/>
              <a:gd name="connsiteX2" fmla="*/ 11662338 w 11662338"/>
              <a:gd name="connsiteY2" fmla="*/ 2508962 h 2508962"/>
              <a:gd name="connsiteX3" fmla="*/ 0 w 11662338"/>
              <a:gd name="connsiteY3" fmla="*/ 2508962 h 2508962"/>
              <a:gd name="connsiteX4" fmla="*/ 1186548 w 11662338"/>
              <a:gd name="connsiteY4" fmla="*/ 22981 h 2508962"/>
              <a:gd name="connsiteX0" fmla="*/ 878967 w 11354757"/>
              <a:gd name="connsiteY0" fmla="*/ 22981 h 2508962"/>
              <a:gd name="connsiteX1" fmla="*/ 11354757 w 11354757"/>
              <a:gd name="connsiteY1" fmla="*/ 0 h 2508962"/>
              <a:gd name="connsiteX2" fmla="*/ 11354757 w 11354757"/>
              <a:gd name="connsiteY2" fmla="*/ 2508962 h 2508962"/>
              <a:gd name="connsiteX3" fmla="*/ 0 w 11354757"/>
              <a:gd name="connsiteY3" fmla="*/ 2498403 h 2508962"/>
              <a:gd name="connsiteX4" fmla="*/ 878967 w 11354757"/>
              <a:gd name="connsiteY4" fmla="*/ 22981 h 2508962"/>
              <a:gd name="connsiteX0" fmla="*/ 878967 w 11363585"/>
              <a:gd name="connsiteY0" fmla="*/ 22981 h 2508962"/>
              <a:gd name="connsiteX1" fmla="*/ 11354757 w 11363585"/>
              <a:gd name="connsiteY1" fmla="*/ 0 h 2508962"/>
              <a:gd name="connsiteX2" fmla="*/ 11363585 w 11363585"/>
              <a:gd name="connsiteY2" fmla="*/ 709512 h 2508962"/>
              <a:gd name="connsiteX3" fmla="*/ 11354757 w 11363585"/>
              <a:gd name="connsiteY3" fmla="*/ 2508962 h 2508962"/>
              <a:gd name="connsiteX4" fmla="*/ 0 w 11363585"/>
              <a:gd name="connsiteY4" fmla="*/ 2498403 h 2508962"/>
              <a:gd name="connsiteX5" fmla="*/ 878967 w 11363585"/>
              <a:gd name="connsiteY5" fmla="*/ 22981 h 2508962"/>
              <a:gd name="connsiteX0" fmla="*/ 878967 w 11363585"/>
              <a:gd name="connsiteY0" fmla="*/ 22981 h 2500895"/>
              <a:gd name="connsiteX1" fmla="*/ 11354757 w 11363585"/>
              <a:gd name="connsiteY1" fmla="*/ 0 h 2500895"/>
              <a:gd name="connsiteX2" fmla="*/ 11363585 w 11363585"/>
              <a:gd name="connsiteY2" fmla="*/ 709512 h 2500895"/>
              <a:gd name="connsiteX3" fmla="*/ 10696119 w 11363585"/>
              <a:gd name="connsiteY3" fmla="*/ 2500895 h 2500895"/>
              <a:gd name="connsiteX4" fmla="*/ 0 w 11363585"/>
              <a:gd name="connsiteY4" fmla="*/ 2498403 h 2500895"/>
              <a:gd name="connsiteX5" fmla="*/ 878967 w 11363585"/>
              <a:gd name="connsiteY5" fmla="*/ 22981 h 2500895"/>
              <a:gd name="connsiteX0" fmla="*/ 878967 w 11363585"/>
              <a:gd name="connsiteY0" fmla="*/ 22981 h 2500895"/>
              <a:gd name="connsiteX1" fmla="*/ 11354757 w 11363585"/>
              <a:gd name="connsiteY1" fmla="*/ 0 h 2500895"/>
              <a:gd name="connsiteX2" fmla="*/ 11363585 w 11363585"/>
              <a:gd name="connsiteY2" fmla="*/ 709512 h 2500895"/>
              <a:gd name="connsiteX3" fmla="*/ 10696119 w 11363585"/>
              <a:gd name="connsiteY3" fmla="*/ 2500895 h 2500895"/>
              <a:gd name="connsiteX4" fmla="*/ 0 w 11363585"/>
              <a:gd name="connsiteY4" fmla="*/ 2498403 h 2500895"/>
              <a:gd name="connsiteX5" fmla="*/ 878967 w 11363585"/>
              <a:gd name="connsiteY5" fmla="*/ 22981 h 2500895"/>
              <a:gd name="connsiteX0" fmla="*/ 878967 w 11363585"/>
              <a:gd name="connsiteY0" fmla="*/ 2509 h 2480423"/>
              <a:gd name="connsiteX1" fmla="*/ 9727253 w 11363585"/>
              <a:gd name="connsiteY1" fmla="*/ 0 h 2480423"/>
              <a:gd name="connsiteX2" fmla="*/ 11363585 w 11363585"/>
              <a:gd name="connsiteY2" fmla="*/ 689040 h 2480423"/>
              <a:gd name="connsiteX3" fmla="*/ 10696119 w 11363585"/>
              <a:gd name="connsiteY3" fmla="*/ 2480423 h 2480423"/>
              <a:gd name="connsiteX4" fmla="*/ 0 w 11363585"/>
              <a:gd name="connsiteY4" fmla="*/ 2477931 h 2480423"/>
              <a:gd name="connsiteX5" fmla="*/ 878967 w 11363585"/>
              <a:gd name="connsiteY5" fmla="*/ 2509 h 2480423"/>
              <a:gd name="connsiteX0" fmla="*/ 878967 w 11363585"/>
              <a:gd name="connsiteY0" fmla="*/ 2509 h 2480423"/>
              <a:gd name="connsiteX1" fmla="*/ 9727253 w 11363585"/>
              <a:gd name="connsiteY1" fmla="*/ 0 h 2480423"/>
              <a:gd name="connsiteX2" fmla="*/ 11363585 w 11363585"/>
              <a:gd name="connsiteY2" fmla="*/ 689040 h 2480423"/>
              <a:gd name="connsiteX3" fmla="*/ 10696119 w 11363585"/>
              <a:gd name="connsiteY3" fmla="*/ 2480423 h 2480423"/>
              <a:gd name="connsiteX4" fmla="*/ 0 w 11363585"/>
              <a:gd name="connsiteY4" fmla="*/ 2477931 h 2480423"/>
              <a:gd name="connsiteX5" fmla="*/ 878967 w 11363585"/>
              <a:gd name="connsiteY5" fmla="*/ 2509 h 2480423"/>
              <a:gd name="connsiteX0" fmla="*/ 878967 w 11807451"/>
              <a:gd name="connsiteY0" fmla="*/ 2509 h 2480423"/>
              <a:gd name="connsiteX1" fmla="*/ 9727253 w 11807451"/>
              <a:gd name="connsiteY1" fmla="*/ 0 h 2480423"/>
              <a:gd name="connsiteX2" fmla="*/ 11363585 w 11807451"/>
              <a:gd name="connsiteY2" fmla="*/ 689040 h 2480423"/>
              <a:gd name="connsiteX3" fmla="*/ 10696119 w 11807451"/>
              <a:gd name="connsiteY3" fmla="*/ 2480423 h 2480423"/>
              <a:gd name="connsiteX4" fmla="*/ 0 w 11807451"/>
              <a:gd name="connsiteY4" fmla="*/ 2477931 h 2480423"/>
              <a:gd name="connsiteX5" fmla="*/ 878967 w 11807451"/>
              <a:gd name="connsiteY5" fmla="*/ 2509 h 2480423"/>
              <a:gd name="connsiteX0" fmla="*/ 878967 w 11807451"/>
              <a:gd name="connsiteY0" fmla="*/ 2509 h 2480423"/>
              <a:gd name="connsiteX1" fmla="*/ 9727253 w 11807451"/>
              <a:gd name="connsiteY1" fmla="*/ 0 h 2480423"/>
              <a:gd name="connsiteX2" fmla="*/ 11363585 w 11807451"/>
              <a:gd name="connsiteY2" fmla="*/ 689040 h 2480423"/>
              <a:gd name="connsiteX3" fmla="*/ 10696119 w 11807451"/>
              <a:gd name="connsiteY3" fmla="*/ 2480423 h 2480423"/>
              <a:gd name="connsiteX4" fmla="*/ 0 w 11807451"/>
              <a:gd name="connsiteY4" fmla="*/ 2477931 h 2480423"/>
              <a:gd name="connsiteX5" fmla="*/ 878967 w 11807451"/>
              <a:gd name="connsiteY5" fmla="*/ 2509 h 2480423"/>
              <a:gd name="connsiteX0" fmla="*/ 878967 w 11807451"/>
              <a:gd name="connsiteY0" fmla="*/ 2509 h 2480423"/>
              <a:gd name="connsiteX1" fmla="*/ 9727253 w 11807451"/>
              <a:gd name="connsiteY1" fmla="*/ 0 h 2480423"/>
              <a:gd name="connsiteX2" fmla="*/ 11363585 w 11807451"/>
              <a:gd name="connsiteY2" fmla="*/ 689040 h 2480423"/>
              <a:gd name="connsiteX3" fmla="*/ 10696119 w 11807451"/>
              <a:gd name="connsiteY3" fmla="*/ 2480423 h 2480423"/>
              <a:gd name="connsiteX4" fmla="*/ 0 w 11807451"/>
              <a:gd name="connsiteY4" fmla="*/ 2477931 h 2480423"/>
              <a:gd name="connsiteX5" fmla="*/ 878967 w 11807451"/>
              <a:gd name="connsiteY5" fmla="*/ 2509 h 2480423"/>
              <a:gd name="connsiteX0" fmla="*/ 878967 w 11807451"/>
              <a:gd name="connsiteY0" fmla="*/ 2509 h 2480423"/>
              <a:gd name="connsiteX1" fmla="*/ 9727253 w 11807451"/>
              <a:gd name="connsiteY1" fmla="*/ 0 h 2480423"/>
              <a:gd name="connsiteX2" fmla="*/ 11363585 w 11807451"/>
              <a:gd name="connsiteY2" fmla="*/ 689040 h 2480423"/>
              <a:gd name="connsiteX3" fmla="*/ 10696119 w 11807451"/>
              <a:gd name="connsiteY3" fmla="*/ 2480423 h 2480423"/>
              <a:gd name="connsiteX4" fmla="*/ 0 w 11807451"/>
              <a:gd name="connsiteY4" fmla="*/ 2477931 h 2480423"/>
              <a:gd name="connsiteX5" fmla="*/ 878967 w 11807451"/>
              <a:gd name="connsiteY5" fmla="*/ 2509 h 2480423"/>
              <a:gd name="connsiteX0" fmla="*/ 878967 w 11807451"/>
              <a:gd name="connsiteY0" fmla="*/ 2509 h 2480423"/>
              <a:gd name="connsiteX1" fmla="*/ 9727253 w 11807451"/>
              <a:gd name="connsiteY1" fmla="*/ 0 h 2480423"/>
              <a:gd name="connsiteX2" fmla="*/ 11363585 w 11807451"/>
              <a:gd name="connsiteY2" fmla="*/ 689041 h 2480423"/>
              <a:gd name="connsiteX3" fmla="*/ 10696119 w 11807451"/>
              <a:gd name="connsiteY3" fmla="*/ 2480423 h 2480423"/>
              <a:gd name="connsiteX4" fmla="*/ 0 w 11807451"/>
              <a:gd name="connsiteY4" fmla="*/ 2477931 h 2480423"/>
              <a:gd name="connsiteX5" fmla="*/ 878967 w 11807451"/>
              <a:gd name="connsiteY5" fmla="*/ 2509 h 2480423"/>
              <a:gd name="connsiteX0" fmla="*/ 878967 w 11803141"/>
              <a:gd name="connsiteY0" fmla="*/ 2509 h 2480423"/>
              <a:gd name="connsiteX1" fmla="*/ 9727253 w 11803141"/>
              <a:gd name="connsiteY1" fmla="*/ 0 h 2480423"/>
              <a:gd name="connsiteX2" fmla="*/ 11353601 w 11803141"/>
              <a:gd name="connsiteY2" fmla="*/ 604434 h 2480423"/>
              <a:gd name="connsiteX3" fmla="*/ 10696119 w 11803141"/>
              <a:gd name="connsiteY3" fmla="*/ 2480423 h 2480423"/>
              <a:gd name="connsiteX4" fmla="*/ 0 w 11803141"/>
              <a:gd name="connsiteY4" fmla="*/ 2477931 h 2480423"/>
              <a:gd name="connsiteX5" fmla="*/ 878967 w 11803141"/>
              <a:gd name="connsiteY5" fmla="*/ 2509 h 2480423"/>
              <a:gd name="connsiteX0" fmla="*/ 878967 w 11803141"/>
              <a:gd name="connsiteY0" fmla="*/ 2509 h 2480423"/>
              <a:gd name="connsiteX1" fmla="*/ 9727253 w 11803141"/>
              <a:gd name="connsiteY1" fmla="*/ 0 h 2480423"/>
              <a:gd name="connsiteX2" fmla="*/ 11353601 w 11803141"/>
              <a:gd name="connsiteY2" fmla="*/ 604434 h 2480423"/>
              <a:gd name="connsiteX3" fmla="*/ 10696119 w 11803141"/>
              <a:gd name="connsiteY3" fmla="*/ 2480423 h 2480423"/>
              <a:gd name="connsiteX4" fmla="*/ 0 w 11803141"/>
              <a:gd name="connsiteY4" fmla="*/ 2477931 h 2480423"/>
              <a:gd name="connsiteX5" fmla="*/ 878967 w 11803141"/>
              <a:gd name="connsiteY5" fmla="*/ 2509 h 2480423"/>
              <a:gd name="connsiteX0" fmla="*/ 878967 w 11640007"/>
              <a:gd name="connsiteY0" fmla="*/ 2509 h 2480423"/>
              <a:gd name="connsiteX1" fmla="*/ 9727253 w 11640007"/>
              <a:gd name="connsiteY1" fmla="*/ 0 h 2480423"/>
              <a:gd name="connsiteX2" fmla="*/ 11353601 w 11640007"/>
              <a:gd name="connsiteY2" fmla="*/ 604434 h 2480423"/>
              <a:gd name="connsiteX3" fmla="*/ 10696119 w 11640007"/>
              <a:gd name="connsiteY3" fmla="*/ 2480423 h 2480423"/>
              <a:gd name="connsiteX4" fmla="*/ 0 w 11640007"/>
              <a:gd name="connsiteY4" fmla="*/ 2477931 h 2480423"/>
              <a:gd name="connsiteX5" fmla="*/ 878967 w 11640007"/>
              <a:gd name="connsiteY5" fmla="*/ 2509 h 2480423"/>
              <a:gd name="connsiteX0" fmla="*/ 878967 w 11640007"/>
              <a:gd name="connsiteY0" fmla="*/ 2509 h 2480423"/>
              <a:gd name="connsiteX1" fmla="*/ 9727253 w 11640007"/>
              <a:gd name="connsiteY1" fmla="*/ 0 h 2480423"/>
              <a:gd name="connsiteX2" fmla="*/ 11353601 w 11640007"/>
              <a:gd name="connsiteY2" fmla="*/ 604434 h 2480423"/>
              <a:gd name="connsiteX3" fmla="*/ 10696119 w 11640007"/>
              <a:gd name="connsiteY3" fmla="*/ 2480423 h 2480423"/>
              <a:gd name="connsiteX4" fmla="*/ 0 w 11640007"/>
              <a:gd name="connsiteY4" fmla="*/ 2477931 h 2480423"/>
              <a:gd name="connsiteX5" fmla="*/ 878967 w 11640007"/>
              <a:gd name="connsiteY5" fmla="*/ 2509 h 2480423"/>
              <a:gd name="connsiteX0" fmla="*/ 878967 w 11353601"/>
              <a:gd name="connsiteY0" fmla="*/ 2509 h 2480423"/>
              <a:gd name="connsiteX1" fmla="*/ 9727253 w 11353601"/>
              <a:gd name="connsiteY1" fmla="*/ 0 h 2480423"/>
              <a:gd name="connsiteX2" fmla="*/ 11353601 w 11353601"/>
              <a:gd name="connsiteY2" fmla="*/ 604434 h 2480423"/>
              <a:gd name="connsiteX3" fmla="*/ 10696119 w 11353601"/>
              <a:gd name="connsiteY3" fmla="*/ 2480423 h 2480423"/>
              <a:gd name="connsiteX4" fmla="*/ 0 w 11353601"/>
              <a:gd name="connsiteY4" fmla="*/ 2477931 h 2480423"/>
              <a:gd name="connsiteX5" fmla="*/ 878967 w 11353601"/>
              <a:gd name="connsiteY5" fmla="*/ 2509 h 2480423"/>
              <a:gd name="connsiteX0" fmla="*/ 878967 w 11387610"/>
              <a:gd name="connsiteY0" fmla="*/ 2509 h 2480423"/>
              <a:gd name="connsiteX1" fmla="*/ 9727253 w 11387610"/>
              <a:gd name="connsiteY1" fmla="*/ 0 h 2480423"/>
              <a:gd name="connsiteX2" fmla="*/ 11387610 w 11387610"/>
              <a:gd name="connsiteY2" fmla="*/ 605265 h 2480423"/>
              <a:gd name="connsiteX3" fmla="*/ 10696119 w 11387610"/>
              <a:gd name="connsiteY3" fmla="*/ 2480423 h 2480423"/>
              <a:gd name="connsiteX4" fmla="*/ 0 w 11387610"/>
              <a:gd name="connsiteY4" fmla="*/ 2477931 h 2480423"/>
              <a:gd name="connsiteX5" fmla="*/ 878967 w 11387610"/>
              <a:gd name="connsiteY5" fmla="*/ 2509 h 2480423"/>
              <a:gd name="connsiteX0" fmla="*/ 878967 w 11387610"/>
              <a:gd name="connsiteY0" fmla="*/ 2509 h 2480423"/>
              <a:gd name="connsiteX1" fmla="*/ 9727253 w 11387610"/>
              <a:gd name="connsiteY1" fmla="*/ 0 h 2480423"/>
              <a:gd name="connsiteX2" fmla="*/ 11387610 w 11387610"/>
              <a:gd name="connsiteY2" fmla="*/ 605265 h 2480423"/>
              <a:gd name="connsiteX3" fmla="*/ 10696119 w 11387610"/>
              <a:gd name="connsiteY3" fmla="*/ 2480423 h 2480423"/>
              <a:gd name="connsiteX4" fmla="*/ 0 w 11387610"/>
              <a:gd name="connsiteY4" fmla="*/ 2477931 h 2480423"/>
              <a:gd name="connsiteX5" fmla="*/ 878967 w 11387610"/>
              <a:gd name="connsiteY5" fmla="*/ 2509 h 2480423"/>
              <a:gd name="connsiteX0" fmla="*/ 878967 w 11387610"/>
              <a:gd name="connsiteY0" fmla="*/ 2509 h 2480423"/>
              <a:gd name="connsiteX1" fmla="*/ 9727253 w 11387610"/>
              <a:gd name="connsiteY1" fmla="*/ 0 h 2480423"/>
              <a:gd name="connsiteX2" fmla="*/ 11387610 w 11387610"/>
              <a:gd name="connsiteY2" fmla="*/ 605265 h 2480423"/>
              <a:gd name="connsiteX3" fmla="*/ 10696119 w 11387610"/>
              <a:gd name="connsiteY3" fmla="*/ 2480423 h 2480423"/>
              <a:gd name="connsiteX4" fmla="*/ 0 w 11387610"/>
              <a:gd name="connsiteY4" fmla="*/ 2477931 h 2480423"/>
              <a:gd name="connsiteX5" fmla="*/ 878967 w 11387610"/>
              <a:gd name="connsiteY5" fmla="*/ 2509 h 2480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87610" h="2480423">
                <a:moveTo>
                  <a:pt x="878967" y="2509"/>
                </a:moveTo>
                <a:lnTo>
                  <a:pt x="9727253" y="0"/>
                </a:lnTo>
                <a:lnTo>
                  <a:pt x="11387610" y="605265"/>
                </a:lnTo>
                <a:cubicBezTo>
                  <a:pt x="10964538" y="1750816"/>
                  <a:pt x="11064820" y="1470083"/>
                  <a:pt x="10696119" y="2480423"/>
                </a:cubicBezTo>
                <a:lnTo>
                  <a:pt x="0" y="2477931"/>
                </a:lnTo>
                <a:lnTo>
                  <a:pt x="878967" y="2509"/>
                </a:lnTo>
                <a:close/>
              </a:path>
            </a:pathLst>
          </a:cu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 name="Rectangle 15">
            <a:extLst>
              <a:ext uri="{FF2B5EF4-FFF2-40B4-BE49-F238E27FC236}">
                <a16:creationId xmlns:a16="http://schemas.microsoft.com/office/drawing/2014/main" id="{8B613D1D-842D-41EA-BCFC-78900520A304}"/>
              </a:ext>
            </a:extLst>
          </p:cNvPr>
          <p:cNvSpPr/>
          <p:nvPr userDrawn="1"/>
        </p:nvSpPr>
        <p:spPr>
          <a:xfrm rot="20409879">
            <a:off x="39995" y="5680209"/>
            <a:ext cx="10766786" cy="2528552"/>
          </a:xfrm>
          <a:custGeom>
            <a:avLst/>
            <a:gdLst>
              <a:gd name="connsiteX0" fmla="*/ 0 w 12152894"/>
              <a:gd name="connsiteY0" fmla="*/ 0 h 2508962"/>
              <a:gd name="connsiteX1" fmla="*/ 12152894 w 12152894"/>
              <a:gd name="connsiteY1" fmla="*/ 0 h 2508962"/>
              <a:gd name="connsiteX2" fmla="*/ 12152894 w 12152894"/>
              <a:gd name="connsiteY2" fmla="*/ 2508962 h 2508962"/>
              <a:gd name="connsiteX3" fmla="*/ 0 w 12152894"/>
              <a:gd name="connsiteY3" fmla="*/ 2508962 h 2508962"/>
              <a:gd name="connsiteX4" fmla="*/ 0 w 12152894"/>
              <a:gd name="connsiteY4" fmla="*/ 0 h 2508962"/>
              <a:gd name="connsiteX0" fmla="*/ 0 w 12152894"/>
              <a:gd name="connsiteY0" fmla="*/ 0 h 2508962"/>
              <a:gd name="connsiteX1" fmla="*/ 214532 w 12152894"/>
              <a:gd name="connsiteY1" fmla="*/ 12821 h 2508962"/>
              <a:gd name="connsiteX2" fmla="*/ 12152894 w 12152894"/>
              <a:gd name="connsiteY2" fmla="*/ 0 h 2508962"/>
              <a:gd name="connsiteX3" fmla="*/ 12152894 w 12152894"/>
              <a:gd name="connsiteY3" fmla="*/ 2508962 h 2508962"/>
              <a:gd name="connsiteX4" fmla="*/ 0 w 12152894"/>
              <a:gd name="connsiteY4" fmla="*/ 2508962 h 2508962"/>
              <a:gd name="connsiteX5" fmla="*/ 0 w 12152894"/>
              <a:gd name="connsiteY5" fmla="*/ 0 h 2508962"/>
              <a:gd name="connsiteX0" fmla="*/ 17630 w 12170524"/>
              <a:gd name="connsiteY0" fmla="*/ 0 h 2508962"/>
              <a:gd name="connsiteX1" fmla="*/ 232162 w 12170524"/>
              <a:gd name="connsiteY1" fmla="*/ 12821 h 2508962"/>
              <a:gd name="connsiteX2" fmla="*/ 12170524 w 12170524"/>
              <a:gd name="connsiteY2" fmla="*/ 0 h 2508962"/>
              <a:gd name="connsiteX3" fmla="*/ 12170524 w 12170524"/>
              <a:gd name="connsiteY3" fmla="*/ 2508962 h 2508962"/>
              <a:gd name="connsiteX4" fmla="*/ 17630 w 12170524"/>
              <a:gd name="connsiteY4" fmla="*/ 2508962 h 2508962"/>
              <a:gd name="connsiteX5" fmla="*/ 0 w 12170524"/>
              <a:gd name="connsiteY5" fmla="*/ 307103 h 2508962"/>
              <a:gd name="connsiteX6" fmla="*/ 17630 w 12170524"/>
              <a:gd name="connsiteY6" fmla="*/ 0 h 2508962"/>
              <a:gd name="connsiteX0" fmla="*/ 17630 w 12170524"/>
              <a:gd name="connsiteY0" fmla="*/ 0 h 2513773"/>
              <a:gd name="connsiteX1" fmla="*/ 232162 w 12170524"/>
              <a:gd name="connsiteY1" fmla="*/ 12821 h 2513773"/>
              <a:gd name="connsiteX2" fmla="*/ 12170524 w 12170524"/>
              <a:gd name="connsiteY2" fmla="*/ 0 h 2513773"/>
              <a:gd name="connsiteX3" fmla="*/ 12170524 w 12170524"/>
              <a:gd name="connsiteY3" fmla="*/ 2508962 h 2513773"/>
              <a:gd name="connsiteX4" fmla="*/ 6566552 w 12170524"/>
              <a:gd name="connsiteY4" fmla="*/ 2513773 h 2513773"/>
              <a:gd name="connsiteX5" fmla="*/ 17630 w 12170524"/>
              <a:gd name="connsiteY5" fmla="*/ 2508962 h 2513773"/>
              <a:gd name="connsiteX6" fmla="*/ 0 w 12170524"/>
              <a:gd name="connsiteY6" fmla="*/ 307103 h 2513773"/>
              <a:gd name="connsiteX7" fmla="*/ 17630 w 12170524"/>
              <a:gd name="connsiteY7" fmla="*/ 0 h 2513773"/>
              <a:gd name="connsiteX0" fmla="*/ 17630 w 12170524"/>
              <a:gd name="connsiteY0" fmla="*/ 0 h 2513773"/>
              <a:gd name="connsiteX1" fmla="*/ 232162 w 12170524"/>
              <a:gd name="connsiteY1" fmla="*/ 12821 h 2513773"/>
              <a:gd name="connsiteX2" fmla="*/ 12170524 w 12170524"/>
              <a:gd name="connsiteY2" fmla="*/ 0 h 2513773"/>
              <a:gd name="connsiteX3" fmla="*/ 12170524 w 12170524"/>
              <a:gd name="connsiteY3" fmla="*/ 2508962 h 2513773"/>
              <a:gd name="connsiteX4" fmla="*/ 6566552 w 12170524"/>
              <a:gd name="connsiteY4" fmla="*/ 2513773 h 2513773"/>
              <a:gd name="connsiteX5" fmla="*/ 0 w 12170524"/>
              <a:gd name="connsiteY5" fmla="*/ 307103 h 2513773"/>
              <a:gd name="connsiteX6" fmla="*/ 17630 w 12170524"/>
              <a:gd name="connsiteY6" fmla="*/ 0 h 2513773"/>
              <a:gd name="connsiteX0" fmla="*/ 0 w 12170524"/>
              <a:gd name="connsiteY0" fmla="*/ 307103 h 2513773"/>
              <a:gd name="connsiteX1" fmla="*/ 232162 w 12170524"/>
              <a:gd name="connsiteY1" fmla="*/ 12821 h 2513773"/>
              <a:gd name="connsiteX2" fmla="*/ 12170524 w 12170524"/>
              <a:gd name="connsiteY2" fmla="*/ 0 h 2513773"/>
              <a:gd name="connsiteX3" fmla="*/ 12170524 w 12170524"/>
              <a:gd name="connsiteY3" fmla="*/ 2508962 h 2513773"/>
              <a:gd name="connsiteX4" fmla="*/ 6566552 w 12170524"/>
              <a:gd name="connsiteY4" fmla="*/ 2513773 h 2513773"/>
              <a:gd name="connsiteX5" fmla="*/ 0 w 12170524"/>
              <a:gd name="connsiteY5" fmla="*/ 307103 h 2513773"/>
              <a:gd name="connsiteX0" fmla="*/ 0 w 12041786"/>
              <a:gd name="connsiteY0" fmla="*/ 299538 h 2513773"/>
              <a:gd name="connsiteX1" fmla="*/ 103424 w 12041786"/>
              <a:gd name="connsiteY1" fmla="*/ 12821 h 2513773"/>
              <a:gd name="connsiteX2" fmla="*/ 12041786 w 12041786"/>
              <a:gd name="connsiteY2" fmla="*/ 0 h 2513773"/>
              <a:gd name="connsiteX3" fmla="*/ 12041786 w 12041786"/>
              <a:gd name="connsiteY3" fmla="*/ 2508962 h 2513773"/>
              <a:gd name="connsiteX4" fmla="*/ 6437814 w 12041786"/>
              <a:gd name="connsiteY4" fmla="*/ 2513773 h 2513773"/>
              <a:gd name="connsiteX5" fmla="*/ 0 w 12041786"/>
              <a:gd name="connsiteY5" fmla="*/ 299538 h 2513773"/>
              <a:gd name="connsiteX0" fmla="*/ 0 w 12041786"/>
              <a:gd name="connsiteY0" fmla="*/ 314317 h 2528552"/>
              <a:gd name="connsiteX1" fmla="*/ 103424 w 12041786"/>
              <a:gd name="connsiteY1" fmla="*/ 27600 h 2528552"/>
              <a:gd name="connsiteX2" fmla="*/ 10806166 w 12041786"/>
              <a:gd name="connsiteY2" fmla="*/ 0 h 2528552"/>
              <a:gd name="connsiteX3" fmla="*/ 12041786 w 12041786"/>
              <a:gd name="connsiteY3" fmla="*/ 14779 h 2528552"/>
              <a:gd name="connsiteX4" fmla="*/ 12041786 w 12041786"/>
              <a:gd name="connsiteY4" fmla="*/ 2523741 h 2528552"/>
              <a:gd name="connsiteX5" fmla="*/ 6437814 w 12041786"/>
              <a:gd name="connsiteY5" fmla="*/ 2528552 h 2528552"/>
              <a:gd name="connsiteX6" fmla="*/ 0 w 12041786"/>
              <a:gd name="connsiteY6" fmla="*/ 314317 h 2528552"/>
              <a:gd name="connsiteX0" fmla="*/ 0 w 12041786"/>
              <a:gd name="connsiteY0" fmla="*/ 314317 h 2528552"/>
              <a:gd name="connsiteX1" fmla="*/ 103424 w 12041786"/>
              <a:gd name="connsiteY1" fmla="*/ 27600 h 2528552"/>
              <a:gd name="connsiteX2" fmla="*/ 10806166 w 12041786"/>
              <a:gd name="connsiteY2" fmla="*/ 0 h 2528552"/>
              <a:gd name="connsiteX3" fmla="*/ 12041786 w 12041786"/>
              <a:gd name="connsiteY3" fmla="*/ 14779 h 2528552"/>
              <a:gd name="connsiteX4" fmla="*/ 12041786 w 12041786"/>
              <a:gd name="connsiteY4" fmla="*/ 2523741 h 2528552"/>
              <a:gd name="connsiteX5" fmla="*/ 9904076 w 12041786"/>
              <a:gd name="connsiteY5" fmla="*/ 2500807 h 2528552"/>
              <a:gd name="connsiteX6" fmla="*/ 6437814 w 12041786"/>
              <a:gd name="connsiteY6" fmla="*/ 2528552 h 2528552"/>
              <a:gd name="connsiteX7" fmla="*/ 0 w 12041786"/>
              <a:gd name="connsiteY7" fmla="*/ 314317 h 2528552"/>
              <a:gd name="connsiteX0" fmla="*/ 0 w 12041786"/>
              <a:gd name="connsiteY0" fmla="*/ 314317 h 2528552"/>
              <a:gd name="connsiteX1" fmla="*/ 103424 w 12041786"/>
              <a:gd name="connsiteY1" fmla="*/ 27600 h 2528552"/>
              <a:gd name="connsiteX2" fmla="*/ 10806166 w 12041786"/>
              <a:gd name="connsiteY2" fmla="*/ 0 h 2528552"/>
              <a:gd name="connsiteX3" fmla="*/ 12041786 w 12041786"/>
              <a:gd name="connsiteY3" fmla="*/ 2523741 h 2528552"/>
              <a:gd name="connsiteX4" fmla="*/ 9904076 w 12041786"/>
              <a:gd name="connsiteY4" fmla="*/ 2500807 h 2528552"/>
              <a:gd name="connsiteX5" fmla="*/ 6437814 w 12041786"/>
              <a:gd name="connsiteY5" fmla="*/ 2528552 h 2528552"/>
              <a:gd name="connsiteX6" fmla="*/ 0 w 12041786"/>
              <a:gd name="connsiteY6" fmla="*/ 314317 h 2528552"/>
              <a:gd name="connsiteX0" fmla="*/ 0 w 10806166"/>
              <a:gd name="connsiteY0" fmla="*/ 314317 h 2528552"/>
              <a:gd name="connsiteX1" fmla="*/ 103424 w 10806166"/>
              <a:gd name="connsiteY1" fmla="*/ 27600 h 2528552"/>
              <a:gd name="connsiteX2" fmla="*/ 10806166 w 10806166"/>
              <a:gd name="connsiteY2" fmla="*/ 0 h 2528552"/>
              <a:gd name="connsiteX3" fmla="*/ 9904076 w 10806166"/>
              <a:gd name="connsiteY3" fmla="*/ 2500807 h 2528552"/>
              <a:gd name="connsiteX4" fmla="*/ 6437814 w 10806166"/>
              <a:gd name="connsiteY4" fmla="*/ 2528552 h 2528552"/>
              <a:gd name="connsiteX5" fmla="*/ 0 w 10806166"/>
              <a:gd name="connsiteY5" fmla="*/ 314317 h 2528552"/>
              <a:gd name="connsiteX0" fmla="*/ 0 w 10806166"/>
              <a:gd name="connsiteY0" fmla="*/ 314317 h 2528552"/>
              <a:gd name="connsiteX1" fmla="*/ 103424 w 10806166"/>
              <a:gd name="connsiteY1" fmla="*/ 27600 h 2528552"/>
              <a:gd name="connsiteX2" fmla="*/ 10806166 w 10806166"/>
              <a:gd name="connsiteY2" fmla="*/ 0 h 2528552"/>
              <a:gd name="connsiteX3" fmla="*/ 9904076 w 10806166"/>
              <a:gd name="connsiteY3" fmla="*/ 2500807 h 2528552"/>
              <a:gd name="connsiteX4" fmla="*/ 6437814 w 10806166"/>
              <a:gd name="connsiteY4" fmla="*/ 2528552 h 2528552"/>
              <a:gd name="connsiteX5" fmla="*/ 0 w 10806166"/>
              <a:gd name="connsiteY5" fmla="*/ 314317 h 2528552"/>
              <a:gd name="connsiteX0" fmla="*/ 0 w 10794675"/>
              <a:gd name="connsiteY0" fmla="*/ 282459 h 2528552"/>
              <a:gd name="connsiteX1" fmla="*/ 91933 w 10794675"/>
              <a:gd name="connsiteY1" fmla="*/ 27600 h 2528552"/>
              <a:gd name="connsiteX2" fmla="*/ 10794675 w 10794675"/>
              <a:gd name="connsiteY2" fmla="*/ 0 h 2528552"/>
              <a:gd name="connsiteX3" fmla="*/ 9892585 w 10794675"/>
              <a:gd name="connsiteY3" fmla="*/ 2500807 h 2528552"/>
              <a:gd name="connsiteX4" fmla="*/ 6426323 w 10794675"/>
              <a:gd name="connsiteY4" fmla="*/ 2528552 h 2528552"/>
              <a:gd name="connsiteX5" fmla="*/ 0 w 10794675"/>
              <a:gd name="connsiteY5" fmla="*/ 282459 h 2528552"/>
              <a:gd name="connsiteX0" fmla="*/ 0 w 10826051"/>
              <a:gd name="connsiteY0" fmla="*/ 369441 h 2528552"/>
              <a:gd name="connsiteX1" fmla="*/ 123309 w 10826051"/>
              <a:gd name="connsiteY1" fmla="*/ 27600 h 2528552"/>
              <a:gd name="connsiteX2" fmla="*/ 10826051 w 10826051"/>
              <a:gd name="connsiteY2" fmla="*/ 0 h 2528552"/>
              <a:gd name="connsiteX3" fmla="*/ 9923961 w 10826051"/>
              <a:gd name="connsiteY3" fmla="*/ 2500807 h 2528552"/>
              <a:gd name="connsiteX4" fmla="*/ 6457699 w 10826051"/>
              <a:gd name="connsiteY4" fmla="*/ 2528552 h 2528552"/>
              <a:gd name="connsiteX5" fmla="*/ 0 w 10826051"/>
              <a:gd name="connsiteY5" fmla="*/ 369441 h 2528552"/>
              <a:gd name="connsiteX0" fmla="*/ 0 w 10766786"/>
              <a:gd name="connsiteY0" fmla="*/ 205142 h 2528552"/>
              <a:gd name="connsiteX1" fmla="*/ 64044 w 10766786"/>
              <a:gd name="connsiteY1" fmla="*/ 27600 h 2528552"/>
              <a:gd name="connsiteX2" fmla="*/ 10766786 w 10766786"/>
              <a:gd name="connsiteY2" fmla="*/ 0 h 2528552"/>
              <a:gd name="connsiteX3" fmla="*/ 9864696 w 10766786"/>
              <a:gd name="connsiteY3" fmla="*/ 2500807 h 2528552"/>
              <a:gd name="connsiteX4" fmla="*/ 6398434 w 10766786"/>
              <a:gd name="connsiteY4" fmla="*/ 2528552 h 2528552"/>
              <a:gd name="connsiteX5" fmla="*/ 0 w 10766786"/>
              <a:gd name="connsiteY5" fmla="*/ 205142 h 2528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66786" h="2528552">
                <a:moveTo>
                  <a:pt x="0" y="205142"/>
                </a:moveTo>
                <a:lnTo>
                  <a:pt x="64044" y="27600"/>
                </a:lnTo>
                <a:lnTo>
                  <a:pt x="10766786" y="0"/>
                </a:lnTo>
                <a:lnTo>
                  <a:pt x="9864696" y="2500807"/>
                </a:lnTo>
                <a:lnTo>
                  <a:pt x="6398434" y="2528552"/>
                </a:lnTo>
                <a:lnTo>
                  <a:pt x="0" y="205142"/>
                </a:lnTo>
                <a:close/>
              </a:path>
            </a:pathLst>
          </a:cu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 Placeholder 10">
            <a:extLst>
              <a:ext uri="{FF2B5EF4-FFF2-40B4-BE49-F238E27FC236}">
                <a16:creationId xmlns:a16="http://schemas.microsoft.com/office/drawing/2014/main" id="{4C3E2735-B404-4F13-9B4E-8FA895AD1541}"/>
              </a:ext>
            </a:extLst>
          </p:cNvPr>
          <p:cNvSpPr txBox="1">
            <a:spLocks/>
          </p:cNvSpPr>
          <p:nvPr userDrawn="1"/>
        </p:nvSpPr>
        <p:spPr>
          <a:xfrm>
            <a:off x="54032" y="7623821"/>
            <a:ext cx="4910137" cy="117475"/>
          </a:xfrm>
          <a:prstGeom prst="rect">
            <a:avLst/>
          </a:prstGeom>
        </p:spPr>
        <p:txBody>
          <a:bodyPr/>
          <a:lstStyle>
            <a:lvl1pPr marL="0" indent="0" algn="l" defTabSz="1005791" rtl="0" eaLnBrk="1" latinLnBrk="0" hangingPunct="1">
              <a:lnSpc>
                <a:spcPct val="90000"/>
              </a:lnSpc>
              <a:spcBef>
                <a:spcPts val="110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1pPr>
            <a:lvl2pPr marL="502895"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2pPr>
            <a:lvl3pPr marL="1005791"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3pPr>
            <a:lvl4pPr marL="1508686"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4pPr>
            <a:lvl5pPr marL="2011581"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5pPr>
            <a:lvl6pPr marL="276592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82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71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61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r>
              <a:rPr lang="fr-FR" dirty="0">
                <a:solidFill>
                  <a:schemeClr val="tx1"/>
                </a:solidFill>
              </a:rPr>
              <a:t>Conduction Convection Radiation Station Lab</a:t>
            </a:r>
            <a:r>
              <a:rPr lang="en-US" dirty="0">
                <a:solidFill>
                  <a:schemeClr val="tx1"/>
                </a:solidFill>
              </a:rPr>
              <a:t> </a:t>
            </a:r>
          </a:p>
        </p:txBody>
      </p:sp>
    </p:spTree>
    <p:extLst>
      <p:ext uri="{BB962C8B-B14F-4D97-AF65-F5344CB8AC3E}">
        <p14:creationId xmlns:p14="http://schemas.microsoft.com/office/powerpoint/2010/main" val="219769890"/>
      </p:ext>
    </p:extLst>
  </p:cSld>
  <p:clrMap bg1="lt1" tx1="dk1" bg2="lt2" tx2="dk2" accent1="accent1" accent2="accent2" accent3="accent3" accent4="accent4" accent5="accent5" accent6="accent6" hlink="hlink" folHlink="folHlink"/>
  <p:sldLayoutIdLst>
    <p:sldLayoutId id="2147483679" r:id="rId1"/>
    <p:sldLayoutId id="2147483693" r:id="rId2"/>
    <p:sldLayoutId id="2147483696" r:id="rId3"/>
    <p:sldLayoutId id="2147483697" r:id="rId4"/>
    <p:sldLayoutId id="2147483687" r:id="rId5"/>
    <p:sldLayoutId id="2147483690" r:id="rId6"/>
    <p:sldLayoutId id="2147483686" r:id="rId7"/>
    <p:sldLayoutId id="2147483694" r:id="rId8"/>
    <p:sldLayoutId id="2147483689" r:id="rId9"/>
    <p:sldLayoutId id="2147483688" r:id="rId10"/>
    <p:sldLayoutId id="2147483695" r:id="rId11"/>
    <p:sldLayoutId id="2147483710" r:id="rId12"/>
  </p:sldLayoutIdLst>
  <p:txStyles>
    <p:titleStyle>
      <a:lvl1pPr algn="l" defTabSz="1005791"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48" indent="-251448" algn="l" defTabSz="1005791"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43" indent="-251448" algn="l" defTabSz="1005791"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239" indent="-251448" algn="l" defTabSz="1005791"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134"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029"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592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82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71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61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791" rtl="0" eaLnBrk="1" latinLnBrk="0" hangingPunct="1">
        <a:defRPr sz="1980" kern="1200">
          <a:solidFill>
            <a:schemeClr val="tx1"/>
          </a:solidFill>
          <a:latin typeface="+mn-lt"/>
          <a:ea typeface="+mn-ea"/>
          <a:cs typeface="+mn-cs"/>
        </a:defRPr>
      </a:lvl1pPr>
      <a:lvl2pPr marL="502895" algn="l" defTabSz="1005791" rtl="0" eaLnBrk="1" latinLnBrk="0" hangingPunct="1">
        <a:defRPr sz="1980" kern="1200">
          <a:solidFill>
            <a:schemeClr val="tx1"/>
          </a:solidFill>
          <a:latin typeface="+mn-lt"/>
          <a:ea typeface="+mn-ea"/>
          <a:cs typeface="+mn-cs"/>
        </a:defRPr>
      </a:lvl2pPr>
      <a:lvl3pPr marL="1005791" algn="l" defTabSz="1005791" rtl="0" eaLnBrk="1" latinLnBrk="0" hangingPunct="1">
        <a:defRPr sz="1980" kern="1200">
          <a:solidFill>
            <a:schemeClr val="tx1"/>
          </a:solidFill>
          <a:latin typeface="+mn-lt"/>
          <a:ea typeface="+mn-ea"/>
          <a:cs typeface="+mn-cs"/>
        </a:defRPr>
      </a:lvl3pPr>
      <a:lvl4pPr marL="1508686" algn="l" defTabSz="1005791" rtl="0" eaLnBrk="1" latinLnBrk="0" hangingPunct="1">
        <a:defRPr sz="1980" kern="1200">
          <a:solidFill>
            <a:schemeClr val="tx1"/>
          </a:solidFill>
          <a:latin typeface="+mn-lt"/>
          <a:ea typeface="+mn-ea"/>
          <a:cs typeface="+mn-cs"/>
        </a:defRPr>
      </a:lvl4pPr>
      <a:lvl5pPr marL="2011581" algn="l" defTabSz="1005791" rtl="0" eaLnBrk="1" latinLnBrk="0" hangingPunct="1">
        <a:defRPr sz="1980" kern="1200">
          <a:solidFill>
            <a:schemeClr val="tx1"/>
          </a:solidFill>
          <a:latin typeface="+mn-lt"/>
          <a:ea typeface="+mn-ea"/>
          <a:cs typeface="+mn-cs"/>
        </a:defRPr>
      </a:lvl5pPr>
      <a:lvl6pPr marL="2514476" algn="l" defTabSz="1005791" rtl="0" eaLnBrk="1" latinLnBrk="0" hangingPunct="1">
        <a:defRPr sz="1980" kern="1200">
          <a:solidFill>
            <a:schemeClr val="tx1"/>
          </a:solidFill>
          <a:latin typeface="+mn-lt"/>
          <a:ea typeface="+mn-ea"/>
          <a:cs typeface="+mn-cs"/>
        </a:defRPr>
      </a:lvl6pPr>
      <a:lvl7pPr marL="3017373" algn="l" defTabSz="1005791" rtl="0" eaLnBrk="1" latinLnBrk="0" hangingPunct="1">
        <a:defRPr sz="1980" kern="1200">
          <a:solidFill>
            <a:schemeClr val="tx1"/>
          </a:solidFill>
          <a:latin typeface="+mn-lt"/>
          <a:ea typeface="+mn-ea"/>
          <a:cs typeface="+mn-cs"/>
        </a:defRPr>
      </a:lvl7pPr>
      <a:lvl8pPr marL="3520268" algn="l" defTabSz="1005791" rtl="0" eaLnBrk="1" latinLnBrk="0" hangingPunct="1">
        <a:defRPr sz="1980" kern="1200">
          <a:solidFill>
            <a:schemeClr val="tx1"/>
          </a:solidFill>
          <a:latin typeface="+mn-lt"/>
          <a:ea typeface="+mn-ea"/>
          <a:cs typeface="+mn-cs"/>
        </a:defRPr>
      </a:lvl8pPr>
      <a:lvl9pPr marL="4023163" algn="l" defTabSz="1005791" rtl="0" eaLnBrk="1" latinLnBrk="0" hangingPunct="1">
        <a:defRPr sz="198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48" userDrawn="1">
          <p15:clr>
            <a:srgbClr val="F26B43"/>
          </p15:clr>
        </p15:guide>
        <p15:guide id="2" pos="31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wisc-online.com/learn/abe-ell/science/sce304/heat-transfer-conduction-convection-radiation"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tudyjams.scholastic.com/studyjams/jams/science/energy-light-sound/heat.ht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7.xml"/><Relationship Id="rId5" Type="http://schemas.openxmlformats.org/officeDocument/2006/relationships/image" Target="../media/image7.tiff"/><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F43D0A-AC5D-46FD-8B94-BA4E7F602A84}"/>
              </a:ext>
            </a:extLst>
          </p:cNvPr>
          <p:cNvSpPr txBox="1"/>
          <p:nvPr/>
        </p:nvSpPr>
        <p:spPr>
          <a:xfrm>
            <a:off x="252663" y="240632"/>
            <a:ext cx="6172200"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Read It! Station Instructions</a:t>
            </a:r>
          </a:p>
        </p:txBody>
      </p:sp>
      <p:sp>
        <p:nvSpPr>
          <p:cNvPr id="7" name="TextBox 6">
            <a:extLst>
              <a:ext uri="{FF2B5EF4-FFF2-40B4-BE49-F238E27FC236}">
                <a16:creationId xmlns:a16="http://schemas.microsoft.com/office/drawing/2014/main" id="{D5470DA0-BB9F-4D7F-B6A6-A514CCFF60EB}"/>
              </a:ext>
            </a:extLst>
          </p:cNvPr>
          <p:cNvSpPr txBox="1"/>
          <p:nvPr/>
        </p:nvSpPr>
        <p:spPr>
          <a:xfrm>
            <a:off x="7812725" y="6122221"/>
            <a:ext cx="1908279" cy="707886"/>
          </a:xfrm>
          <a:prstGeom prst="rect">
            <a:avLst/>
          </a:prstGeom>
          <a:noFill/>
        </p:spPr>
        <p:txBody>
          <a:bodyPr wrap="square" rtlCol="0">
            <a:spAutoFit/>
          </a:bodyPr>
          <a:lstStyle/>
          <a:p>
            <a:pPr algn="ctr"/>
            <a:r>
              <a:rPr lang="en-US" sz="2000" b="1" dirty="0">
                <a:latin typeface="Georgia" panose="02040502050405020303" pitchFamily="18" charset="0"/>
                <a:ea typeface="Verdana" panose="020B0604030504040204" pitchFamily="34" charset="0"/>
              </a:rPr>
              <a:t>INPUT STATION</a:t>
            </a:r>
          </a:p>
        </p:txBody>
      </p:sp>
      <p:sp>
        <p:nvSpPr>
          <p:cNvPr id="4" name="Rectangle 3">
            <a:extLst>
              <a:ext uri="{FF2B5EF4-FFF2-40B4-BE49-F238E27FC236}">
                <a16:creationId xmlns:a16="http://schemas.microsoft.com/office/drawing/2014/main" id="{DB190AF3-5EFE-4EB0-BAC0-0D00AB600981}"/>
              </a:ext>
            </a:extLst>
          </p:cNvPr>
          <p:cNvSpPr/>
          <p:nvPr/>
        </p:nvSpPr>
        <p:spPr>
          <a:xfrm>
            <a:off x="252663" y="1410183"/>
            <a:ext cx="9240552" cy="2308324"/>
          </a:xfrm>
          <a:prstGeom prst="rect">
            <a:avLst/>
          </a:prstGeom>
        </p:spPr>
        <p:txBody>
          <a:bodyPr wrap="square">
            <a:spAutoFit/>
          </a:bodyPr>
          <a:lstStyle/>
          <a:p>
            <a:pPr lvl="0" defTabSz="1005840"/>
            <a:r>
              <a:rPr lang="en-US" sz="2400" dirty="0">
                <a:solidFill>
                  <a:prstClr val="black"/>
                </a:solidFill>
                <a:latin typeface="Verdana" panose="020B0604030504040204" pitchFamily="34" charset="0"/>
                <a:ea typeface="Verdana" panose="020B0604030504040204" pitchFamily="34" charset="0"/>
              </a:rPr>
              <a:t>Each member of the group will read the passage and answer the questions from the task cards on the lab sheet in the Read It! section.</a:t>
            </a:r>
          </a:p>
          <a:p>
            <a:pPr lvl="0" defTabSz="1005840"/>
            <a:endParaRPr lang="en-US" sz="2400" dirty="0">
              <a:solidFill>
                <a:prstClr val="black"/>
              </a:solidFill>
              <a:latin typeface="Verdana" panose="020B0604030504040204" pitchFamily="34" charset="0"/>
              <a:ea typeface="Verdana" panose="020B0604030504040204" pitchFamily="34" charset="0"/>
            </a:endParaRPr>
          </a:p>
          <a:p>
            <a:pPr lvl="0" defTabSz="1005840"/>
            <a:r>
              <a:rPr lang="en-US" sz="2400" dirty="0">
                <a:solidFill>
                  <a:prstClr val="black"/>
                </a:solidFill>
                <a:latin typeface="Verdana" panose="020B0604030504040204" pitchFamily="34" charset="0"/>
                <a:ea typeface="Verdana" panose="020B0604030504040204" pitchFamily="34" charset="0"/>
              </a:rPr>
              <a:t>It is important to remember that the answers will come directly from the reading passage.    </a:t>
            </a:r>
          </a:p>
        </p:txBody>
      </p:sp>
    </p:spTree>
    <p:extLst>
      <p:ext uri="{BB962C8B-B14F-4D97-AF65-F5344CB8AC3E}">
        <p14:creationId xmlns:p14="http://schemas.microsoft.com/office/powerpoint/2010/main" val="1060185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80110" y="1092200"/>
            <a:ext cx="8340090" cy="5560060"/>
          </a:xfrm>
          <a:prstGeom prst="rect">
            <a:avLst/>
          </a:prstGeom>
        </p:spPr>
      </p:pic>
    </p:spTree>
    <p:extLst>
      <p:ext uri="{BB962C8B-B14F-4D97-AF65-F5344CB8AC3E}">
        <p14:creationId xmlns:p14="http://schemas.microsoft.com/office/powerpoint/2010/main" val="180822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F43D0A-AC5D-46FD-8B94-BA4E7F602A84}"/>
              </a:ext>
            </a:extLst>
          </p:cNvPr>
          <p:cNvSpPr txBox="1"/>
          <p:nvPr/>
        </p:nvSpPr>
        <p:spPr>
          <a:xfrm>
            <a:off x="252663" y="240632"/>
            <a:ext cx="8361948"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Research It! Station Instructions</a:t>
            </a:r>
          </a:p>
        </p:txBody>
      </p:sp>
      <p:sp>
        <p:nvSpPr>
          <p:cNvPr id="6" name="TextBox 5">
            <a:extLst>
              <a:ext uri="{FF2B5EF4-FFF2-40B4-BE49-F238E27FC236}">
                <a16:creationId xmlns:a16="http://schemas.microsoft.com/office/drawing/2014/main" id="{C68EC044-1582-4060-AF1D-A9058966BED9}"/>
              </a:ext>
            </a:extLst>
          </p:cNvPr>
          <p:cNvSpPr txBox="1"/>
          <p:nvPr/>
        </p:nvSpPr>
        <p:spPr>
          <a:xfrm>
            <a:off x="7812725" y="6122221"/>
            <a:ext cx="1908279" cy="707886"/>
          </a:xfrm>
          <a:prstGeom prst="rect">
            <a:avLst/>
          </a:prstGeom>
          <a:noFill/>
        </p:spPr>
        <p:txBody>
          <a:bodyPr wrap="square" rtlCol="0">
            <a:spAutoFit/>
          </a:bodyPr>
          <a:lstStyle/>
          <a:p>
            <a:pPr algn="ctr"/>
            <a:r>
              <a:rPr lang="en-US" sz="2000" b="1" dirty="0">
                <a:latin typeface="Georgia" panose="02040502050405020303" pitchFamily="18" charset="0"/>
                <a:ea typeface="Verdana" panose="020B0604030504040204" pitchFamily="34" charset="0"/>
              </a:rPr>
              <a:t>INPUT STATION</a:t>
            </a:r>
          </a:p>
        </p:txBody>
      </p:sp>
      <p:sp>
        <p:nvSpPr>
          <p:cNvPr id="4" name="Rectangle 3">
            <a:extLst>
              <a:ext uri="{FF2B5EF4-FFF2-40B4-BE49-F238E27FC236}">
                <a16:creationId xmlns:a16="http://schemas.microsoft.com/office/drawing/2014/main" id="{4B4BA73E-0C17-4BBB-BE6A-2BD8B81BE20C}"/>
              </a:ext>
            </a:extLst>
          </p:cNvPr>
          <p:cNvSpPr/>
          <p:nvPr/>
        </p:nvSpPr>
        <p:spPr>
          <a:xfrm>
            <a:off x="252663" y="1410183"/>
            <a:ext cx="9240552" cy="2677656"/>
          </a:xfrm>
          <a:prstGeom prst="rect">
            <a:avLst/>
          </a:prstGeom>
        </p:spPr>
        <p:txBody>
          <a:bodyPr wrap="square">
            <a:spAutoFit/>
          </a:bodyPr>
          <a:lstStyle/>
          <a:p>
            <a:pPr lvl="0" defTabSz="1005840"/>
            <a:r>
              <a:rPr lang="en-US" sz="2400" dirty="0">
                <a:solidFill>
                  <a:prstClr val="black"/>
                </a:solidFill>
                <a:latin typeface="Verdana" panose="020B0604030504040204" pitchFamily="34" charset="0"/>
                <a:ea typeface="Verdana" panose="020B0604030504040204" pitchFamily="34" charset="0"/>
              </a:rPr>
              <a:t>Each member of the group will go to the website listed on task card #1</a:t>
            </a:r>
          </a:p>
          <a:p>
            <a:pPr lvl="0" defTabSz="1005840"/>
            <a:endParaRPr lang="en-US" sz="2400" dirty="0">
              <a:solidFill>
                <a:prstClr val="black"/>
              </a:solidFill>
              <a:latin typeface="Verdana" panose="020B0604030504040204" pitchFamily="34" charset="0"/>
              <a:ea typeface="Verdana" panose="020B0604030504040204" pitchFamily="34" charset="0"/>
            </a:endParaRPr>
          </a:p>
          <a:p>
            <a:pPr lvl="0" defTabSz="1005840"/>
            <a:r>
              <a:rPr lang="en-US" sz="2400" dirty="0">
                <a:solidFill>
                  <a:prstClr val="black"/>
                </a:solidFill>
                <a:latin typeface="Verdana" panose="020B0604030504040204" pitchFamily="34" charset="0"/>
                <a:ea typeface="Verdana" panose="020B0604030504040204" pitchFamily="34" charset="0"/>
              </a:rPr>
              <a:t>Complete the task cards in order.</a:t>
            </a:r>
          </a:p>
          <a:p>
            <a:pPr lvl="0" defTabSz="1005840"/>
            <a:endParaRPr lang="en-US" sz="2400" dirty="0">
              <a:solidFill>
                <a:prstClr val="black"/>
              </a:solidFill>
              <a:latin typeface="Verdana" panose="020B0604030504040204" pitchFamily="34" charset="0"/>
              <a:ea typeface="Verdana" panose="020B0604030504040204" pitchFamily="34" charset="0"/>
            </a:endParaRPr>
          </a:p>
          <a:p>
            <a:pPr lvl="0" defTabSz="1005840"/>
            <a:r>
              <a:rPr lang="en-US" sz="2400" dirty="0">
                <a:solidFill>
                  <a:prstClr val="black"/>
                </a:solidFill>
                <a:latin typeface="Verdana" panose="020B0604030504040204" pitchFamily="34" charset="0"/>
                <a:ea typeface="Verdana" panose="020B0604030504040204" pitchFamily="34" charset="0"/>
              </a:rPr>
              <a:t>Every student will answer the questions from the task cards on the lab sheet in the Research It! section.</a:t>
            </a:r>
          </a:p>
        </p:txBody>
      </p:sp>
    </p:spTree>
    <p:extLst>
      <p:ext uri="{BB962C8B-B14F-4D97-AF65-F5344CB8AC3E}">
        <p14:creationId xmlns:p14="http://schemas.microsoft.com/office/powerpoint/2010/main" val="289190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41856028-E945-4F98-8DE9-A45537BE1A05}"/>
              </a:ext>
            </a:extLst>
          </p:cNvPr>
          <p:cNvSpPr>
            <a:spLocks noGrp="1"/>
          </p:cNvSpPr>
          <p:nvPr>
            <p:ph type="body" sz="quarter" idx="33"/>
          </p:nvPr>
        </p:nvSpPr>
        <p:spPr/>
        <p:txBody>
          <a:bodyPr/>
          <a:lstStyle/>
          <a:p>
            <a:r>
              <a:rPr lang="en-US" dirty="0"/>
              <a:t>1 of 4</a:t>
            </a:r>
          </a:p>
        </p:txBody>
      </p:sp>
      <p:sp>
        <p:nvSpPr>
          <p:cNvPr id="13" name="Text Placeholder 12">
            <a:extLst>
              <a:ext uri="{FF2B5EF4-FFF2-40B4-BE49-F238E27FC236}">
                <a16:creationId xmlns:a16="http://schemas.microsoft.com/office/drawing/2014/main" id="{42240B39-4A58-4BD6-B9E6-E8658952C131}"/>
              </a:ext>
            </a:extLst>
          </p:cNvPr>
          <p:cNvSpPr>
            <a:spLocks noGrp="1"/>
          </p:cNvSpPr>
          <p:nvPr>
            <p:ph type="body" sz="quarter" idx="34"/>
          </p:nvPr>
        </p:nvSpPr>
        <p:spPr/>
        <p:txBody>
          <a:bodyPr/>
          <a:lstStyle/>
          <a:p>
            <a:r>
              <a:rPr lang="en-US" dirty="0"/>
              <a:t>Input:</a:t>
            </a:r>
            <a:br>
              <a:rPr lang="en-US" dirty="0"/>
            </a:br>
            <a:r>
              <a:rPr lang="en-US" dirty="0"/>
              <a:t>Research</a:t>
            </a:r>
            <a:br>
              <a:rPr lang="en-US" dirty="0"/>
            </a:br>
            <a:r>
              <a:rPr lang="en-US" dirty="0"/>
              <a:t>It!</a:t>
            </a:r>
          </a:p>
          <a:p>
            <a:endParaRPr lang="en-US" dirty="0"/>
          </a:p>
        </p:txBody>
      </p:sp>
      <p:sp>
        <p:nvSpPr>
          <p:cNvPr id="22" name="Text Placeholder 21">
            <a:extLst>
              <a:ext uri="{FF2B5EF4-FFF2-40B4-BE49-F238E27FC236}">
                <a16:creationId xmlns:a16="http://schemas.microsoft.com/office/drawing/2014/main" id="{530EE249-8F81-4535-9F01-9D6E550CE534}"/>
              </a:ext>
            </a:extLst>
          </p:cNvPr>
          <p:cNvSpPr>
            <a:spLocks noGrp="1"/>
          </p:cNvSpPr>
          <p:nvPr>
            <p:ph type="body" sz="quarter" idx="26"/>
          </p:nvPr>
        </p:nvSpPr>
        <p:spPr/>
        <p:txBody>
          <a:bodyPr/>
          <a:lstStyle/>
          <a:p>
            <a:r>
              <a:rPr lang="en-US" dirty="0"/>
              <a:t>2 of 4</a:t>
            </a:r>
          </a:p>
        </p:txBody>
      </p:sp>
      <p:sp>
        <p:nvSpPr>
          <p:cNvPr id="11" name="Text Placeholder 10">
            <a:extLst>
              <a:ext uri="{FF2B5EF4-FFF2-40B4-BE49-F238E27FC236}">
                <a16:creationId xmlns:a16="http://schemas.microsoft.com/office/drawing/2014/main" id="{6C8A8353-1E7C-4B97-9A7D-61672B53AFAF}"/>
              </a:ext>
            </a:extLst>
          </p:cNvPr>
          <p:cNvSpPr>
            <a:spLocks noGrp="1"/>
          </p:cNvSpPr>
          <p:nvPr>
            <p:ph type="body" sz="quarter" idx="32"/>
          </p:nvPr>
        </p:nvSpPr>
        <p:spPr/>
        <p:txBody>
          <a:bodyPr/>
          <a:lstStyle/>
          <a:p>
            <a:r>
              <a:rPr lang="en-US" dirty="0"/>
              <a:t>Input:</a:t>
            </a:r>
            <a:br>
              <a:rPr lang="en-US" dirty="0"/>
            </a:br>
            <a:r>
              <a:rPr lang="en-US" dirty="0"/>
              <a:t>Research</a:t>
            </a:r>
            <a:br>
              <a:rPr lang="en-US" dirty="0"/>
            </a:br>
            <a:r>
              <a:rPr lang="en-US" dirty="0"/>
              <a:t>It!</a:t>
            </a:r>
          </a:p>
          <a:p>
            <a:endParaRPr lang="en-US" dirty="0"/>
          </a:p>
          <a:p>
            <a:endParaRPr lang="en-US" dirty="0"/>
          </a:p>
        </p:txBody>
      </p:sp>
      <p:sp>
        <p:nvSpPr>
          <p:cNvPr id="23" name="Text Placeholder 22">
            <a:extLst>
              <a:ext uri="{FF2B5EF4-FFF2-40B4-BE49-F238E27FC236}">
                <a16:creationId xmlns:a16="http://schemas.microsoft.com/office/drawing/2014/main" id="{81017378-5B2C-4AEA-8BDC-2330B10D9711}"/>
              </a:ext>
            </a:extLst>
          </p:cNvPr>
          <p:cNvSpPr>
            <a:spLocks noGrp="1"/>
          </p:cNvSpPr>
          <p:nvPr>
            <p:ph type="body" sz="quarter" idx="28"/>
          </p:nvPr>
        </p:nvSpPr>
        <p:spPr/>
        <p:txBody>
          <a:bodyPr/>
          <a:lstStyle/>
          <a:p>
            <a:r>
              <a:rPr lang="en-US" dirty="0"/>
              <a:t>3 of 4</a:t>
            </a:r>
          </a:p>
        </p:txBody>
      </p:sp>
      <p:sp>
        <p:nvSpPr>
          <p:cNvPr id="8" name="Text Placeholder 7">
            <a:extLst>
              <a:ext uri="{FF2B5EF4-FFF2-40B4-BE49-F238E27FC236}">
                <a16:creationId xmlns:a16="http://schemas.microsoft.com/office/drawing/2014/main" id="{E409DCA9-EE76-4367-B24A-5728F7823714}"/>
              </a:ext>
            </a:extLst>
          </p:cNvPr>
          <p:cNvSpPr>
            <a:spLocks noGrp="1"/>
          </p:cNvSpPr>
          <p:nvPr>
            <p:ph type="body" sz="quarter" idx="29"/>
          </p:nvPr>
        </p:nvSpPr>
        <p:spPr/>
        <p:txBody>
          <a:bodyPr/>
          <a:lstStyle/>
          <a:p>
            <a:r>
              <a:rPr lang="en-US" dirty="0"/>
              <a:t>Input:</a:t>
            </a:r>
            <a:br>
              <a:rPr lang="en-US" dirty="0"/>
            </a:br>
            <a:r>
              <a:rPr lang="en-US" dirty="0"/>
              <a:t>Research</a:t>
            </a:r>
            <a:br>
              <a:rPr lang="en-US" dirty="0"/>
            </a:br>
            <a:r>
              <a:rPr lang="en-US" dirty="0"/>
              <a:t>It!</a:t>
            </a:r>
          </a:p>
          <a:p>
            <a:endParaRPr lang="en-US" dirty="0"/>
          </a:p>
          <a:p>
            <a:endParaRPr lang="en-US" dirty="0"/>
          </a:p>
        </p:txBody>
      </p:sp>
      <p:sp>
        <p:nvSpPr>
          <p:cNvPr id="24" name="Text Placeholder 23">
            <a:extLst>
              <a:ext uri="{FF2B5EF4-FFF2-40B4-BE49-F238E27FC236}">
                <a16:creationId xmlns:a16="http://schemas.microsoft.com/office/drawing/2014/main" id="{37CC29AF-7BDC-473E-AFC5-E447345AF1F2}"/>
              </a:ext>
            </a:extLst>
          </p:cNvPr>
          <p:cNvSpPr>
            <a:spLocks noGrp="1"/>
          </p:cNvSpPr>
          <p:nvPr>
            <p:ph type="body" sz="quarter" idx="30"/>
          </p:nvPr>
        </p:nvSpPr>
        <p:spPr/>
        <p:txBody>
          <a:bodyPr/>
          <a:lstStyle/>
          <a:p>
            <a:r>
              <a:rPr lang="en-US" dirty="0"/>
              <a:t>4 of 4</a:t>
            </a:r>
          </a:p>
        </p:txBody>
      </p:sp>
      <p:sp>
        <p:nvSpPr>
          <p:cNvPr id="10" name="Text Placeholder 9">
            <a:extLst>
              <a:ext uri="{FF2B5EF4-FFF2-40B4-BE49-F238E27FC236}">
                <a16:creationId xmlns:a16="http://schemas.microsoft.com/office/drawing/2014/main" id="{200DAC2D-ECF2-4BD0-B7B2-51963FFB7E75}"/>
              </a:ext>
            </a:extLst>
          </p:cNvPr>
          <p:cNvSpPr>
            <a:spLocks noGrp="1"/>
          </p:cNvSpPr>
          <p:nvPr>
            <p:ph type="body" sz="quarter" idx="31"/>
          </p:nvPr>
        </p:nvSpPr>
        <p:spPr/>
        <p:txBody>
          <a:bodyPr/>
          <a:lstStyle/>
          <a:p>
            <a:r>
              <a:rPr lang="en-US" dirty="0"/>
              <a:t>Input:</a:t>
            </a:r>
            <a:br>
              <a:rPr lang="en-US" dirty="0"/>
            </a:br>
            <a:r>
              <a:rPr lang="en-US" dirty="0"/>
              <a:t>Research</a:t>
            </a:r>
            <a:br>
              <a:rPr lang="en-US" dirty="0"/>
            </a:br>
            <a:r>
              <a:rPr lang="en-US" dirty="0"/>
              <a:t>It!</a:t>
            </a:r>
          </a:p>
          <a:p>
            <a:endParaRPr lang="en-US" dirty="0"/>
          </a:p>
          <a:p>
            <a:endParaRPr lang="en-US" dirty="0"/>
          </a:p>
        </p:txBody>
      </p:sp>
      <p:sp>
        <p:nvSpPr>
          <p:cNvPr id="12" name="TextBox 11">
            <a:extLst>
              <a:ext uri="{FF2B5EF4-FFF2-40B4-BE49-F238E27FC236}">
                <a16:creationId xmlns:a16="http://schemas.microsoft.com/office/drawing/2014/main" id="{E02292A8-D724-4671-8A66-8374EF7C2018}"/>
              </a:ext>
            </a:extLst>
          </p:cNvPr>
          <p:cNvSpPr txBox="1"/>
          <p:nvPr/>
        </p:nvSpPr>
        <p:spPr>
          <a:xfrm>
            <a:off x="1148795" y="279475"/>
            <a:ext cx="3648057" cy="1323439"/>
          </a:xfrm>
          <a:prstGeom prst="rect">
            <a:avLst/>
          </a:prstGeom>
          <a:noFill/>
        </p:spPr>
        <p:txBody>
          <a:bodyPr wrap="square" rtlCol="0">
            <a:spAutoFit/>
          </a:bodyPr>
          <a:lstStyle/>
          <a:p>
            <a:pPr defTabSz="1005840"/>
            <a:r>
              <a:rPr lang="en-US" sz="1600" dirty="0">
                <a:solidFill>
                  <a:prstClr val="black"/>
                </a:solidFill>
                <a:latin typeface="Verdana" panose="020B0604030504040204" pitchFamily="34" charset="0"/>
                <a:ea typeface="Verdana" panose="020B0604030504040204" pitchFamily="34" charset="0"/>
              </a:rPr>
              <a:t>Go </a:t>
            </a:r>
            <a:r>
              <a:rPr lang="en-US" sz="1600" dirty="0" err="1">
                <a:solidFill>
                  <a:prstClr val="black"/>
                </a:solidFill>
                <a:latin typeface="Verdana" panose="020B0604030504040204" pitchFamily="34" charset="0"/>
                <a:ea typeface="Verdana" panose="020B0604030504040204" pitchFamily="34" charset="0"/>
              </a:rPr>
              <a:t>to”WISC</a:t>
            </a:r>
            <a:r>
              <a:rPr lang="en-US" sz="1600" dirty="0">
                <a:solidFill>
                  <a:prstClr val="black"/>
                </a:solidFill>
                <a:latin typeface="Verdana" panose="020B0604030504040204" pitchFamily="34" charset="0"/>
                <a:ea typeface="Verdana" panose="020B0604030504040204" pitchFamily="34" charset="0"/>
              </a:rPr>
              <a:t> Online: Heat Transfer” </a:t>
            </a:r>
            <a:r>
              <a:rPr lang="en-US" sz="1600" dirty="0">
                <a:solidFill>
                  <a:prstClr val="black"/>
                </a:solidFill>
                <a:latin typeface="Verdana" panose="020B0604030504040204" pitchFamily="34" charset="0"/>
                <a:ea typeface="Verdana" panose="020B0604030504040204" pitchFamily="34" charset="0"/>
                <a:hlinkClick r:id="rId2"/>
              </a:rPr>
              <a:t>https://www.wisc-online.com/learn/abe-ell/science/sce304/heat-transfer-conduction-convection-radiation</a:t>
            </a:r>
            <a:r>
              <a:rPr lang="en-US" sz="1600" dirty="0">
                <a:solidFill>
                  <a:prstClr val="black"/>
                </a:solidFill>
                <a:latin typeface="Verdana" panose="020B0604030504040204" pitchFamily="34" charset="0"/>
                <a:ea typeface="Verdana" panose="020B0604030504040204" pitchFamily="34" charset="0"/>
              </a:rPr>
              <a:t>  </a:t>
            </a:r>
          </a:p>
        </p:txBody>
      </p:sp>
      <p:sp>
        <p:nvSpPr>
          <p:cNvPr id="14" name="TextBox 13">
            <a:extLst>
              <a:ext uri="{FF2B5EF4-FFF2-40B4-BE49-F238E27FC236}">
                <a16:creationId xmlns:a16="http://schemas.microsoft.com/office/drawing/2014/main" id="{FAD6B594-4E13-4BF7-8145-59231A2795F5}"/>
              </a:ext>
            </a:extLst>
          </p:cNvPr>
          <p:cNvSpPr txBox="1"/>
          <p:nvPr/>
        </p:nvSpPr>
        <p:spPr>
          <a:xfrm>
            <a:off x="584072" y="1838033"/>
            <a:ext cx="3855720" cy="1415772"/>
          </a:xfrm>
          <a:prstGeom prst="rect">
            <a:avLst/>
          </a:prstGeom>
          <a:noFill/>
        </p:spPr>
        <p:txBody>
          <a:bodyPr wrap="square" rtlCol="0">
            <a:spAutoFit/>
          </a:bodyPr>
          <a:lstStyle/>
          <a:p>
            <a:pPr marL="342900" indent="-342900" defTabSz="1005840">
              <a:buFont typeface="+mj-lt"/>
              <a:buAutoNum type="arabicPeriod"/>
            </a:pPr>
            <a:r>
              <a:rPr lang="en-US" dirty="0">
                <a:solidFill>
                  <a:prstClr val="black"/>
                </a:solidFill>
                <a:latin typeface="Verdana" panose="020B0604030504040204" pitchFamily="34" charset="0"/>
                <a:ea typeface="Verdana" panose="020B0604030504040204" pitchFamily="34" charset="0"/>
              </a:rPr>
              <a:t>On your lab sheet, describe how heat transfers from one object to another.</a:t>
            </a:r>
          </a:p>
          <a:p>
            <a:pPr defTabSz="1005840"/>
            <a:endParaRPr lang="en-US" sz="1600" b="1" dirty="0">
              <a:solidFill>
                <a:prstClr val="black"/>
              </a:solidFill>
              <a:latin typeface="Verdana" panose="020B0604030504040204" pitchFamily="34" charset="0"/>
              <a:ea typeface="Verdana" panose="020B0604030504040204" pitchFamily="34" charset="0"/>
            </a:endParaRPr>
          </a:p>
          <a:p>
            <a:pPr defTabSz="1005840"/>
            <a:endParaRPr lang="en-US" sz="1600" dirty="0">
              <a:solidFill>
                <a:prstClr val="black"/>
              </a:solidFill>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6276E0A7-33AE-4A4C-BB2B-F74095A0A561}"/>
              </a:ext>
            </a:extLst>
          </p:cNvPr>
          <p:cNvSpPr txBox="1"/>
          <p:nvPr/>
        </p:nvSpPr>
        <p:spPr>
          <a:xfrm>
            <a:off x="6241351" y="306789"/>
            <a:ext cx="3529665" cy="369332"/>
          </a:xfrm>
          <a:prstGeom prst="rect">
            <a:avLst/>
          </a:prstGeom>
          <a:noFill/>
        </p:spPr>
        <p:txBody>
          <a:bodyPr wrap="square" rtlCol="0">
            <a:spAutoFit/>
          </a:bodyPr>
          <a:lstStyle/>
          <a:p>
            <a:pPr defTabSz="1005840"/>
            <a:r>
              <a:rPr lang="en-US" dirty="0">
                <a:solidFill>
                  <a:prstClr val="black"/>
                </a:solidFill>
                <a:latin typeface="Verdana" panose="020B0604030504040204" pitchFamily="34" charset="0"/>
                <a:ea typeface="Verdana" panose="020B0604030504040204" pitchFamily="34" charset="0"/>
              </a:rPr>
              <a:t>Click on the </a:t>
            </a:r>
            <a:r>
              <a:rPr lang="en-US" b="1" dirty="0">
                <a:solidFill>
                  <a:prstClr val="black"/>
                </a:solidFill>
                <a:latin typeface="Verdana" panose="020B0604030504040204" pitchFamily="34" charset="0"/>
                <a:ea typeface="Verdana" panose="020B0604030504040204" pitchFamily="34" charset="0"/>
              </a:rPr>
              <a:t>Radiation</a:t>
            </a:r>
            <a:r>
              <a:rPr lang="en-US" dirty="0">
                <a:solidFill>
                  <a:prstClr val="black"/>
                </a:solidFill>
                <a:latin typeface="Verdana" panose="020B0604030504040204" pitchFamily="34" charset="0"/>
                <a:ea typeface="Verdana" panose="020B0604030504040204" pitchFamily="34" charset="0"/>
              </a:rPr>
              <a:t> tab.</a:t>
            </a:r>
          </a:p>
        </p:txBody>
      </p:sp>
      <p:sp>
        <p:nvSpPr>
          <p:cNvPr id="16" name="TextBox 15">
            <a:extLst>
              <a:ext uri="{FF2B5EF4-FFF2-40B4-BE49-F238E27FC236}">
                <a16:creationId xmlns:a16="http://schemas.microsoft.com/office/drawing/2014/main" id="{95C6BE6F-E516-4AA9-B727-E5C9A8E54B6A}"/>
              </a:ext>
            </a:extLst>
          </p:cNvPr>
          <p:cNvSpPr txBox="1"/>
          <p:nvPr/>
        </p:nvSpPr>
        <p:spPr>
          <a:xfrm>
            <a:off x="5334684" y="1253923"/>
            <a:ext cx="4482528" cy="2693045"/>
          </a:xfrm>
          <a:prstGeom prst="rect">
            <a:avLst/>
          </a:prstGeom>
          <a:noFill/>
        </p:spPr>
        <p:txBody>
          <a:bodyPr wrap="square" rtlCol="0">
            <a:spAutoFit/>
          </a:bodyPr>
          <a:lstStyle/>
          <a:p>
            <a:pPr marL="342900" indent="-342900" defTabSz="1005840">
              <a:spcAft>
                <a:spcPts val="600"/>
              </a:spcAft>
              <a:buFont typeface="+mj-lt"/>
              <a:buAutoNum type="arabicPeriod" startAt="2"/>
            </a:pPr>
            <a:r>
              <a:rPr lang="en-US" sz="1600" dirty="0">
                <a:solidFill>
                  <a:prstClr val="black"/>
                </a:solidFill>
                <a:latin typeface="Verdana" panose="020B0604030504040204" pitchFamily="34" charset="0"/>
                <a:ea typeface="Verdana" panose="020B0604030504040204" pitchFamily="34" charset="0"/>
              </a:rPr>
              <a:t>Read the radiation text and summarize the information on your lab sheet.  </a:t>
            </a:r>
          </a:p>
          <a:p>
            <a:pPr defTabSz="1005840">
              <a:spcAft>
                <a:spcPts val="600"/>
              </a:spcAft>
            </a:pPr>
            <a:endParaRPr lang="en-US" sz="1600" dirty="0">
              <a:solidFill>
                <a:prstClr val="black"/>
              </a:solidFill>
              <a:latin typeface="Verdana" panose="020B0604030504040204" pitchFamily="34" charset="0"/>
              <a:ea typeface="Verdana" panose="020B0604030504040204" pitchFamily="34" charset="0"/>
            </a:endParaRPr>
          </a:p>
          <a:p>
            <a:pPr defTabSz="1005840">
              <a:spcAft>
                <a:spcPts val="600"/>
              </a:spcAft>
            </a:pPr>
            <a:r>
              <a:rPr lang="en-US" sz="1600" dirty="0">
                <a:solidFill>
                  <a:prstClr val="black"/>
                </a:solidFill>
                <a:latin typeface="Verdana" panose="020B0604030504040204" pitchFamily="34" charset="0"/>
                <a:ea typeface="Verdana" panose="020B0604030504040204" pitchFamily="34" charset="0"/>
              </a:rPr>
              <a:t>Play the animation</a:t>
            </a:r>
          </a:p>
          <a:p>
            <a:pPr defTabSz="1005840">
              <a:spcAft>
                <a:spcPts val="600"/>
              </a:spcAft>
            </a:pPr>
            <a:endParaRPr lang="en-US" sz="1600" dirty="0">
              <a:solidFill>
                <a:prstClr val="black"/>
              </a:solidFill>
              <a:latin typeface="Verdana" panose="020B0604030504040204" pitchFamily="34" charset="0"/>
              <a:ea typeface="Verdana" panose="020B0604030504040204" pitchFamily="34" charset="0"/>
            </a:endParaRPr>
          </a:p>
          <a:p>
            <a:pPr marL="342900" indent="-342900" defTabSz="1005840">
              <a:spcAft>
                <a:spcPts val="600"/>
              </a:spcAft>
              <a:buFont typeface="+mj-lt"/>
              <a:buAutoNum type="arabicPeriod" startAt="3"/>
            </a:pPr>
            <a:r>
              <a:rPr lang="en-US" sz="1600" dirty="0">
                <a:solidFill>
                  <a:prstClr val="black"/>
                </a:solidFill>
                <a:latin typeface="Verdana" panose="020B0604030504040204" pitchFamily="34" charset="0"/>
                <a:ea typeface="Verdana" panose="020B0604030504040204" pitchFamily="34" charset="0"/>
              </a:rPr>
              <a:t>Click on examples and list 2 of them on your lab sheet.</a:t>
            </a:r>
            <a:endParaRPr lang="en-US" sz="1600" b="1"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4"/>
            </a:pPr>
            <a:endParaRPr lang="en-US" sz="1600" dirty="0">
              <a:solidFill>
                <a:prstClr val="black"/>
              </a:solidFill>
              <a:latin typeface="Verdana" panose="020B0604030504040204" pitchFamily="34" charset="0"/>
              <a:ea typeface="Verdana" panose="020B0604030504040204" pitchFamily="34" charset="0"/>
            </a:endParaRPr>
          </a:p>
        </p:txBody>
      </p:sp>
      <p:sp>
        <p:nvSpPr>
          <p:cNvPr id="17" name="TextBox 16">
            <a:extLst>
              <a:ext uri="{FF2B5EF4-FFF2-40B4-BE49-F238E27FC236}">
                <a16:creationId xmlns:a16="http://schemas.microsoft.com/office/drawing/2014/main" id="{31A2484D-A126-4FD9-ADCA-E85A4CE2855F}"/>
              </a:ext>
            </a:extLst>
          </p:cNvPr>
          <p:cNvSpPr txBox="1"/>
          <p:nvPr/>
        </p:nvSpPr>
        <p:spPr>
          <a:xfrm>
            <a:off x="6241351" y="4158959"/>
            <a:ext cx="3369073" cy="646331"/>
          </a:xfrm>
          <a:prstGeom prst="rect">
            <a:avLst/>
          </a:prstGeom>
          <a:noFill/>
        </p:spPr>
        <p:txBody>
          <a:bodyPr wrap="square" rtlCol="0">
            <a:spAutoFit/>
          </a:bodyPr>
          <a:lstStyle/>
          <a:p>
            <a:pPr defTabSz="1005840"/>
            <a:r>
              <a:rPr lang="en-US" dirty="0">
                <a:solidFill>
                  <a:prstClr val="black"/>
                </a:solidFill>
                <a:latin typeface="Verdana" panose="020B0604030504040204" pitchFamily="34" charset="0"/>
                <a:ea typeface="Verdana" panose="020B0604030504040204" pitchFamily="34" charset="0"/>
              </a:rPr>
              <a:t>Click on the </a:t>
            </a:r>
            <a:r>
              <a:rPr lang="en-US" b="1" dirty="0">
                <a:solidFill>
                  <a:prstClr val="black"/>
                </a:solidFill>
                <a:latin typeface="Verdana" panose="020B0604030504040204" pitchFamily="34" charset="0"/>
                <a:ea typeface="Verdana" panose="020B0604030504040204" pitchFamily="34" charset="0"/>
              </a:rPr>
              <a:t>Convection </a:t>
            </a:r>
            <a:r>
              <a:rPr lang="en-US" dirty="0">
                <a:solidFill>
                  <a:prstClr val="black"/>
                </a:solidFill>
                <a:latin typeface="Verdana" panose="020B0604030504040204" pitchFamily="34" charset="0"/>
                <a:ea typeface="Verdana" panose="020B0604030504040204" pitchFamily="34" charset="0"/>
              </a:rPr>
              <a:t>tab.</a:t>
            </a:r>
            <a:endParaRPr lang="en-US" sz="1600" dirty="0">
              <a:solidFill>
                <a:prstClr val="black"/>
              </a:solidFill>
              <a:latin typeface="Verdana" panose="020B0604030504040204" pitchFamily="34" charset="0"/>
              <a:ea typeface="Verdana" panose="020B0604030504040204" pitchFamily="34" charset="0"/>
            </a:endParaRPr>
          </a:p>
        </p:txBody>
      </p:sp>
      <p:sp>
        <p:nvSpPr>
          <p:cNvPr id="18" name="TextBox 17">
            <a:extLst>
              <a:ext uri="{FF2B5EF4-FFF2-40B4-BE49-F238E27FC236}">
                <a16:creationId xmlns:a16="http://schemas.microsoft.com/office/drawing/2014/main" id="{F6676DA8-D4BB-4868-8407-350EF967B19D}"/>
              </a:ext>
            </a:extLst>
          </p:cNvPr>
          <p:cNvSpPr txBox="1"/>
          <p:nvPr/>
        </p:nvSpPr>
        <p:spPr>
          <a:xfrm>
            <a:off x="5334684" y="5255569"/>
            <a:ext cx="4436332" cy="2662267"/>
          </a:xfrm>
          <a:prstGeom prst="rect">
            <a:avLst/>
          </a:prstGeom>
          <a:noFill/>
        </p:spPr>
        <p:txBody>
          <a:bodyPr wrap="square" rtlCol="0">
            <a:spAutoFit/>
          </a:bodyPr>
          <a:lstStyle/>
          <a:p>
            <a:pPr marL="377190" indent="-377190" defTabSz="1005840">
              <a:spcAft>
                <a:spcPts val="600"/>
              </a:spcAft>
              <a:buFont typeface="+mj-lt"/>
              <a:buAutoNum type="arabicPeriod" startAt="6"/>
            </a:pPr>
            <a:r>
              <a:rPr lang="en-US" sz="1600" dirty="0">
                <a:solidFill>
                  <a:prstClr val="black"/>
                </a:solidFill>
                <a:latin typeface="Verdana" panose="020B0604030504040204" pitchFamily="34" charset="0"/>
                <a:ea typeface="Verdana" panose="020B0604030504040204" pitchFamily="34" charset="0"/>
              </a:rPr>
              <a:t>Read the convection text and summarize the information on your lab sheet.  </a:t>
            </a:r>
          </a:p>
          <a:p>
            <a:pPr defTabSz="1005840">
              <a:spcAft>
                <a:spcPts val="600"/>
              </a:spcAft>
            </a:pPr>
            <a:endParaRPr lang="en-US" sz="1600" dirty="0">
              <a:solidFill>
                <a:prstClr val="black"/>
              </a:solidFill>
              <a:latin typeface="Verdana" panose="020B0604030504040204" pitchFamily="34" charset="0"/>
              <a:ea typeface="Verdana" panose="020B0604030504040204" pitchFamily="34" charset="0"/>
            </a:endParaRPr>
          </a:p>
          <a:p>
            <a:pPr defTabSz="1005840">
              <a:spcAft>
                <a:spcPts val="600"/>
              </a:spcAft>
            </a:pPr>
            <a:r>
              <a:rPr lang="en-US" sz="1600" dirty="0">
                <a:solidFill>
                  <a:prstClr val="black"/>
                </a:solidFill>
                <a:latin typeface="Verdana" panose="020B0604030504040204" pitchFamily="34" charset="0"/>
                <a:ea typeface="Verdana" panose="020B0604030504040204" pitchFamily="34" charset="0"/>
              </a:rPr>
              <a:t>Play the animation</a:t>
            </a:r>
          </a:p>
          <a:p>
            <a:pPr defTabSz="1005840">
              <a:spcAft>
                <a:spcPts val="600"/>
              </a:spcAft>
            </a:pPr>
            <a:endParaRPr lang="en-US" sz="1600" dirty="0">
              <a:solidFill>
                <a:prstClr val="black"/>
              </a:solidFill>
              <a:latin typeface="Verdana" panose="020B0604030504040204" pitchFamily="34" charset="0"/>
              <a:ea typeface="Verdana" panose="020B0604030504040204" pitchFamily="34" charset="0"/>
            </a:endParaRPr>
          </a:p>
          <a:p>
            <a:pPr marL="342900" indent="-342900" defTabSz="1005840">
              <a:spcAft>
                <a:spcPts val="600"/>
              </a:spcAft>
              <a:buFont typeface="+mj-lt"/>
              <a:buAutoNum type="arabicPeriod" startAt="7"/>
            </a:pPr>
            <a:r>
              <a:rPr lang="en-US" sz="1600" dirty="0">
                <a:solidFill>
                  <a:prstClr val="black"/>
                </a:solidFill>
                <a:latin typeface="Verdana" panose="020B0604030504040204" pitchFamily="34" charset="0"/>
                <a:ea typeface="Verdana" panose="020B0604030504040204" pitchFamily="34" charset="0"/>
              </a:rPr>
              <a:t>Click on examples and list 2 of them on your lab sheet.</a:t>
            </a:r>
            <a:endParaRPr lang="en-US" sz="1600" b="1"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6"/>
            </a:pPr>
            <a:endParaRPr lang="en-US" sz="1400" dirty="0">
              <a:solidFill>
                <a:prstClr val="black"/>
              </a:solidFill>
              <a:latin typeface="Verdana" panose="020B0604030504040204" pitchFamily="34" charset="0"/>
              <a:ea typeface="Verdana" panose="020B0604030504040204" pitchFamily="34" charset="0"/>
            </a:endParaRPr>
          </a:p>
        </p:txBody>
      </p:sp>
      <p:sp>
        <p:nvSpPr>
          <p:cNvPr id="19" name="TextBox 18">
            <a:extLst>
              <a:ext uri="{FF2B5EF4-FFF2-40B4-BE49-F238E27FC236}">
                <a16:creationId xmlns:a16="http://schemas.microsoft.com/office/drawing/2014/main" id="{3FB9FA9A-B9C8-481A-9934-1225BE54F093}"/>
              </a:ext>
            </a:extLst>
          </p:cNvPr>
          <p:cNvSpPr txBox="1"/>
          <p:nvPr/>
        </p:nvSpPr>
        <p:spPr>
          <a:xfrm>
            <a:off x="1259791" y="4217322"/>
            <a:ext cx="3300435" cy="646331"/>
          </a:xfrm>
          <a:prstGeom prst="rect">
            <a:avLst/>
          </a:prstGeom>
          <a:noFill/>
        </p:spPr>
        <p:txBody>
          <a:bodyPr wrap="square" rtlCol="0">
            <a:spAutoFit/>
          </a:bodyPr>
          <a:lstStyle/>
          <a:p>
            <a:pPr defTabSz="1005840"/>
            <a:r>
              <a:rPr lang="en-US" dirty="0">
                <a:solidFill>
                  <a:prstClr val="black"/>
                </a:solidFill>
                <a:latin typeface="Verdana" panose="020B0604030504040204" pitchFamily="34" charset="0"/>
                <a:ea typeface="Verdana" panose="020B0604030504040204" pitchFamily="34" charset="0"/>
              </a:rPr>
              <a:t>Click on the </a:t>
            </a:r>
            <a:r>
              <a:rPr lang="en-US" b="1" dirty="0">
                <a:solidFill>
                  <a:prstClr val="black"/>
                </a:solidFill>
                <a:latin typeface="Verdana" panose="020B0604030504040204" pitchFamily="34" charset="0"/>
                <a:ea typeface="Verdana" panose="020B0604030504040204" pitchFamily="34" charset="0"/>
              </a:rPr>
              <a:t>Conduction </a:t>
            </a:r>
            <a:r>
              <a:rPr lang="en-US" dirty="0">
                <a:solidFill>
                  <a:prstClr val="black"/>
                </a:solidFill>
                <a:latin typeface="Verdana" panose="020B0604030504040204" pitchFamily="34" charset="0"/>
                <a:ea typeface="Verdana" panose="020B0604030504040204" pitchFamily="34" charset="0"/>
              </a:rPr>
              <a:t>tab.</a:t>
            </a:r>
          </a:p>
        </p:txBody>
      </p:sp>
      <p:sp>
        <p:nvSpPr>
          <p:cNvPr id="20" name="TextBox 19">
            <a:extLst>
              <a:ext uri="{FF2B5EF4-FFF2-40B4-BE49-F238E27FC236}">
                <a16:creationId xmlns:a16="http://schemas.microsoft.com/office/drawing/2014/main" id="{AD66B80D-AE27-48F5-9FB0-DD4CCC6FE482}"/>
              </a:ext>
            </a:extLst>
          </p:cNvPr>
          <p:cNvSpPr txBox="1"/>
          <p:nvPr/>
        </p:nvSpPr>
        <p:spPr>
          <a:xfrm>
            <a:off x="584072" y="5154702"/>
            <a:ext cx="3855720" cy="2662267"/>
          </a:xfrm>
          <a:prstGeom prst="rect">
            <a:avLst/>
          </a:prstGeom>
          <a:noFill/>
        </p:spPr>
        <p:txBody>
          <a:bodyPr wrap="square" rtlCol="0">
            <a:spAutoFit/>
          </a:bodyPr>
          <a:lstStyle/>
          <a:p>
            <a:pPr marL="342900" indent="-342900" defTabSz="1005840">
              <a:spcAft>
                <a:spcPts val="600"/>
              </a:spcAft>
              <a:buFont typeface="+mj-lt"/>
              <a:buAutoNum type="arabicPeriod" startAt="4"/>
            </a:pPr>
            <a:r>
              <a:rPr lang="en-US" sz="1600" dirty="0">
                <a:solidFill>
                  <a:prstClr val="black"/>
                </a:solidFill>
                <a:latin typeface="Verdana" panose="020B0604030504040204" pitchFamily="34" charset="0"/>
                <a:ea typeface="Verdana" panose="020B0604030504040204" pitchFamily="34" charset="0"/>
              </a:rPr>
              <a:t>Read the conduction text and summarize the information on your lab sheet.  </a:t>
            </a:r>
          </a:p>
          <a:p>
            <a:pPr defTabSz="1005840">
              <a:spcAft>
                <a:spcPts val="600"/>
              </a:spcAft>
            </a:pPr>
            <a:endParaRPr lang="en-US" sz="1600" dirty="0">
              <a:solidFill>
                <a:prstClr val="black"/>
              </a:solidFill>
              <a:latin typeface="Verdana" panose="020B0604030504040204" pitchFamily="34" charset="0"/>
              <a:ea typeface="Verdana" panose="020B0604030504040204" pitchFamily="34" charset="0"/>
            </a:endParaRPr>
          </a:p>
          <a:p>
            <a:pPr defTabSz="1005840">
              <a:spcAft>
                <a:spcPts val="600"/>
              </a:spcAft>
            </a:pPr>
            <a:r>
              <a:rPr lang="en-US" sz="1600" dirty="0">
                <a:solidFill>
                  <a:prstClr val="black"/>
                </a:solidFill>
                <a:latin typeface="Verdana" panose="020B0604030504040204" pitchFamily="34" charset="0"/>
                <a:ea typeface="Verdana" panose="020B0604030504040204" pitchFamily="34" charset="0"/>
              </a:rPr>
              <a:t>Play the animation</a:t>
            </a:r>
          </a:p>
          <a:p>
            <a:pPr defTabSz="1005840">
              <a:spcAft>
                <a:spcPts val="600"/>
              </a:spcAft>
            </a:pPr>
            <a:endParaRPr lang="en-US" sz="1600" dirty="0">
              <a:solidFill>
                <a:prstClr val="black"/>
              </a:solidFill>
              <a:latin typeface="Verdana" panose="020B0604030504040204" pitchFamily="34" charset="0"/>
              <a:ea typeface="Verdana" panose="020B0604030504040204" pitchFamily="34" charset="0"/>
            </a:endParaRPr>
          </a:p>
          <a:p>
            <a:pPr marL="342900" indent="-342900" defTabSz="1005840">
              <a:spcAft>
                <a:spcPts val="600"/>
              </a:spcAft>
              <a:buFont typeface="+mj-lt"/>
              <a:buAutoNum type="arabicPeriod" startAt="5"/>
            </a:pPr>
            <a:r>
              <a:rPr lang="en-US" sz="1600" dirty="0">
                <a:solidFill>
                  <a:prstClr val="black"/>
                </a:solidFill>
                <a:latin typeface="Verdana" panose="020B0604030504040204" pitchFamily="34" charset="0"/>
                <a:ea typeface="Verdana" panose="020B0604030504040204" pitchFamily="34" charset="0"/>
              </a:rPr>
              <a:t>Click on examples and list 2 of them on your lab sheet.</a:t>
            </a:r>
            <a:endParaRPr lang="en-US" sz="1600" b="1"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8"/>
            </a:pPr>
            <a:endParaRPr lang="en-US" sz="1400" dirty="0">
              <a:solidFill>
                <a:prstClr val="black"/>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46212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F43D0A-AC5D-46FD-8B94-BA4E7F602A84}"/>
              </a:ext>
            </a:extLst>
          </p:cNvPr>
          <p:cNvSpPr txBox="1"/>
          <p:nvPr/>
        </p:nvSpPr>
        <p:spPr>
          <a:xfrm>
            <a:off x="252663" y="240632"/>
            <a:ext cx="8361948"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Organize It! Station Instructions</a:t>
            </a:r>
          </a:p>
        </p:txBody>
      </p:sp>
      <p:sp>
        <p:nvSpPr>
          <p:cNvPr id="3" name="TextBox 2">
            <a:extLst>
              <a:ext uri="{FF2B5EF4-FFF2-40B4-BE49-F238E27FC236}">
                <a16:creationId xmlns:a16="http://schemas.microsoft.com/office/drawing/2014/main" id="{1FDC9FD8-B50F-44D7-A8F6-273A8429A27C}"/>
              </a:ext>
            </a:extLst>
          </p:cNvPr>
          <p:cNvSpPr txBox="1"/>
          <p:nvPr/>
        </p:nvSpPr>
        <p:spPr>
          <a:xfrm>
            <a:off x="8074276" y="6612942"/>
            <a:ext cx="1418939" cy="553998"/>
          </a:xfrm>
          <a:prstGeom prst="rect">
            <a:avLst/>
          </a:prstGeom>
          <a:noFill/>
        </p:spPr>
        <p:txBody>
          <a:bodyPr wrap="square" rtlCol="0">
            <a:spAutoFit/>
          </a:bodyPr>
          <a:lstStyle/>
          <a:p>
            <a:pPr algn="ctr"/>
            <a:r>
              <a:rPr lang="en-US" sz="1000" dirty="0">
                <a:latin typeface="Verdana" panose="020B0604030504040204" pitchFamily="34" charset="0"/>
                <a:ea typeface="Verdana" panose="020B0604030504040204" pitchFamily="34" charset="0"/>
              </a:rPr>
              <a:t>Do at least two input stations before this.</a:t>
            </a:r>
          </a:p>
        </p:txBody>
      </p:sp>
      <p:sp>
        <p:nvSpPr>
          <p:cNvPr id="6" name="TextBox 5">
            <a:extLst>
              <a:ext uri="{FF2B5EF4-FFF2-40B4-BE49-F238E27FC236}">
                <a16:creationId xmlns:a16="http://schemas.microsoft.com/office/drawing/2014/main" id="{4E2223C4-2348-4537-B1F8-953C9396A645}"/>
              </a:ext>
            </a:extLst>
          </p:cNvPr>
          <p:cNvSpPr txBox="1"/>
          <p:nvPr/>
        </p:nvSpPr>
        <p:spPr>
          <a:xfrm>
            <a:off x="7829607" y="5905056"/>
            <a:ext cx="1908279" cy="707886"/>
          </a:xfrm>
          <a:prstGeom prst="rect">
            <a:avLst/>
          </a:prstGeom>
          <a:noFill/>
        </p:spPr>
        <p:txBody>
          <a:bodyPr wrap="square" rtlCol="0">
            <a:spAutoFit/>
          </a:bodyPr>
          <a:lstStyle/>
          <a:p>
            <a:pPr algn="ctr"/>
            <a:r>
              <a:rPr lang="en-US" sz="2000" b="1" dirty="0">
                <a:latin typeface="Georgia" panose="02040502050405020303" pitchFamily="18" charset="0"/>
                <a:ea typeface="Verdana" panose="020B0604030504040204" pitchFamily="34" charset="0"/>
              </a:rPr>
              <a:t>OUTPUT STATION</a:t>
            </a:r>
          </a:p>
        </p:txBody>
      </p:sp>
      <p:sp>
        <p:nvSpPr>
          <p:cNvPr id="7" name="Rectangle 6">
            <a:extLst>
              <a:ext uri="{FF2B5EF4-FFF2-40B4-BE49-F238E27FC236}">
                <a16:creationId xmlns:a16="http://schemas.microsoft.com/office/drawing/2014/main" id="{5302C560-9F58-49E6-A52B-81FDFDD63240}"/>
              </a:ext>
            </a:extLst>
          </p:cNvPr>
          <p:cNvSpPr/>
          <p:nvPr/>
        </p:nvSpPr>
        <p:spPr>
          <a:xfrm>
            <a:off x="252663" y="1254710"/>
            <a:ext cx="9240552" cy="4093428"/>
          </a:xfrm>
          <a:prstGeom prst="rect">
            <a:avLst/>
          </a:prstGeom>
        </p:spPr>
        <p:txBody>
          <a:bodyPr wrap="square">
            <a:spAutoFit/>
          </a:bodyPr>
          <a:lstStyle/>
          <a:p>
            <a:pPr lvl="0" defTabSz="1005840"/>
            <a:r>
              <a:rPr lang="en-US" sz="2000" dirty="0">
                <a:solidFill>
                  <a:prstClr val="black"/>
                </a:solidFill>
                <a:latin typeface="Verdana" panose="020B0604030504040204" pitchFamily="34" charset="0"/>
                <a:ea typeface="Verdana" panose="020B0604030504040204" pitchFamily="34" charset="0"/>
              </a:rPr>
              <a:t>It is recommended that you have completed at least </a:t>
            </a:r>
            <a:r>
              <a:rPr lang="en-US" sz="2000" b="1" dirty="0">
                <a:solidFill>
                  <a:prstClr val="black"/>
                </a:solidFill>
                <a:latin typeface="Verdana" panose="020B0604030504040204" pitchFamily="34" charset="0"/>
                <a:ea typeface="Verdana" panose="020B0604030504040204" pitchFamily="34" charset="0"/>
              </a:rPr>
              <a:t>two</a:t>
            </a:r>
            <a:r>
              <a:rPr lang="en-US" sz="2000" dirty="0">
                <a:solidFill>
                  <a:prstClr val="black"/>
                </a:solidFill>
                <a:latin typeface="Verdana" panose="020B0604030504040204" pitchFamily="34" charset="0"/>
                <a:ea typeface="Verdana" panose="020B0604030504040204" pitchFamily="34" charset="0"/>
              </a:rPr>
              <a:t> of the following stations before working at this station.</a:t>
            </a:r>
          </a:p>
          <a:p>
            <a:pPr lvl="0" defTabSz="1005840"/>
            <a:endParaRPr lang="en-US" sz="2000" dirty="0">
              <a:solidFill>
                <a:prstClr val="black"/>
              </a:solidFill>
              <a:latin typeface="Verdana" panose="020B0604030504040204" pitchFamily="34" charset="0"/>
              <a:ea typeface="Verdana" panose="020B0604030504040204" pitchFamily="34" charset="0"/>
            </a:endParaRPr>
          </a:p>
          <a:p>
            <a:pPr lvl="0" defTabSz="1005840">
              <a:buFontTx/>
              <a:buChar char="-"/>
            </a:pPr>
            <a:r>
              <a:rPr lang="en-US" sz="2000" dirty="0">
                <a:solidFill>
                  <a:prstClr val="black"/>
                </a:solidFill>
                <a:latin typeface="Verdana" panose="020B0604030504040204" pitchFamily="34" charset="0"/>
                <a:ea typeface="Verdana" panose="020B0604030504040204" pitchFamily="34" charset="0"/>
              </a:rPr>
              <a:t>Read It!</a:t>
            </a:r>
          </a:p>
          <a:p>
            <a:pPr lvl="0" defTabSz="1005840">
              <a:buFontTx/>
              <a:buChar char="-"/>
            </a:pPr>
            <a:r>
              <a:rPr lang="en-US" sz="2000" dirty="0">
                <a:solidFill>
                  <a:prstClr val="black"/>
                </a:solidFill>
                <a:latin typeface="Verdana" panose="020B0604030504040204" pitchFamily="34" charset="0"/>
                <a:ea typeface="Verdana" panose="020B0604030504040204" pitchFamily="34" charset="0"/>
              </a:rPr>
              <a:t>Explore It!</a:t>
            </a:r>
          </a:p>
          <a:p>
            <a:pPr lvl="0" defTabSz="1005840">
              <a:buFontTx/>
              <a:buChar char="-"/>
            </a:pPr>
            <a:r>
              <a:rPr lang="en-US" sz="2000" dirty="0">
                <a:solidFill>
                  <a:prstClr val="black"/>
                </a:solidFill>
                <a:latin typeface="Verdana" panose="020B0604030504040204" pitchFamily="34" charset="0"/>
                <a:ea typeface="Verdana" panose="020B0604030504040204" pitchFamily="34" charset="0"/>
              </a:rPr>
              <a:t>Watch It!</a:t>
            </a:r>
          </a:p>
          <a:p>
            <a:pPr lvl="0" defTabSz="1005840">
              <a:buFontTx/>
              <a:buChar char="-"/>
            </a:pPr>
            <a:r>
              <a:rPr lang="en-US" sz="2000" dirty="0">
                <a:solidFill>
                  <a:prstClr val="black"/>
                </a:solidFill>
                <a:latin typeface="Verdana" panose="020B0604030504040204" pitchFamily="34" charset="0"/>
                <a:ea typeface="Verdana" panose="020B0604030504040204" pitchFamily="34" charset="0"/>
              </a:rPr>
              <a:t>Research It! </a:t>
            </a:r>
          </a:p>
          <a:p>
            <a:pPr lvl="0" defTabSz="1005840">
              <a:buFontTx/>
              <a:buChar char="-"/>
            </a:pPr>
            <a:endParaRPr lang="en-US" sz="2000" dirty="0">
              <a:solidFill>
                <a:prstClr val="black"/>
              </a:solidFill>
              <a:latin typeface="Verdana" panose="020B0604030504040204" pitchFamily="34" charset="0"/>
              <a:ea typeface="Verdana" panose="020B0604030504040204" pitchFamily="34" charset="0"/>
            </a:endParaRPr>
          </a:p>
          <a:p>
            <a:pPr lvl="0" defTabSz="1005840"/>
            <a:r>
              <a:rPr lang="en-US" sz="2000" dirty="0">
                <a:solidFill>
                  <a:prstClr val="black"/>
                </a:solidFill>
                <a:latin typeface="Verdana" panose="020B0604030504040204" pitchFamily="34" charset="0"/>
                <a:ea typeface="Verdana" panose="020B0604030504040204" pitchFamily="34" charset="0"/>
              </a:rPr>
              <a:t>Each group will organize the cards.  Each of the cards will be used. </a:t>
            </a:r>
          </a:p>
          <a:p>
            <a:pPr lvl="0" defTabSz="1005840"/>
            <a:endParaRPr lang="en-US" sz="2000" dirty="0">
              <a:solidFill>
                <a:prstClr val="black"/>
              </a:solidFill>
              <a:latin typeface="Verdana" panose="020B0604030504040204" pitchFamily="34" charset="0"/>
              <a:ea typeface="Verdana" panose="020B0604030504040204" pitchFamily="34" charset="0"/>
            </a:endParaRPr>
          </a:p>
          <a:p>
            <a:pPr lvl="0" defTabSz="1005840"/>
            <a:r>
              <a:rPr lang="en-US" sz="2000" dirty="0">
                <a:solidFill>
                  <a:prstClr val="black"/>
                </a:solidFill>
                <a:latin typeface="Verdana" panose="020B0604030504040204" pitchFamily="34" charset="0"/>
                <a:ea typeface="Verdana" panose="020B0604030504040204" pitchFamily="34" charset="0"/>
              </a:rPr>
              <a:t>Please mix up the cards again before the next group arrives at this station.  </a:t>
            </a:r>
          </a:p>
          <a:p>
            <a:pPr lvl="0" defTabSz="1005840">
              <a:buFontTx/>
              <a:buChar char="-"/>
            </a:pPr>
            <a:endParaRPr lang="en-US" sz="2000" dirty="0">
              <a:solidFill>
                <a:prstClr val="black"/>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83029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725925" y="1449227"/>
            <a:ext cx="2346960" cy="523220"/>
          </a:xfrm>
          <a:prstGeom prst="rect">
            <a:avLst/>
          </a:prstGeom>
          <a:noFill/>
          <a:ln w="76200">
            <a:solidFill>
              <a:srgbClr val="FFC000"/>
            </a:solidFill>
          </a:ln>
        </p:spPr>
        <p:txBody>
          <a:bodyPr wrap="square" rtlCol="0">
            <a:spAutoFit/>
          </a:bodyPr>
          <a:lstStyle/>
          <a:p>
            <a:pPr algn="ctr" defTabSz="1005840"/>
            <a:r>
              <a:rPr lang="en-US" sz="2800" dirty="0">
                <a:solidFill>
                  <a:prstClr val="black"/>
                </a:solidFill>
                <a:latin typeface="Verdana" panose="020B0604030504040204" pitchFamily="34" charset="0"/>
                <a:ea typeface="Verdana" panose="020B0604030504040204" pitchFamily="34" charset="0"/>
              </a:rPr>
              <a:t>Radiation</a:t>
            </a:r>
          </a:p>
        </p:txBody>
      </p:sp>
      <p:sp>
        <p:nvSpPr>
          <p:cNvPr id="31" name="TextBox 30"/>
          <p:cNvSpPr txBox="1"/>
          <p:nvPr/>
        </p:nvSpPr>
        <p:spPr>
          <a:xfrm>
            <a:off x="718529" y="3251957"/>
            <a:ext cx="2346960" cy="523220"/>
          </a:xfrm>
          <a:prstGeom prst="rect">
            <a:avLst/>
          </a:prstGeom>
          <a:noFill/>
          <a:ln w="76200">
            <a:solidFill>
              <a:srgbClr val="FFC000"/>
            </a:solidFill>
          </a:ln>
        </p:spPr>
        <p:txBody>
          <a:bodyPr wrap="square" rtlCol="0">
            <a:spAutoFit/>
          </a:bodyPr>
          <a:lstStyle/>
          <a:p>
            <a:pPr algn="ctr" defTabSz="1005840"/>
            <a:r>
              <a:rPr lang="en-US" sz="2800" dirty="0">
                <a:solidFill>
                  <a:prstClr val="black"/>
                </a:solidFill>
                <a:latin typeface="Verdana" panose="020B0604030504040204" pitchFamily="34" charset="0"/>
                <a:ea typeface="Verdana" panose="020B0604030504040204" pitchFamily="34" charset="0"/>
              </a:rPr>
              <a:t>Conduction</a:t>
            </a:r>
          </a:p>
        </p:txBody>
      </p:sp>
      <p:sp>
        <p:nvSpPr>
          <p:cNvPr id="33" name="Rectangle 32"/>
          <p:cNvSpPr/>
          <p:nvPr/>
        </p:nvSpPr>
        <p:spPr>
          <a:xfrm>
            <a:off x="3855720" y="395366"/>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35" name="TextBox 34"/>
          <p:cNvSpPr txBox="1"/>
          <p:nvPr/>
        </p:nvSpPr>
        <p:spPr>
          <a:xfrm>
            <a:off x="4186228" y="5760710"/>
            <a:ext cx="4516736" cy="400110"/>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Getting sunburned on a beach</a:t>
            </a:r>
            <a:endParaRPr lang="en-US" sz="2000" dirty="0">
              <a:solidFill>
                <a:prstClr val="black"/>
              </a:solidFill>
              <a:latin typeface="Verdana" panose="020B0604030504040204" pitchFamily="34" charset="0"/>
              <a:ea typeface="Verdana" panose="020B0604030504040204" pitchFamily="34" charset="0"/>
              <a:cs typeface="Century" charset="0"/>
            </a:endParaRPr>
          </a:p>
        </p:txBody>
      </p:sp>
      <p:sp>
        <p:nvSpPr>
          <p:cNvPr id="37" name="Rectangle 36"/>
          <p:cNvSpPr/>
          <p:nvPr/>
        </p:nvSpPr>
        <p:spPr>
          <a:xfrm>
            <a:off x="3855720" y="1245563"/>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38" name="Rectangle 37"/>
          <p:cNvSpPr/>
          <p:nvPr/>
        </p:nvSpPr>
        <p:spPr>
          <a:xfrm>
            <a:off x="3855720" y="2123247"/>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39" name="Rectangle 38"/>
          <p:cNvSpPr/>
          <p:nvPr/>
        </p:nvSpPr>
        <p:spPr>
          <a:xfrm>
            <a:off x="3855720" y="2986848"/>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40" name="Rectangle 39"/>
          <p:cNvSpPr/>
          <p:nvPr/>
        </p:nvSpPr>
        <p:spPr>
          <a:xfrm>
            <a:off x="3855720" y="3850448"/>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47" name="Rectangle 46"/>
          <p:cNvSpPr/>
          <p:nvPr/>
        </p:nvSpPr>
        <p:spPr>
          <a:xfrm>
            <a:off x="3855720" y="4714729"/>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49" name="TextBox 48"/>
          <p:cNvSpPr txBox="1"/>
          <p:nvPr/>
        </p:nvSpPr>
        <p:spPr>
          <a:xfrm>
            <a:off x="4526280" y="3018214"/>
            <a:ext cx="3836633" cy="707886"/>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Burning yourself with a curling iron</a:t>
            </a:r>
            <a:endParaRPr lang="en-US" sz="2000" baseline="-25000" dirty="0">
              <a:solidFill>
                <a:prstClr val="black"/>
              </a:solidFill>
              <a:latin typeface="Verdana" panose="020B0604030504040204" pitchFamily="34" charset="0"/>
              <a:ea typeface="Verdana" panose="020B0604030504040204" pitchFamily="34" charset="0"/>
            </a:endParaRPr>
          </a:p>
        </p:txBody>
      </p:sp>
      <p:sp>
        <p:nvSpPr>
          <p:cNvPr id="51" name="TextBox 50"/>
          <p:cNvSpPr txBox="1"/>
          <p:nvPr/>
        </p:nvSpPr>
        <p:spPr>
          <a:xfrm>
            <a:off x="4372437" y="1332077"/>
            <a:ext cx="3836633" cy="707886"/>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Siding down a hot metal slide in August</a:t>
            </a:r>
            <a:endParaRPr lang="en-US" sz="2000" baseline="-25000" dirty="0">
              <a:solidFill>
                <a:prstClr val="black"/>
              </a:solidFill>
              <a:latin typeface="Verdana" panose="020B0604030504040204" pitchFamily="34" charset="0"/>
              <a:ea typeface="Verdana" panose="020B0604030504040204" pitchFamily="34" charset="0"/>
            </a:endParaRPr>
          </a:p>
        </p:txBody>
      </p:sp>
      <p:sp>
        <p:nvSpPr>
          <p:cNvPr id="52" name="TextBox 51"/>
          <p:cNvSpPr txBox="1"/>
          <p:nvPr/>
        </p:nvSpPr>
        <p:spPr>
          <a:xfrm>
            <a:off x="4419119" y="4033182"/>
            <a:ext cx="4144318" cy="400110"/>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An ocean breeze</a:t>
            </a:r>
            <a:endParaRPr lang="en-US" sz="2000" baseline="-25000" dirty="0">
              <a:solidFill>
                <a:prstClr val="black"/>
              </a:solidFill>
              <a:latin typeface="Verdana" panose="020B0604030504040204" pitchFamily="34" charset="0"/>
              <a:ea typeface="Verdana" panose="020B0604030504040204" pitchFamily="34" charset="0"/>
            </a:endParaRPr>
          </a:p>
        </p:txBody>
      </p:sp>
      <p:sp>
        <p:nvSpPr>
          <p:cNvPr id="56" name="TextBox 55"/>
          <p:cNvSpPr txBox="1"/>
          <p:nvPr/>
        </p:nvSpPr>
        <p:spPr>
          <a:xfrm>
            <a:off x="4246707" y="4885786"/>
            <a:ext cx="4442460" cy="400110"/>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Microwave cooking food</a:t>
            </a:r>
            <a:endParaRPr lang="en-US" sz="2000" baseline="-25000" dirty="0">
              <a:solidFill>
                <a:prstClr val="black"/>
              </a:solidFill>
              <a:latin typeface="Verdana" panose="020B0604030504040204" pitchFamily="34" charset="0"/>
              <a:ea typeface="Verdana" panose="020B0604030504040204" pitchFamily="34" charset="0"/>
              <a:cs typeface="Century" charset="0"/>
            </a:endParaRPr>
          </a:p>
        </p:txBody>
      </p:sp>
      <p:sp>
        <p:nvSpPr>
          <p:cNvPr id="62" name="TextBox 61"/>
          <p:cNvSpPr txBox="1"/>
          <p:nvPr/>
        </p:nvSpPr>
        <p:spPr>
          <a:xfrm>
            <a:off x="4419119" y="6533887"/>
            <a:ext cx="4097636" cy="707886"/>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Touching a hot car seat in the summer</a:t>
            </a:r>
            <a:endParaRPr lang="en-US" sz="2000" baseline="-25000" dirty="0">
              <a:solidFill>
                <a:prstClr val="black"/>
              </a:solidFill>
              <a:latin typeface="Verdana" panose="020B0604030504040204" pitchFamily="34" charset="0"/>
              <a:ea typeface="Verdana" panose="020B0604030504040204" pitchFamily="34" charset="0"/>
              <a:cs typeface="Century" charset="0"/>
            </a:endParaRPr>
          </a:p>
        </p:txBody>
      </p:sp>
      <p:sp>
        <p:nvSpPr>
          <p:cNvPr id="18" name="Rectangle 17"/>
          <p:cNvSpPr/>
          <p:nvPr/>
        </p:nvSpPr>
        <p:spPr>
          <a:xfrm>
            <a:off x="3855720" y="5588859"/>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19" name="Rectangle 18"/>
          <p:cNvSpPr/>
          <p:nvPr/>
        </p:nvSpPr>
        <p:spPr>
          <a:xfrm>
            <a:off x="3855720" y="6453140"/>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20" name="TextBox 19"/>
          <p:cNvSpPr txBox="1"/>
          <p:nvPr/>
        </p:nvSpPr>
        <p:spPr>
          <a:xfrm>
            <a:off x="4428662" y="475734"/>
            <a:ext cx="4144318" cy="707886"/>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Water in a boiling pot of macaroni</a:t>
            </a:r>
            <a:endParaRPr lang="en-US" sz="2000" baseline="-25000" dirty="0">
              <a:solidFill>
                <a:prstClr val="black"/>
              </a:solidFill>
              <a:latin typeface="Verdana" panose="020B0604030504040204" pitchFamily="34" charset="0"/>
              <a:ea typeface="Verdana" panose="020B0604030504040204" pitchFamily="34" charset="0"/>
            </a:endParaRPr>
          </a:p>
        </p:txBody>
      </p:sp>
      <p:sp>
        <p:nvSpPr>
          <p:cNvPr id="21" name="TextBox 20"/>
          <p:cNvSpPr txBox="1"/>
          <p:nvPr/>
        </p:nvSpPr>
        <p:spPr>
          <a:xfrm>
            <a:off x="4428662" y="2265549"/>
            <a:ext cx="4144318" cy="584775"/>
          </a:xfrm>
          <a:prstGeom prst="rect">
            <a:avLst/>
          </a:prstGeom>
          <a:noFill/>
        </p:spPr>
        <p:txBody>
          <a:bodyPr wrap="square" rtlCol="0">
            <a:spAutoFit/>
          </a:bodyPr>
          <a:lstStyle/>
          <a:p>
            <a:pPr algn="ctr" defTabSz="1005840"/>
            <a:r>
              <a:rPr lang="en-US" sz="1600" dirty="0">
                <a:solidFill>
                  <a:prstClr val="black"/>
                </a:solidFill>
                <a:latin typeface="Verdana" panose="020B0604030504040204" pitchFamily="34" charset="0"/>
                <a:ea typeface="Verdana" panose="020B0604030504040204" pitchFamily="34" charset="0"/>
              </a:rPr>
              <a:t>Currents deep within the Earth that cause tectonic plates to move</a:t>
            </a:r>
            <a:endParaRPr lang="en-US" sz="1600" baseline="-25000" dirty="0">
              <a:solidFill>
                <a:prstClr val="black"/>
              </a:solidFill>
              <a:latin typeface="Verdana" panose="020B0604030504040204" pitchFamily="34" charset="0"/>
              <a:ea typeface="Verdana" panose="020B0604030504040204" pitchFamily="34" charset="0"/>
            </a:endParaRPr>
          </a:p>
        </p:txBody>
      </p:sp>
      <p:sp>
        <p:nvSpPr>
          <p:cNvPr id="25" name="TextBox 24"/>
          <p:cNvSpPr txBox="1"/>
          <p:nvPr/>
        </p:nvSpPr>
        <p:spPr>
          <a:xfrm>
            <a:off x="725925" y="5105792"/>
            <a:ext cx="2346960" cy="523220"/>
          </a:xfrm>
          <a:prstGeom prst="rect">
            <a:avLst/>
          </a:prstGeom>
          <a:noFill/>
          <a:ln w="76200">
            <a:solidFill>
              <a:srgbClr val="FFC000"/>
            </a:solidFill>
          </a:ln>
        </p:spPr>
        <p:txBody>
          <a:bodyPr wrap="square" rtlCol="0">
            <a:spAutoFit/>
          </a:bodyPr>
          <a:lstStyle/>
          <a:p>
            <a:pPr algn="ctr" defTabSz="1005840"/>
            <a:r>
              <a:rPr lang="en-US" sz="2800" dirty="0">
                <a:solidFill>
                  <a:prstClr val="black"/>
                </a:solidFill>
                <a:latin typeface="Verdana" panose="020B0604030504040204" pitchFamily="34" charset="0"/>
                <a:ea typeface="Verdana" panose="020B0604030504040204" pitchFamily="34" charset="0"/>
              </a:rPr>
              <a:t>Convection</a:t>
            </a:r>
          </a:p>
        </p:txBody>
      </p:sp>
    </p:spTree>
    <p:extLst>
      <p:ext uri="{BB962C8B-B14F-4D97-AF65-F5344CB8AC3E}">
        <p14:creationId xmlns:p14="http://schemas.microsoft.com/office/powerpoint/2010/main" val="540380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F43D0A-AC5D-46FD-8B94-BA4E7F602A84}"/>
              </a:ext>
            </a:extLst>
          </p:cNvPr>
          <p:cNvSpPr txBox="1"/>
          <p:nvPr/>
        </p:nvSpPr>
        <p:spPr>
          <a:xfrm>
            <a:off x="252663" y="240632"/>
            <a:ext cx="8361948"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Illustrate It! Station Instructions</a:t>
            </a:r>
          </a:p>
        </p:txBody>
      </p:sp>
      <p:sp>
        <p:nvSpPr>
          <p:cNvPr id="6" name="TextBox 5">
            <a:extLst>
              <a:ext uri="{FF2B5EF4-FFF2-40B4-BE49-F238E27FC236}">
                <a16:creationId xmlns:a16="http://schemas.microsoft.com/office/drawing/2014/main" id="{6CD54AC4-3B53-4B0B-BDB6-C38E923CB164}"/>
              </a:ext>
            </a:extLst>
          </p:cNvPr>
          <p:cNvSpPr txBox="1"/>
          <p:nvPr/>
        </p:nvSpPr>
        <p:spPr>
          <a:xfrm>
            <a:off x="8074276" y="6612942"/>
            <a:ext cx="1418939" cy="553998"/>
          </a:xfrm>
          <a:prstGeom prst="rect">
            <a:avLst/>
          </a:prstGeom>
          <a:noFill/>
        </p:spPr>
        <p:txBody>
          <a:bodyPr wrap="square" rtlCol="0">
            <a:spAutoFit/>
          </a:bodyPr>
          <a:lstStyle/>
          <a:p>
            <a:pPr algn="ctr"/>
            <a:r>
              <a:rPr lang="en-US" sz="1000" dirty="0">
                <a:latin typeface="Verdana" panose="020B0604030504040204" pitchFamily="34" charset="0"/>
                <a:ea typeface="Verdana" panose="020B0604030504040204" pitchFamily="34" charset="0"/>
              </a:rPr>
              <a:t>Do at least two input stations before this.</a:t>
            </a:r>
          </a:p>
        </p:txBody>
      </p:sp>
      <p:sp>
        <p:nvSpPr>
          <p:cNvPr id="7" name="TextBox 6">
            <a:extLst>
              <a:ext uri="{FF2B5EF4-FFF2-40B4-BE49-F238E27FC236}">
                <a16:creationId xmlns:a16="http://schemas.microsoft.com/office/drawing/2014/main" id="{9271EBD8-052E-41FF-802E-43622EF3B99F}"/>
              </a:ext>
            </a:extLst>
          </p:cNvPr>
          <p:cNvSpPr txBox="1"/>
          <p:nvPr/>
        </p:nvSpPr>
        <p:spPr>
          <a:xfrm>
            <a:off x="7829607" y="5905056"/>
            <a:ext cx="1908279" cy="707886"/>
          </a:xfrm>
          <a:prstGeom prst="rect">
            <a:avLst/>
          </a:prstGeom>
          <a:noFill/>
        </p:spPr>
        <p:txBody>
          <a:bodyPr wrap="square" rtlCol="0">
            <a:spAutoFit/>
          </a:bodyPr>
          <a:lstStyle/>
          <a:p>
            <a:pPr algn="ctr"/>
            <a:r>
              <a:rPr lang="en-US" sz="2000" b="1" dirty="0">
                <a:latin typeface="Georgia" panose="02040502050405020303" pitchFamily="18" charset="0"/>
                <a:ea typeface="Verdana" panose="020B0604030504040204" pitchFamily="34" charset="0"/>
              </a:rPr>
              <a:t>OUTPUT STATION</a:t>
            </a:r>
          </a:p>
        </p:txBody>
      </p:sp>
      <p:sp>
        <p:nvSpPr>
          <p:cNvPr id="8" name="Rectangle 7">
            <a:extLst>
              <a:ext uri="{FF2B5EF4-FFF2-40B4-BE49-F238E27FC236}">
                <a16:creationId xmlns:a16="http://schemas.microsoft.com/office/drawing/2014/main" id="{D760CC26-26E7-4258-A4C5-CADFCCDAA0C7}"/>
              </a:ext>
            </a:extLst>
          </p:cNvPr>
          <p:cNvSpPr/>
          <p:nvPr/>
        </p:nvSpPr>
        <p:spPr>
          <a:xfrm>
            <a:off x="252663" y="1159458"/>
            <a:ext cx="9240552" cy="4401205"/>
          </a:xfrm>
          <a:prstGeom prst="rect">
            <a:avLst/>
          </a:prstGeom>
        </p:spPr>
        <p:txBody>
          <a:bodyPr wrap="square">
            <a:spAutoFit/>
          </a:bodyPr>
          <a:lstStyle/>
          <a:p>
            <a:pPr lvl="0" defTabSz="1005840"/>
            <a:r>
              <a:rPr lang="en-US" sz="2000" dirty="0">
                <a:solidFill>
                  <a:prstClr val="black"/>
                </a:solidFill>
                <a:latin typeface="Verdana" panose="020B0604030504040204" pitchFamily="34" charset="0"/>
                <a:ea typeface="Verdana" panose="020B0604030504040204" pitchFamily="34" charset="0"/>
              </a:rPr>
              <a:t>Each member of the group will draw a quick sketch on the lab sheet that shows they understand the concept being taught.  </a:t>
            </a:r>
          </a:p>
          <a:p>
            <a:pPr lvl="0" defTabSz="1005840"/>
            <a:endParaRPr lang="en-US" sz="2000" dirty="0">
              <a:solidFill>
                <a:prstClr val="black"/>
              </a:solidFill>
              <a:latin typeface="Verdana" panose="020B0604030504040204" pitchFamily="34" charset="0"/>
              <a:ea typeface="Verdana" panose="020B0604030504040204" pitchFamily="34" charset="0"/>
            </a:endParaRPr>
          </a:p>
          <a:p>
            <a:pPr lvl="0" defTabSz="1005840"/>
            <a:r>
              <a:rPr lang="en-US" sz="2000" dirty="0">
                <a:solidFill>
                  <a:prstClr val="black"/>
                </a:solidFill>
                <a:latin typeface="Verdana" panose="020B0604030504040204" pitchFamily="34" charset="0"/>
                <a:ea typeface="Verdana" panose="020B0604030504040204" pitchFamily="34" charset="0"/>
              </a:rPr>
              <a:t>Use the colored pencils and markers that are provided.</a:t>
            </a:r>
          </a:p>
          <a:p>
            <a:pPr lvl="0" defTabSz="1005840"/>
            <a:endParaRPr lang="en-US" sz="2000" dirty="0">
              <a:solidFill>
                <a:prstClr val="black"/>
              </a:solidFill>
              <a:latin typeface="Verdana" panose="020B0604030504040204" pitchFamily="34" charset="0"/>
              <a:ea typeface="Verdana" panose="020B0604030504040204" pitchFamily="34" charset="0"/>
            </a:endParaRPr>
          </a:p>
          <a:p>
            <a:pPr lvl="0" defTabSz="1005840"/>
            <a:r>
              <a:rPr lang="en-US" sz="2000" dirty="0">
                <a:solidFill>
                  <a:prstClr val="black"/>
                </a:solidFill>
                <a:latin typeface="Verdana" panose="020B0604030504040204" pitchFamily="34" charset="0"/>
                <a:ea typeface="Verdana" panose="020B0604030504040204" pitchFamily="34" charset="0"/>
              </a:rPr>
              <a:t>The directions for the sketch are provided on the task card at the table.</a:t>
            </a:r>
          </a:p>
          <a:p>
            <a:pPr lvl="0" defTabSz="1005840"/>
            <a:endParaRPr lang="en-US" sz="2000" dirty="0">
              <a:solidFill>
                <a:prstClr val="black"/>
              </a:solidFill>
              <a:latin typeface="Verdana" panose="020B0604030504040204" pitchFamily="34" charset="0"/>
              <a:ea typeface="Verdana" panose="020B0604030504040204" pitchFamily="34" charset="0"/>
            </a:endParaRPr>
          </a:p>
          <a:p>
            <a:pPr defTabSz="1005840"/>
            <a:r>
              <a:rPr lang="en-US" sz="2000" dirty="0">
                <a:solidFill>
                  <a:prstClr val="black"/>
                </a:solidFill>
                <a:latin typeface="Verdana" panose="020B0604030504040204" pitchFamily="34" charset="0"/>
                <a:ea typeface="Verdana" panose="020B0604030504040204" pitchFamily="34" charset="0"/>
              </a:rPr>
              <a:t>Use the colored pencils to draw 3 different pictures that illustrate the concept of </a:t>
            </a:r>
            <a:r>
              <a:rPr lang="en-US" sz="2000" b="1" dirty="0">
                <a:solidFill>
                  <a:prstClr val="black"/>
                </a:solidFill>
                <a:latin typeface="Verdana" panose="020B0604030504040204" pitchFamily="34" charset="0"/>
                <a:ea typeface="Verdana" panose="020B0604030504040204" pitchFamily="34" charset="0"/>
              </a:rPr>
              <a:t>convection, conduction, and radiation.</a:t>
            </a:r>
          </a:p>
          <a:p>
            <a:pPr defTabSz="1005840"/>
            <a:endParaRPr lang="en-US" sz="2000" b="1" dirty="0">
              <a:solidFill>
                <a:prstClr val="black"/>
              </a:solidFill>
              <a:latin typeface="Verdana" panose="020B0604030504040204" pitchFamily="34" charset="0"/>
              <a:ea typeface="Verdana" panose="020B0604030504040204" pitchFamily="34" charset="0"/>
            </a:endParaRPr>
          </a:p>
          <a:p>
            <a:pPr defTabSz="1005840"/>
            <a:r>
              <a:rPr lang="en-US" sz="2000" dirty="0">
                <a:solidFill>
                  <a:prstClr val="black"/>
                </a:solidFill>
                <a:latin typeface="Verdana" panose="020B0604030504040204" pitchFamily="34" charset="0"/>
                <a:ea typeface="Verdana" panose="020B0604030504040204" pitchFamily="34" charset="0"/>
              </a:rPr>
              <a:t>Be sure to include labels for each of your images and a brief summary of what each term means.</a:t>
            </a:r>
          </a:p>
          <a:p>
            <a:pPr lvl="0" defTabSz="1005840"/>
            <a:endParaRPr lang="en-US" sz="2000" dirty="0">
              <a:solidFill>
                <a:prstClr val="black"/>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3794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F43D0A-AC5D-46FD-8B94-BA4E7F602A84}"/>
              </a:ext>
            </a:extLst>
          </p:cNvPr>
          <p:cNvSpPr txBox="1"/>
          <p:nvPr/>
        </p:nvSpPr>
        <p:spPr>
          <a:xfrm>
            <a:off x="252663" y="240632"/>
            <a:ext cx="8361948"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Assess It! Station Instructions</a:t>
            </a:r>
          </a:p>
        </p:txBody>
      </p:sp>
      <p:sp>
        <p:nvSpPr>
          <p:cNvPr id="6" name="TextBox 5">
            <a:extLst>
              <a:ext uri="{FF2B5EF4-FFF2-40B4-BE49-F238E27FC236}">
                <a16:creationId xmlns:a16="http://schemas.microsoft.com/office/drawing/2014/main" id="{BC5027C0-C4CC-4668-B1BD-E9B9F377BBE8}"/>
              </a:ext>
            </a:extLst>
          </p:cNvPr>
          <p:cNvSpPr txBox="1"/>
          <p:nvPr/>
        </p:nvSpPr>
        <p:spPr>
          <a:xfrm>
            <a:off x="8074276" y="6612942"/>
            <a:ext cx="1418939" cy="553998"/>
          </a:xfrm>
          <a:prstGeom prst="rect">
            <a:avLst/>
          </a:prstGeom>
          <a:noFill/>
        </p:spPr>
        <p:txBody>
          <a:bodyPr wrap="square" rtlCol="0">
            <a:spAutoFit/>
          </a:bodyPr>
          <a:lstStyle/>
          <a:p>
            <a:pPr algn="ctr"/>
            <a:r>
              <a:rPr lang="en-US" sz="1000" dirty="0">
                <a:latin typeface="Verdana" panose="020B0604030504040204" pitchFamily="34" charset="0"/>
                <a:ea typeface="Verdana" panose="020B0604030504040204" pitchFamily="34" charset="0"/>
              </a:rPr>
              <a:t>Do at least two input stations before this.</a:t>
            </a:r>
          </a:p>
        </p:txBody>
      </p:sp>
      <p:sp>
        <p:nvSpPr>
          <p:cNvPr id="7" name="TextBox 6">
            <a:extLst>
              <a:ext uri="{FF2B5EF4-FFF2-40B4-BE49-F238E27FC236}">
                <a16:creationId xmlns:a16="http://schemas.microsoft.com/office/drawing/2014/main" id="{14D181DA-77AE-4166-B7E0-B76730DE2E1F}"/>
              </a:ext>
            </a:extLst>
          </p:cNvPr>
          <p:cNvSpPr txBox="1"/>
          <p:nvPr/>
        </p:nvSpPr>
        <p:spPr>
          <a:xfrm>
            <a:off x="7829607" y="5905056"/>
            <a:ext cx="1908279" cy="707886"/>
          </a:xfrm>
          <a:prstGeom prst="rect">
            <a:avLst/>
          </a:prstGeom>
          <a:noFill/>
        </p:spPr>
        <p:txBody>
          <a:bodyPr wrap="square" rtlCol="0">
            <a:spAutoFit/>
          </a:bodyPr>
          <a:lstStyle/>
          <a:p>
            <a:pPr algn="ctr"/>
            <a:r>
              <a:rPr lang="en-US" sz="2000" b="1" dirty="0">
                <a:latin typeface="Georgia" panose="02040502050405020303" pitchFamily="18" charset="0"/>
                <a:ea typeface="Verdana" panose="020B0604030504040204" pitchFamily="34" charset="0"/>
              </a:rPr>
              <a:t>OUTPUT STATION</a:t>
            </a:r>
          </a:p>
        </p:txBody>
      </p:sp>
      <p:sp>
        <p:nvSpPr>
          <p:cNvPr id="8" name="Rectangle 7">
            <a:extLst>
              <a:ext uri="{FF2B5EF4-FFF2-40B4-BE49-F238E27FC236}">
                <a16:creationId xmlns:a16="http://schemas.microsoft.com/office/drawing/2014/main" id="{7912FAFC-D146-40C8-A2F8-362DFD28953E}"/>
              </a:ext>
            </a:extLst>
          </p:cNvPr>
          <p:cNvSpPr/>
          <p:nvPr/>
        </p:nvSpPr>
        <p:spPr>
          <a:xfrm>
            <a:off x="252663" y="1410183"/>
            <a:ext cx="9240552" cy="3785652"/>
          </a:xfrm>
          <a:prstGeom prst="rect">
            <a:avLst/>
          </a:prstGeom>
        </p:spPr>
        <p:txBody>
          <a:bodyPr wrap="square">
            <a:spAutoFit/>
          </a:bodyPr>
          <a:lstStyle/>
          <a:p>
            <a:pPr defTabSz="1005840"/>
            <a:r>
              <a:rPr lang="en-US" sz="2400" dirty="0">
                <a:solidFill>
                  <a:prstClr val="black"/>
                </a:solidFill>
                <a:latin typeface="Verdana" panose="020B0604030504040204" pitchFamily="34" charset="0"/>
                <a:ea typeface="Verdana" panose="020B0604030504040204" pitchFamily="34" charset="0"/>
              </a:rPr>
              <a:t>It is recommended that you have completed at least </a:t>
            </a:r>
            <a:r>
              <a:rPr lang="en-US" sz="2400" b="1" dirty="0">
                <a:solidFill>
                  <a:prstClr val="black"/>
                </a:solidFill>
                <a:latin typeface="Verdana" panose="020B0604030504040204" pitchFamily="34" charset="0"/>
                <a:ea typeface="Verdana" panose="020B0604030504040204" pitchFamily="34" charset="0"/>
              </a:rPr>
              <a:t>two</a:t>
            </a:r>
            <a:r>
              <a:rPr lang="en-US" sz="2400" dirty="0">
                <a:solidFill>
                  <a:prstClr val="black"/>
                </a:solidFill>
                <a:latin typeface="Verdana" panose="020B0604030504040204" pitchFamily="34" charset="0"/>
                <a:ea typeface="Verdana" panose="020B0604030504040204" pitchFamily="34" charset="0"/>
              </a:rPr>
              <a:t> of the following stations before working at this station.</a:t>
            </a:r>
          </a:p>
          <a:p>
            <a:pPr defTabSz="1005840"/>
            <a:endParaRPr lang="en-US" sz="2400" dirty="0">
              <a:solidFill>
                <a:prstClr val="black"/>
              </a:solidFill>
              <a:latin typeface="Verdana" panose="020B0604030504040204" pitchFamily="34" charset="0"/>
              <a:ea typeface="Verdana" panose="020B0604030504040204" pitchFamily="34" charset="0"/>
            </a:endParaRPr>
          </a:p>
          <a:p>
            <a:pPr defTabSz="1005840">
              <a:buFontTx/>
              <a:buChar char="-"/>
            </a:pPr>
            <a:r>
              <a:rPr lang="en-US" sz="2400" dirty="0">
                <a:solidFill>
                  <a:prstClr val="black"/>
                </a:solidFill>
                <a:latin typeface="Verdana" panose="020B0604030504040204" pitchFamily="34" charset="0"/>
                <a:ea typeface="Verdana" panose="020B0604030504040204" pitchFamily="34" charset="0"/>
              </a:rPr>
              <a:t>Read It!</a:t>
            </a:r>
          </a:p>
          <a:p>
            <a:pPr defTabSz="1005840">
              <a:buFontTx/>
              <a:buChar char="-"/>
            </a:pPr>
            <a:r>
              <a:rPr lang="en-US" sz="2400" dirty="0">
                <a:solidFill>
                  <a:prstClr val="black"/>
                </a:solidFill>
                <a:latin typeface="Verdana" panose="020B0604030504040204" pitchFamily="34" charset="0"/>
                <a:ea typeface="Verdana" panose="020B0604030504040204" pitchFamily="34" charset="0"/>
              </a:rPr>
              <a:t>Explore It!</a:t>
            </a:r>
          </a:p>
          <a:p>
            <a:pPr defTabSz="1005840">
              <a:buFontTx/>
              <a:buChar char="-"/>
            </a:pPr>
            <a:r>
              <a:rPr lang="en-US" sz="2400" dirty="0">
                <a:solidFill>
                  <a:prstClr val="black"/>
                </a:solidFill>
                <a:latin typeface="Verdana" panose="020B0604030504040204" pitchFamily="34" charset="0"/>
                <a:ea typeface="Verdana" panose="020B0604030504040204" pitchFamily="34" charset="0"/>
              </a:rPr>
              <a:t>Watch It!</a:t>
            </a:r>
          </a:p>
          <a:p>
            <a:pPr defTabSz="1005840">
              <a:buFontTx/>
              <a:buChar char="-"/>
            </a:pPr>
            <a:r>
              <a:rPr lang="en-US" sz="2400" dirty="0">
                <a:solidFill>
                  <a:prstClr val="black"/>
                </a:solidFill>
                <a:latin typeface="Verdana" panose="020B0604030504040204" pitchFamily="34" charset="0"/>
                <a:ea typeface="Verdana" panose="020B0604030504040204" pitchFamily="34" charset="0"/>
              </a:rPr>
              <a:t>Research It! </a:t>
            </a:r>
          </a:p>
          <a:p>
            <a:pPr defTabSz="1005840">
              <a:buFontTx/>
              <a:buChar char="-"/>
            </a:pPr>
            <a:endParaRPr lang="en-US" sz="2400" dirty="0">
              <a:solidFill>
                <a:prstClr val="black"/>
              </a:solidFill>
              <a:latin typeface="Verdana" panose="020B0604030504040204" pitchFamily="34" charset="0"/>
              <a:ea typeface="Verdana" panose="020B0604030504040204" pitchFamily="34" charset="0"/>
            </a:endParaRPr>
          </a:p>
          <a:p>
            <a:pPr defTabSz="1005840"/>
            <a:r>
              <a:rPr lang="en-US" sz="2400" dirty="0">
                <a:solidFill>
                  <a:prstClr val="black"/>
                </a:solidFill>
                <a:latin typeface="Verdana" panose="020B0604030504040204" pitchFamily="34" charset="0"/>
                <a:ea typeface="Verdana" panose="020B0604030504040204" pitchFamily="34" charset="0"/>
              </a:rPr>
              <a:t>Each member will answer the questions from the task cards on the lab sheet in the Assess It! section.</a:t>
            </a:r>
          </a:p>
        </p:txBody>
      </p:sp>
    </p:spTree>
    <p:extLst>
      <p:ext uri="{BB962C8B-B14F-4D97-AF65-F5344CB8AC3E}">
        <p14:creationId xmlns:p14="http://schemas.microsoft.com/office/powerpoint/2010/main" val="1239471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CCF0A847-6986-4E64-A3F6-6D3398EFC11D}"/>
              </a:ext>
            </a:extLst>
          </p:cNvPr>
          <p:cNvSpPr>
            <a:spLocks noGrp="1"/>
          </p:cNvSpPr>
          <p:nvPr>
            <p:ph type="body" sz="quarter" idx="33"/>
          </p:nvPr>
        </p:nvSpPr>
        <p:spPr/>
        <p:txBody>
          <a:bodyPr/>
          <a:lstStyle/>
          <a:p>
            <a:r>
              <a:rPr lang="en-US" dirty="0"/>
              <a:t>1 of 4</a:t>
            </a:r>
          </a:p>
        </p:txBody>
      </p:sp>
      <p:sp>
        <p:nvSpPr>
          <p:cNvPr id="13" name="Text Placeholder 12">
            <a:extLst>
              <a:ext uri="{FF2B5EF4-FFF2-40B4-BE49-F238E27FC236}">
                <a16:creationId xmlns:a16="http://schemas.microsoft.com/office/drawing/2014/main" id="{42240B39-4A58-4BD6-B9E6-E8658952C131}"/>
              </a:ext>
            </a:extLst>
          </p:cNvPr>
          <p:cNvSpPr>
            <a:spLocks noGrp="1"/>
          </p:cNvSpPr>
          <p:nvPr>
            <p:ph type="body" sz="quarter" idx="34"/>
          </p:nvPr>
        </p:nvSpPr>
        <p:spPr/>
        <p:txBody>
          <a:bodyPr/>
          <a:lstStyle/>
          <a:p>
            <a:r>
              <a:rPr lang="en-US" dirty="0"/>
              <a:t>Output:</a:t>
            </a:r>
            <a:br>
              <a:rPr lang="en-US" dirty="0"/>
            </a:br>
            <a:r>
              <a:rPr lang="en-US" dirty="0"/>
              <a:t>Assess</a:t>
            </a:r>
            <a:br>
              <a:rPr lang="en-US" dirty="0"/>
            </a:br>
            <a:r>
              <a:rPr lang="en-US" dirty="0"/>
              <a:t>It!</a:t>
            </a:r>
          </a:p>
          <a:p>
            <a:endParaRPr lang="en-US" dirty="0"/>
          </a:p>
        </p:txBody>
      </p:sp>
      <p:sp>
        <p:nvSpPr>
          <p:cNvPr id="14" name="Text Placeholder 13">
            <a:extLst>
              <a:ext uri="{FF2B5EF4-FFF2-40B4-BE49-F238E27FC236}">
                <a16:creationId xmlns:a16="http://schemas.microsoft.com/office/drawing/2014/main" id="{B57007B5-4CC3-4AF6-AB02-31D7FD09F130}"/>
              </a:ext>
            </a:extLst>
          </p:cNvPr>
          <p:cNvSpPr>
            <a:spLocks noGrp="1"/>
          </p:cNvSpPr>
          <p:nvPr>
            <p:ph type="body" sz="quarter" idx="26"/>
          </p:nvPr>
        </p:nvSpPr>
        <p:spPr/>
        <p:txBody>
          <a:bodyPr/>
          <a:lstStyle/>
          <a:p>
            <a:r>
              <a:rPr lang="en-US" dirty="0"/>
              <a:t>2 of 4</a:t>
            </a:r>
          </a:p>
        </p:txBody>
      </p:sp>
      <p:sp>
        <p:nvSpPr>
          <p:cNvPr id="11" name="Text Placeholder 10">
            <a:extLst>
              <a:ext uri="{FF2B5EF4-FFF2-40B4-BE49-F238E27FC236}">
                <a16:creationId xmlns:a16="http://schemas.microsoft.com/office/drawing/2014/main" id="{6C8A8353-1E7C-4B97-9A7D-61672B53AFAF}"/>
              </a:ext>
            </a:extLst>
          </p:cNvPr>
          <p:cNvSpPr>
            <a:spLocks noGrp="1"/>
          </p:cNvSpPr>
          <p:nvPr>
            <p:ph type="body" sz="quarter" idx="32"/>
          </p:nvPr>
        </p:nvSpPr>
        <p:spPr/>
        <p:txBody>
          <a:bodyPr/>
          <a:lstStyle/>
          <a:p>
            <a:r>
              <a:rPr lang="en-US" dirty="0"/>
              <a:t>Output:</a:t>
            </a:r>
            <a:br>
              <a:rPr lang="en-US" dirty="0"/>
            </a:br>
            <a:r>
              <a:rPr lang="en-US" dirty="0"/>
              <a:t>Assess</a:t>
            </a:r>
            <a:br>
              <a:rPr lang="en-US" dirty="0"/>
            </a:br>
            <a:r>
              <a:rPr lang="en-US" dirty="0"/>
              <a:t>It!</a:t>
            </a:r>
          </a:p>
          <a:p>
            <a:endParaRPr lang="en-US" dirty="0"/>
          </a:p>
        </p:txBody>
      </p:sp>
      <p:sp>
        <p:nvSpPr>
          <p:cNvPr id="15" name="Text Placeholder 14">
            <a:extLst>
              <a:ext uri="{FF2B5EF4-FFF2-40B4-BE49-F238E27FC236}">
                <a16:creationId xmlns:a16="http://schemas.microsoft.com/office/drawing/2014/main" id="{079911B7-2FC7-403F-B77C-BDC0D7B270FA}"/>
              </a:ext>
            </a:extLst>
          </p:cNvPr>
          <p:cNvSpPr>
            <a:spLocks noGrp="1"/>
          </p:cNvSpPr>
          <p:nvPr>
            <p:ph type="body" sz="quarter" idx="28"/>
          </p:nvPr>
        </p:nvSpPr>
        <p:spPr/>
        <p:txBody>
          <a:bodyPr/>
          <a:lstStyle/>
          <a:p>
            <a:r>
              <a:rPr lang="en-US" dirty="0"/>
              <a:t>3 of 4</a:t>
            </a:r>
          </a:p>
        </p:txBody>
      </p:sp>
      <p:sp>
        <p:nvSpPr>
          <p:cNvPr id="8" name="Text Placeholder 7">
            <a:extLst>
              <a:ext uri="{FF2B5EF4-FFF2-40B4-BE49-F238E27FC236}">
                <a16:creationId xmlns:a16="http://schemas.microsoft.com/office/drawing/2014/main" id="{E409DCA9-EE76-4367-B24A-5728F7823714}"/>
              </a:ext>
            </a:extLst>
          </p:cNvPr>
          <p:cNvSpPr>
            <a:spLocks noGrp="1"/>
          </p:cNvSpPr>
          <p:nvPr>
            <p:ph type="body" sz="quarter" idx="29"/>
          </p:nvPr>
        </p:nvSpPr>
        <p:spPr/>
        <p:txBody>
          <a:bodyPr/>
          <a:lstStyle/>
          <a:p>
            <a:r>
              <a:rPr lang="en-US" dirty="0"/>
              <a:t>Output:</a:t>
            </a:r>
            <a:br>
              <a:rPr lang="en-US" dirty="0"/>
            </a:br>
            <a:r>
              <a:rPr lang="en-US" dirty="0"/>
              <a:t>Assess</a:t>
            </a:r>
            <a:br>
              <a:rPr lang="en-US" dirty="0"/>
            </a:br>
            <a:r>
              <a:rPr lang="en-US" dirty="0"/>
              <a:t>It!</a:t>
            </a:r>
          </a:p>
          <a:p>
            <a:endParaRPr lang="en-US" dirty="0"/>
          </a:p>
        </p:txBody>
      </p:sp>
      <p:sp>
        <p:nvSpPr>
          <p:cNvPr id="16" name="Text Placeholder 15">
            <a:extLst>
              <a:ext uri="{FF2B5EF4-FFF2-40B4-BE49-F238E27FC236}">
                <a16:creationId xmlns:a16="http://schemas.microsoft.com/office/drawing/2014/main" id="{C63A2FC5-A138-4885-AC76-ABE9DA023802}"/>
              </a:ext>
            </a:extLst>
          </p:cNvPr>
          <p:cNvSpPr>
            <a:spLocks noGrp="1"/>
          </p:cNvSpPr>
          <p:nvPr>
            <p:ph type="body" sz="quarter" idx="30"/>
          </p:nvPr>
        </p:nvSpPr>
        <p:spPr/>
        <p:txBody>
          <a:bodyPr/>
          <a:lstStyle/>
          <a:p>
            <a:r>
              <a:rPr lang="en-US" dirty="0"/>
              <a:t>4 of 4</a:t>
            </a:r>
          </a:p>
        </p:txBody>
      </p:sp>
      <p:sp>
        <p:nvSpPr>
          <p:cNvPr id="10" name="Text Placeholder 9">
            <a:extLst>
              <a:ext uri="{FF2B5EF4-FFF2-40B4-BE49-F238E27FC236}">
                <a16:creationId xmlns:a16="http://schemas.microsoft.com/office/drawing/2014/main" id="{200DAC2D-ECF2-4BD0-B7B2-51963FFB7E75}"/>
              </a:ext>
            </a:extLst>
          </p:cNvPr>
          <p:cNvSpPr>
            <a:spLocks noGrp="1"/>
          </p:cNvSpPr>
          <p:nvPr>
            <p:ph type="body" sz="quarter" idx="31"/>
          </p:nvPr>
        </p:nvSpPr>
        <p:spPr/>
        <p:txBody>
          <a:bodyPr/>
          <a:lstStyle/>
          <a:p>
            <a:r>
              <a:rPr lang="en-US" dirty="0"/>
              <a:t>Output:</a:t>
            </a:r>
            <a:br>
              <a:rPr lang="en-US" dirty="0"/>
            </a:br>
            <a:r>
              <a:rPr lang="en-US" dirty="0"/>
              <a:t>Assess</a:t>
            </a:r>
            <a:br>
              <a:rPr lang="en-US" dirty="0"/>
            </a:br>
            <a:r>
              <a:rPr lang="en-US" dirty="0"/>
              <a:t>It!</a:t>
            </a:r>
          </a:p>
          <a:p>
            <a:endParaRPr lang="en-US" dirty="0"/>
          </a:p>
        </p:txBody>
      </p:sp>
      <p:sp>
        <p:nvSpPr>
          <p:cNvPr id="12" name="TextBox 11">
            <a:extLst>
              <a:ext uri="{FF2B5EF4-FFF2-40B4-BE49-F238E27FC236}">
                <a16:creationId xmlns:a16="http://schemas.microsoft.com/office/drawing/2014/main" id="{18ED9AAB-9DF5-4D43-9810-DD2E8760BF0E}"/>
              </a:ext>
            </a:extLst>
          </p:cNvPr>
          <p:cNvSpPr txBox="1"/>
          <p:nvPr/>
        </p:nvSpPr>
        <p:spPr>
          <a:xfrm>
            <a:off x="357915" y="1364337"/>
            <a:ext cx="4345688" cy="2369880"/>
          </a:xfrm>
          <a:prstGeom prst="rect">
            <a:avLst/>
          </a:prstGeom>
          <a:noFill/>
        </p:spPr>
        <p:txBody>
          <a:bodyPr wrap="square" rtlCol="0">
            <a:spAutoFit/>
          </a:bodyPr>
          <a:lstStyle/>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Heat can only transfer when touching another object</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Heat always travels up</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Heat transfers from cooler to warmer objects</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Heat transfers from hotter to cooler objects</a:t>
            </a:r>
          </a:p>
          <a:p>
            <a:pPr defTabSz="1005840"/>
            <a:endParaRPr lang="en-US" sz="1600" dirty="0">
              <a:solidFill>
                <a:prstClr val="black"/>
              </a:solidFill>
              <a:latin typeface="Verdana" panose="020B0604030504040204" pitchFamily="34" charset="0"/>
              <a:ea typeface="Verdana" panose="020B0604030504040204" pitchFamily="34" charset="0"/>
            </a:endParaRPr>
          </a:p>
        </p:txBody>
      </p:sp>
      <p:sp>
        <p:nvSpPr>
          <p:cNvPr id="18" name="TextBox 17">
            <a:extLst>
              <a:ext uri="{FF2B5EF4-FFF2-40B4-BE49-F238E27FC236}">
                <a16:creationId xmlns:a16="http://schemas.microsoft.com/office/drawing/2014/main" id="{598A3537-62CA-48C8-8E81-0AC4347CABD2}"/>
              </a:ext>
            </a:extLst>
          </p:cNvPr>
          <p:cNvSpPr txBox="1"/>
          <p:nvPr/>
        </p:nvSpPr>
        <p:spPr>
          <a:xfrm>
            <a:off x="1099604" y="272948"/>
            <a:ext cx="3421059" cy="923330"/>
          </a:xfrm>
          <a:prstGeom prst="rect">
            <a:avLst/>
          </a:prstGeom>
          <a:noFill/>
        </p:spPr>
        <p:txBody>
          <a:bodyPr wrap="square" rtlCol="0">
            <a:spAutoFit/>
          </a:bodyPr>
          <a:lstStyle/>
          <a:p>
            <a:pPr marL="342900" indent="-342900" defTabSz="1005840">
              <a:buFont typeface="+mj-lt"/>
              <a:buAutoNum type="arabicPeriod"/>
            </a:pPr>
            <a:r>
              <a:rPr lang="en-US" dirty="0">
                <a:solidFill>
                  <a:prstClr val="black"/>
                </a:solidFill>
                <a:latin typeface="Verdana" panose="020B0604030504040204" pitchFamily="34" charset="0"/>
                <a:ea typeface="Verdana" panose="020B0604030504040204" pitchFamily="34" charset="0"/>
              </a:rPr>
              <a:t>Which statement is true about heat transfer?</a:t>
            </a:r>
            <a:endParaRPr lang="en-US" i="1"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a:pPr>
            <a:endParaRPr lang="en-US" dirty="0">
              <a:solidFill>
                <a:prstClr val="black"/>
              </a:solidFill>
              <a:latin typeface="Verdana" panose="020B0604030504040204" pitchFamily="34" charset="0"/>
              <a:ea typeface="Verdana" panose="020B0604030504040204" pitchFamily="34" charset="0"/>
            </a:endParaRPr>
          </a:p>
        </p:txBody>
      </p:sp>
      <p:sp>
        <p:nvSpPr>
          <p:cNvPr id="19" name="TextBox 18">
            <a:extLst>
              <a:ext uri="{FF2B5EF4-FFF2-40B4-BE49-F238E27FC236}">
                <a16:creationId xmlns:a16="http://schemas.microsoft.com/office/drawing/2014/main" id="{18AA805E-4C73-4746-BC6B-8A50CC308682}"/>
              </a:ext>
            </a:extLst>
          </p:cNvPr>
          <p:cNvSpPr txBox="1"/>
          <p:nvPr/>
        </p:nvSpPr>
        <p:spPr>
          <a:xfrm>
            <a:off x="5558983" y="1362795"/>
            <a:ext cx="3913339" cy="1308050"/>
          </a:xfrm>
          <a:prstGeom prst="rect">
            <a:avLst/>
          </a:prstGeom>
          <a:noFill/>
        </p:spPr>
        <p:txBody>
          <a:bodyPr wrap="square" rtlCol="0">
            <a:spAutoFit/>
          </a:bodyPr>
          <a:lstStyle/>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Heat from a campfire</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A hot air balloon taking off</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Touching a hot piece of metal</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Getting sunburned</a:t>
            </a:r>
          </a:p>
        </p:txBody>
      </p:sp>
      <p:sp>
        <p:nvSpPr>
          <p:cNvPr id="20" name="TextBox 19">
            <a:extLst>
              <a:ext uri="{FF2B5EF4-FFF2-40B4-BE49-F238E27FC236}">
                <a16:creationId xmlns:a16="http://schemas.microsoft.com/office/drawing/2014/main" id="{AE95A9F5-92AF-42EA-AEC8-898AB2963508}"/>
              </a:ext>
            </a:extLst>
          </p:cNvPr>
          <p:cNvSpPr txBox="1"/>
          <p:nvPr/>
        </p:nvSpPr>
        <p:spPr>
          <a:xfrm>
            <a:off x="6241352" y="278239"/>
            <a:ext cx="3300853" cy="923330"/>
          </a:xfrm>
          <a:prstGeom prst="rect">
            <a:avLst/>
          </a:prstGeom>
          <a:noFill/>
        </p:spPr>
        <p:txBody>
          <a:bodyPr wrap="square" rtlCol="0">
            <a:spAutoFit/>
          </a:bodyPr>
          <a:lstStyle/>
          <a:p>
            <a:pPr marL="342900" indent="-342900" defTabSz="1005840">
              <a:buFont typeface="+mj-lt"/>
              <a:buAutoNum type="arabicPeriod" startAt="2"/>
            </a:pPr>
            <a:r>
              <a:rPr lang="en-US" dirty="0">
                <a:solidFill>
                  <a:prstClr val="black"/>
                </a:solidFill>
                <a:latin typeface="Verdana" panose="020B0604030504040204" pitchFamily="34" charset="0"/>
                <a:ea typeface="Verdana" panose="020B0604030504040204" pitchFamily="34" charset="0"/>
              </a:rPr>
              <a:t>Which situation best represents conduction?</a:t>
            </a:r>
            <a:endParaRPr lang="en-US" i="1"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2"/>
            </a:pPr>
            <a:endParaRPr lang="en-US" dirty="0">
              <a:solidFill>
                <a:prstClr val="black"/>
              </a:solidFill>
              <a:latin typeface="Verdana" panose="020B06040305040402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D032DA5E-7296-4348-A097-9D5A0EA9F14F}"/>
              </a:ext>
            </a:extLst>
          </p:cNvPr>
          <p:cNvSpPr txBox="1"/>
          <p:nvPr/>
        </p:nvSpPr>
        <p:spPr>
          <a:xfrm>
            <a:off x="6314044" y="4161827"/>
            <a:ext cx="3012054" cy="738664"/>
          </a:xfrm>
          <a:prstGeom prst="rect">
            <a:avLst/>
          </a:prstGeom>
          <a:noFill/>
        </p:spPr>
        <p:txBody>
          <a:bodyPr wrap="square" rtlCol="0">
            <a:spAutoFit/>
          </a:bodyPr>
          <a:lstStyle/>
          <a:p>
            <a:pPr defTabSz="1005840"/>
            <a:r>
              <a:rPr lang="en-US" sz="1400" i="1" dirty="0">
                <a:solidFill>
                  <a:prstClr val="black"/>
                </a:solidFill>
                <a:latin typeface="Verdana" panose="020B0604030504040204" pitchFamily="34" charset="0"/>
                <a:ea typeface="Verdana" panose="020B0604030504040204" pitchFamily="34" charset="0"/>
              </a:rPr>
              <a:t>Use the vocabulary words from “Read It” to complete the following sentences.</a:t>
            </a:r>
          </a:p>
        </p:txBody>
      </p:sp>
      <p:sp>
        <p:nvSpPr>
          <p:cNvPr id="22" name="Rectangle 21">
            <a:extLst>
              <a:ext uri="{FF2B5EF4-FFF2-40B4-BE49-F238E27FC236}">
                <a16:creationId xmlns:a16="http://schemas.microsoft.com/office/drawing/2014/main" id="{7ED66B93-18B4-4317-8CEA-63662EE5A047}"/>
              </a:ext>
            </a:extLst>
          </p:cNvPr>
          <p:cNvSpPr/>
          <p:nvPr/>
        </p:nvSpPr>
        <p:spPr>
          <a:xfrm>
            <a:off x="5232846" y="5252701"/>
            <a:ext cx="4565614" cy="2062103"/>
          </a:xfrm>
          <a:prstGeom prst="rect">
            <a:avLst/>
          </a:prstGeom>
        </p:spPr>
        <p:txBody>
          <a:bodyPr wrap="square">
            <a:spAutoFit/>
          </a:bodyPr>
          <a:lstStyle/>
          <a:p>
            <a:pPr defTabSz="1005840"/>
            <a:r>
              <a:rPr lang="en-US" sz="1600" dirty="0">
                <a:solidFill>
                  <a:prstClr val="black"/>
                </a:solidFill>
                <a:latin typeface="Verdana" panose="020B0604030504040204" pitchFamily="34" charset="0"/>
                <a:ea typeface="Verdana" panose="020B0604030504040204" pitchFamily="34" charset="0"/>
              </a:rPr>
              <a:t>Sound and light are both found as (4)_____, with a variety of (5)_____. The sun, a source of light waves specifically, releases a type of (6)_____. The sun emits invisible (7)_____. It can be found as UVA or UVB types. These lights give off different levels of (8)_____, some of which can be harmful.</a:t>
            </a:r>
          </a:p>
        </p:txBody>
      </p:sp>
      <p:sp>
        <p:nvSpPr>
          <p:cNvPr id="23" name="TextBox 22">
            <a:extLst>
              <a:ext uri="{FF2B5EF4-FFF2-40B4-BE49-F238E27FC236}">
                <a16:creationId xmlns:a16="http://schemas.microsoft.com/office/drawing/2014/main" id="{7AA3EDCB-D8AC-445D-A651-8FAE0D794283}"/>
              </a:ext>
            </a:extLst>
          </p:cNvPr>
          <p:cNvSpPr txBox="1"/>
          <p:nvPr/>
        </p:nvSpPr>
        <p:spPr>
          <a:xfrm>
            <a:off x="357915" y="5442879"/>
            <a:ext cx="3913339" cy="1308050"/>
          </a:xfrm>
          <a:prstGeom prst="rect">
            <a:avLst/>
          </a:prstGeom>
          <a:noFill/>
        </p:spPr>
        <p:txBody>
          <a:bodyPr wrap="square" rtlCol="0">
            <a:spAutoFit/>
          </a:bodyPr>
          <a:lstStyle/>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Heat from a campfire</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A hot air balloon taking off</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Touching a hot piece of metal</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Getting sunburned</a:t>
            </a:r>
          </a:p>
        </p:txBody>
      </p:sp>
      <p:sp>
        <p:nvSpPr>
          <p:cNvPr id="24" name="TextBox 23">
            <a:extLst>
              <a:ext uri="{FF2B5EF4-FFF2-40B4-BE49-F238E27FC236}">
                <a16:creationId xmlns:a16="http://schemas.microsoft.com/office/drawing/2014/main" id="{9D8A9692-966F-46FB-A59F-16C16661BD2A}"/>
              </a:ext>
            </a:extLst>
          </p:cNvPr>
          <p:cNvSpPr txBox="1"/>
          <p:nvPr/>
        </p:nvSpPr>
        <p:spPr>
          <a:xfrm>
            <a:off x="1148795" y="4122724"/>
            <a:ext cx="3371868" cy="923330"/>
          </a:xfrm>
          <a:prstGeom prst="rect">
            <a:avLst/>
          </a:prstGeom>
          <a:noFill/>
        </p:spPr>
        <p:txBody>
          <a:bodyPr wrap="square" rtlCol="0">
            <a:spAutoFit/>
          </a:bodyPr>
          <a:lstStyle/>
          <a:p>
            <a:pPr marL="342900" indent="-342900" defTabSz="1005840">
              <a:buFont typeface="+mj-lt"/>
              <a:buAutoNum type="arabicPeriod" startAt="3"/>
            </a:pPr>
            <a:r>
              <a:rPr lang="en-US" dirty="0">
                <a:solidFill>
                  <a:prstClr val="black"/>
                </a:solidFill>
                <a:latin typeface="Verdana" panose="020B0604030504040204" pitchFamily="34" charset="0"/>
                <a:ea typeface="Verdana" panose="020B0604030504040204" pitchFamily="34" charset="0"/>
              </a:rPr>
              <a:t>Which situation best represents convection?</a:t>
            </a:r>
            <a:endParaRPr lang="en-US" i="1"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3"/>
            </a:pPr>
            <a:endParaRPr lang="en-US" dirty="0">
              <a:solidFill>
                <a:prstClr val="black"/>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1191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F43D0A-AC5D-46FD-8B94-BA4E7F602A84}"/>
              </a:ext>
            </a:extLst>
          </p:cNvPr>
          <p:cNvSpPr txBox="1"/>
          <p:nvPr/>
        </p:nvSpPr>
        <p:spPr>
          <a:xfrm>
            <a:off x="252663" y="240632"/>
            <a:ext cx="8361948"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Write It! Station Instructions</a:t>
            </a:r>
          </a:p>
        </p:txBody>
      </p:sp>
      <p:sp>
        <p:nvSpPr>
          <p:cNvPr id="6" name="TextBox 5">
            <a:extLst>
              <a:ext uri="{FF2B5EF4-FFF2-40B4-BE49-F238E27FC236}">
                <a16:creationId xmlns:a16="http://schemas.microsoft.com/office/drawing/2014/main" id="{B3DE96B5-BF39-45A9-A902-0B6D2B680C92}"/>
              </a:ext>
            </a:extLst>
          </p:cNvPr>
          <p:cNvSpPr txBox="1"/>
          <p:nvPr/>
        </p:nvSpPr>
        <p:spPr>
          <a:xfrm>
            <a:off x="8074276" y="6612942"/>
            <a:ext cx="1418939" cy="553998"/>
          </a:xfrm>
          <a:prstGeom prst="rect">
            <a:avLst/>
          </a:prstGeom>
          <a:noFill/>
        </p:spPr>
        <p:txBody>
          <a:bodyPr wrap="square" rtlCol="0">
            <a:spAutoFit/>
          </a:bodyPr>
          <a:lstStyle/>
          <a:p>
            <a:pPr algn="ctr"/>
            <a:r>
              <a:rPr lang="en-US" sz="1000" dirty="0">
                <a:latin typeface="Verdana" panose="020B0604030504040204" pitchFamily="34" charset="0"/>
                <a:ea typeface="Verdana" panose="020B0604030504040204" pitchFamily="34" charset="0"/>
              </a:rPr>
              <a:t>Do at least two input stations before this.</a:t>
            </a:r>
          </a:p>
        </p:txBody>
      </p:sp>
      <p:sp>
        <p:nvSpPr>
          <p:cNvPr id="7" name="TextBox 6">
            <a:extLst>
              <a:ext uri="{FF2B5EF4-FFF2-40B4-BE49-F238E27FC236}">
                <a16:creationId xmlns:a16="http://schemas.microsoft.com/office/drawing/2014/main" id="{82816F9C-CF9E-4306-9414-5B68595CE0DF}"/>
              </a:ext>
            </a:extLst>
          </p:cNvPr>
          <p:cNvSpPr txBox="1"/>
          <p:nvPr/>
        </p:nvSpPr>
        <p:spPr>
          <a:xfrm>
            <a:off x="7829607" y="5905056"/>
            <a:ext cx="1908279" cy="707886"/>
          </a:xfrm>
          <a:prstGeom prst="rect">
            <a:avLst/>
          </a:prstGeom>
          <a:noFill/>
        </p:spPr>
        <p:txBody>
          <a:bodyPr wrap="square" rtlCol="0">
            <a:spAutoFit/>
          </a:bodyPr>
          <a:lstStyle/>
          <a:p>
            <a:pPr algn="ctr"/>
            <a:r>
              <a:rPr lang="en-US" sz="2000" b="1" dirty="0">
                <a:latin typeface="Georgia" panose="02040502050405020303" pitchFamily="18" charset="0"/>
                <a:ea typeface="Verdana" panose="020B0604030504040204" pitchFamily="34" charset="0"/>
              </a:rPr>
              <a:t>OUTPUT STATION</a:t>
            </a:r>
          </a:p>
        </p:txBody>
      </p:sp>
      <p:sp>
        <p:nvSpPr>
          <p:cNvPr id="2" name="Rectangle 1">
            <a:extLst>
              <a:ext uri="{FF2B5EF4-FFF2-40B4-BE49-F238E27FC236}">
                <a16:creationId xmlns:a16="http://schemas.microsoft.com/office/drawing/2014/main" id="{EF4829BD-80F9-4237-9BFC-47BC77063045}"/>
              </a:ext>
            </a:extLst>
          </p:cNvPr>
          <p:cNvSpPr/>
          <p:nvPr/>
        </p:nvSpPr>
        <p:spPr>
          <a:xfrm>
            <a:off x="408924" y="1257630"/>
            <a:ext cx="9240552" cy="3785652"/>
          </a:xfrm>
          <a:prstGeom prst="rect">
            <a:avLst/>
          </a:prstGeom>
        </p:spPr>
        <p:txBody>
          <a:bodyPr wrap="square">
            <a:spAutoFit/>
          </a:bodyPr>
          <a:lstStyle/>
          <a:p>
            <a:pPr defTabSz="1005840"/>
            <a:r>
              <a:rPr lang="en-US" sz="2400" dirty="0">
                <a:solidFill>
                  <a:prstClr val="black"/>
                </a:solidFill>
                <a:latin typeface="Verdana" panose="020B0604030504040204" pitchFamily="34" charset="0"/>
                <a:ea typeface="Verdana" panose="020B0604030504040204" pitchFamily="34" charset="0"/>
              </a:rPr>
              <a:t>It is recommended that you have completed at least </a:t>
            </a:r>
            <a:r>
              <a:rPr lang="en-US" sz="2400" b="1" dirty="0">
                <a:solidFill>
                  <a:prstClr val="black"/>
                </a:solidFill>
                <a:latin typeface="Verdana" panose="020B0604030504040204" pitchFamily="34" charset="0"/>
                <a:ea typeface="Verdana" panose="020B0604030504040204" pitchFamily="34" charset="0"/>
              </a:rPr>
              <a:t>two</a:t>
            </a:r>
            <a:r>
              <a:rPr lang="en-US" sz="2400" dirty="0">
                <a:solidFill>
                  <a:prstClr val="black"/>
                </a:solidFill>
                <a:latin typeface="Verdana" panose="020B0604030504040204" pitchFamily="34" charset="0"/>
                <a:ea typeface="Verdana" panose="020B0604030504040204" pitchFamily="34" charset="0"/>
              </a:rPr>
              <a:t> of the following stations before working at this station.</a:t>
            </a:r>
          </a:p>
          <a:p>
            <a:pPr defTabSz="1005840"/>
            <a:endParaRPr lang="en-US" sz="2400" dirty="0">
              <a:solidFill>
                <a:prstClr val="black"/>
              </a:solidFill>
              <a:latin typeface="Verdana" panose="020B0604030504040204" pitchFamily="34" charset="0"/>
              <a:ea typeface="Verdana" panose="020B0604030504040204" pitchFamily="34" charset="0"/>
            </a:endParaRPr>
          </a:p>
          <a:p>
            <a:pPr defTabSz="1005840">
              <a:buFontTx/>
              <a:buChar char="-"/>
            </a:pPr>
            <a:r>
              <a:rPr lang="en-US" sz="2400" dirty="0">
                <a:solidFill>
                  <a:prstClr val="black"/>
                </a:solidFill>
                <a:latin typeface="Verdana" panose="020B0604030504040204" pitchFamily="34" charset="0"/>
                <a:ea typeface="Verdana" panose="020B0604030504040204" pitchFamily="34" charset="0"/>
              </a:rPr>
              <a:t>Read It!</a:t>
            </a:r>
          </a:p>
          <a:p>
            <a:pPr defTabSz="1005840">
              <a:buFontTx/>
              <a:buChar char="-"/>
            </a:pPr>
            <a:r>
              <a:rPr lang="en-US" sz="2400" dirty="0">
                <a:solidFill>
                  <a:prstClr val="black"/>
                </a:solidFill>
                <a:latin typeface="Verdana" panose="020B0604030504040204" pitchFamily="34" charset="0"/>
                <a:ea typeface="Verdana" panose="020B0604030504040204" pitchFamily="34" charset="0"/>
              </a:rPr>
              <a:t>Explore It!</a:t>
            </a:r>
          </a:p>
          <a:p>
            <a:pPr defTabSz="1005840">
              <a:buFontTx/>
              <a:buChar char="-"/>
            </a:pPr>
            <a:r>
              <a:rPr lang="en-US" sz="2400" dirty="0">
                <a:solidFill>
                  <a:prstClr val="black"/>
                </a:solidFill>
                <a:latin typeface="Verdana" panose="020B0604030504040204" pitchFamily="34" charset="0"/>
                <a:ea typeface="Verdana" panose="020B0604030504040204" pitchFamily="34" charset="0"/>
              </a:rPr>
              <a:t>Watch It!</a:t>
            </a:r>
          </a:p>
          <a:p>
            <a:pPr defTabSz="1005840">
              <a:buFontTx/>
              <a:buChar char="-"/>
            </a:pPr>
            <a:r>
              <a:rPr lang="en-US" sz="2400" dirty="0">
                <a:solidFill>
                  <a:prstClr val="black"/>
                </a:solidFill>
                <a:latin typeface="Verdana" panose="020B0604030504040204" pitchFamily="34" charset="0"/>
                <a:ea typeface="Verdana" panose="020B0604030504040204" pitchFamily="34" charset="0"/>
              </a:rPr>
              <a:t>Research It! </a:t>
            </a:r>
          </a:p>
          <a:p>
            <a:pPr defTabSz="1005840">
              <a:buFontTx/>
              <a:buChar char="-"/>
            </a:pPr>
            <a:endParaRPr lang="en-US" sz="2400" dirty="0">
              <a:solidFill>
                <a:prstClr val="black"/>
              </a:solidFill>
              <a:latin typeface="Verdana" panose="020B0604030504040204" pitchFamily="34" charset="0"/>
              <a:ea typeface="Verdana" panose="020B0604030504040204" pitchFamily="34" charset="0"/>
            </a:endParaRPr>
          </a:p>
          <a:p>
            <a:pPr defTabSz="1005840"/>
            <a:r>
              <a:rPr lang="en-US" sz="2400" dirty="0">
                <a:solidFill>
                  <a:prstClr val="black"/>
                </a:solidFill>
                <a:latin typeface="Verdana" panose="020B0604030504040204" pitchFamily="34" charset="0"/>
                <a:ea typeface="Verdana" panose="020B0604030504040204" pitchFamily="34" charset="0"/>
              </a:rPr>
              <a:t>Answer each of the task card questions on the lab sheet in </a:t>
            </a:r>
            <a:r>
              <a:rPr lang="en-US" sz="2400" b="1" dirty="0">
                <a:solidFill>
                  <a:prstClr val="black"/>
                </a:solidFill>
                <a:latin typeface="Verdana" panose="020B0604030504040204" pitchFamily="34" charset="0"/>
                <a:ea typeface="Verdana" panose="020B0604030504040204" pitchFamily="34" charset="0"/>
              </a:rPr>
              <a:t>complete sentences</a:t>
            </a:r>
            <a:r>
              <a:rPr lang="en-US" sz="2400" dirty="0">
                <a:solidFill>
                  <a:prstClr val="black"/>
                </a:solidFill>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626433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E51BDDA1-750A-4C8E-A832-E76018D29121}"/>
              </a:ext>
            </a:extLst>
          </p:cNvPr>
          <p:cNvSpPr>
            <a:spLocks noGrp="1"/>
          </p:cNvSpPr>
          <p:nvPr>
            <p:ph type="body" sz="quarter" idx="33"/>
          </p:nvPr>
        </p:nvSpPr>
        <p:spPr/>
        <p:txBody>
          <a:bodyPr/>
          <a:lstStyle/>
          <a:p>
            <a:r>
              <a:rPr lang="en-US" dirty="0"/>
              <a:t>1 of 3</a:t>
            </a:r>
          </a:p>
        </p:txBody>
      </p:sp>
      <p:sp>
        <p:nvSpPr>
          <p:cNvPr id="13" name="Text Placeholder 12">
            <a:extLst>
              <a:ext uri="{FF2B5EF4-FFF2-40B4-BE49-F238E27FC236}">
                <a16:creationId xmlns:a16="http://schemas.microsoft.com/office/drawing/2014/main" id="{42240B39-4A58-4BD6-B9E6-E8658952C131}"/>
              </a:ext>
            </a:extLst>
          </p:cNvPr>
          <p:cNvSpPr>
            <a:spLocks noGrp="1"/>
          </p:cNvSpPr>
          <p:nvPr>
            <p:ph type="body" sz="quarter" idx="34"/>
          </p:nvPr>
        </p:nvSpPr>
        <p:spPr/>
        <p:txBody>
          <a:bodyPr/>
          <a:lstStyle/>
          <a:p>
            <a:r>
              <a:rPr lang="en-US" dirty="0"/>
              <a:t>Output:</a:t>
            </a:r>
            <a:br>
              <a:rPr lang="en-US" dirty="0"/>
            </a:br>
            <a:r>
              <a:rPr lang="en-US" dirty="0"/>
              <a:t>Write</a:t>
            </a:r>
            <a:br>
              <a:rPr lang="en-US" dirty="0"/>
            </a:br>
            <a:r>
              <a:rPr lang="en-US" dirty="0"/>
              <a:t>It!</a:t>
            </a:r>
          </a:p>
          <a:p>
            <a:endParaRPr lang="en-US" dirty="0"/>
          </a:p>
        </p:txBody>
      </p:sp>
      <p:sp>
        <p:nvSpPr>
          <p:cNvPr id="14" name="Text Placeholder 13">
            <a:extLst>
              <a:ext uri="{FF2B5EF4-FFF2-40B4-BE49-F238E27FC236}">
                <a16:creationId xmlns:a16="http://schemas.microsoft.com/office/drawing/2014/main" id="{FFE00B35-FA79-49D2-953B-888C9597F854}"/>
              </a:ext>
            </a:extLst>
          </p:cNvPr>
          <p:cNvSpPr>
            <a:spLocks noGrp="1"/>
          </p:cNvSpPr>
          <p:nvPr>
            <p:ph type="body" sz="quarter" idx="26"/>
          </p:nvPr>
        </p:nvSpPr>
        <p:spPr/>
        <p:txBody>
          <a:bodyPr/>
          <a:lstStyle/>
          <a:p>
            <a:r>
              <a:rPr lang="en-US" dirty="0"/>
              <a:t>2 of 3</a:t>
            </a:r>
          </a:p>
        </p:txBody>
      </p:sp>
      <p:sp>
        <p:nvSpPr>
          <p:cNvPr id="11" name="Text Placeholder 10">
            <a:extLst>
              <a:ext uri="{FF2B5EF4-FFF2-40B4-BE49-F238E27FC236}">
                <a16:creationId xmlns:a16="http://schemas.microsoft.com/office/drawing/2014/main" id="{6C8A8353-1E7C-4B97-9A7D-61672B53AFAF}"/>
              </a:ext>
            </a:extLst>
          </p:cNvPr>
          <p:cNvSpPr>
            <a:spLocks noGrp="1"/>
          </p:cNvSpPr>
          <p:nvPr>
            <p:ph type="body" sz="quarter" idx="32"/>
          </p:nvPr>
        </p:nvSpPr>
        <p:spPr/>
        <p:txBody>
          <a:bodyPr/>
          <a:lstStyle/>
          <a:p>
            <a:r>
              <a:rPr lang="en-US" dirty="0"/>
              <a:t>Output:</a:t>
            </a:r>
            <a:br>
              <a:rPr lang="en-US" dirty="0"/>
            </a:br>
            <a:r>
              <a:rPr lang="en-US" dirty="0"/>
              <a:t>Write</a:t>
            </a:r>
            <a:br>
              <a:rPr lang="en-US" dirty="0"/>
            </a:br>
            <a:r>
              <a:rPr lang="en-US" dirty="0"/>
              <a:t>It!</a:t>
            </a:r>
          </a:p>
          <a:p>
            <a:endParaRPr lang="en-US" dirty="0"/>
          </a:p>
        </p:txBody>
      </p:sp>
      <p:sp>
        <p:nvSpPr>
          <p:cNvPr id="15" name="Text Placeholder 14">
            <a:extLst>
              <a:ext uri="{FF2B5EF4-FFF2-40B4-BE49-F238E27FC236}">
                <a16:creationId xmlns:a16="http://schemas.microsoft.com/office/drawing/2014/main" id="{E8E62DC3-9578-4C2C-8E96-EDF6CD821CFF}"/>
              </a:ext>
            </a:extLst>
          </p:cNvPr>
          <p:cNvSpPr>
            <a:spLocks noGrp="1"/>
          </p:cNvSpPr>
          <p:nvPr>
            <p:ph type="body" sz="quarter" idx="28"/>
          </p:nvPr>
        </p:nvSpPr>
        <p:spPr/>
        <p:txBody>
          <a:bodyPr/>
          <a:lstStyle/>
          <a:p>
            <a:r>
              <a:rPr lang="en-US" dirty="0"/>
              <a:t>3 of 3</a:t>
            </a:r>
          </a:p>
        </p:txBody>
      </p:sp>
      <p:sp>
        <p:nvSpPr>
          <p:cNvPr id="8" name="Text Placeholder 7">
            <a:extLst>
              <a:ext uri="{FF2B5EF4-FFF2-40B4-BE49-F238E27FC236}">
                <a16:creationId xmlns:a16="http://schemas.microsoft.com/office/drawing/2014/main" id="{E409DCA9-EE76-4367-B24A-5728F7823714}"/>
              </a:ext>
            </a:extLst>
          </p:cNvPr>
          <p:cNvSpPr>
            <a:spLocks noGrp="1"/>
          </p:cNvSpPr>
          <p:nvPr>
            <p:ph type="body" sz="quarter" idx="29"/>
          </p:nvPr>
        </p:nvSpPr>
        <p:spPr/>
        <p:txBody>
          <a:bodyPr/>
          <a:lstStyle/>
          <a:p>
            <a:r>
              <a:rPr lang="en-US" dirty="0"/>
              <a:t>Output:</a:t>
            </a:r>
            <a:br>
              <a:rPr lang="en-US" dirty="0"/>
            </a:br>
            <a:r>
              <a:rPr lang="en-US" dirty="0"/>
              <a:t>Write</a:t>
            </a:r>
            <a:br>
              <a:rPr lang="en-US" dirty="0"/>
            </a:br>
            <a:r>
              <a:rPr lang="en-US" dirty="0"/>
              <a:t>It!</a:t>
            </a:r>
          </a:p>
          <a:p>
            <a:endParaRPr lang="en-US" dirty="0"/>
          </a:p>
        </p:txBody>
      </p:sp>
      <p:sp>
        <p:nvSpPr>
          <p:cNvPr id="10" name="Text Placeholder 9">
            <a:extLst>
              <a:ext uri="{FF2B5EF4-FFF2-40B4-BE49-F238E27FC236}">
                <a16:creationId xmlns:a16="http://schemas.microsoft.com/office/drawing/2014/main" id="{200DAC2D-ECF2-4BD0-B7B2-51963FFB7E75}"/>
              </a:ext>
            </a:extLst>
          </p:cNvPr>
          <p:cNvSpPr>
            <a:spLocks noGrp="1"/>
          </p:cNvSpPr>
          <p:nvPr>
            <p:ph type="body" sz="quarter" idx="31"/>
          </p:nvPr>
        </p:nvSpPr>
        <p:spPr/>
        <p:txBody>
          <a:bodyPr/>
          <a:lstStyle/>
          <a:p>
            <a:r>
              <a:rPr lang="en-US" dirty="0"/>
              <a:t>Output:</a:t>
            </a:r>
            <a:br>
              <a:rPr lang="en-US" dirty="0"/>
            </a:br>
            <a:r>
              <a:rPr lang="en-US" dirty="0"/>
              <a:t>Write</a:t>
            </a:r>
            <a:br>
              <a:rPr lang="en-US" dirty="0"/>
            </a:br>
            <a:r>
              <a:rPr lang="en-US" dirty="0"/>
              <a:t>It!</a:t>
            </a:r>
          </a:p>
          <a:p>
            <a:endParaRPr lang="en-US" dirty="0"/>
          </a:p>
        </p:txBody>
      </p:sp>
      <p:sp>
        <p:nvSpPr>
          <p:cNvPr id="12" name="TextBox 11">
            <a:extLst>
              <a:ext uri="{FF2B5EF4-FFF2-40B4-BE49-F238E27FC236}">
                <a16:creationId xmlns:a16="http://schemas.microsoft.com/office/drawing/2014/main" id="{165E62FD-3C16-443A-B18C-805B560D69DA}"/>
              </a:ext>
            </a:extLst>
          </p:cNvPr>
          <p:cNvSpPr txBox="1"/>
          <p:nvPr/>
        </p:nvSpPr>
        <p:spPr>
          <a:xfrm>
            <a:off x="677913" y="1391837"/>
            <a:ext cx="3786702" cy="1323439"/>
          </a:xfrm>
          <a:prstGeom prst="rect">
            <a:avLst/>
          </a:prstGeom>
          <a:noFill/>
        </p:spPr>
        <p:txBody>
          <a:bodyPr wrap="square" rtlCol="0">
            <a:spAutoFit/>
          </a:bodyPr>
          <a:lstStyle/>
          <a:p>
            <a:pPr marL="342900" indent="-342900" defTabSz="1005840">
              <a:buFont typeface="+mj-lt"/>
              <a:buAutoNum type="arabicPeriod"/>
            </a:pPr>
            <a:r>
              <a:rPr lang="en-US" sz="2000" dirty="0">
                <a:solidFill>
                  <a:prstClr val="black"/>
                </a:solidFill>
                <a:latin typeface="Verdana" panose="020B0604030504040204" pitchFamily="34" charset="0"/>
                <a:ea typeface="Verdana" panose="020B0604030504040204" pitchFamily="34" charset="0"/>
              </a:rPr>
              <a:t>Explain the difference between conduction, convection, and radiation.</a:t>
            </a:r>
          </a:p>
        </p:txBody>
      </p:sp>
      <p:sp>
        <p:nvSpPr>
          <p:cNvPr id="18" name="TextBox 17">
            <a:extLst>
              <a:ext uri="{FF2B5EF4-FFF2-40B4-BE49-F238E27FC236}">
                <a16:creationId xmlns:a16="http://schemas.microsoft.com/office/drawing/2014/main" id="{9C1D71B4-73EA-4206-93D3-E2C44BF3E0F0}"/>
              </a:ext>
            </a:extLst>
          </p:cNvPr>
          <p:cNvSpPr txBox="1"/>
          <p:nvPr/>
        </p:nvSpPr>
        <p:spPr>
          <a:xfrm>
            <a:off x="558800" y="5327716"/>
            <a:ext cx="4156891" cy="1631216"/>
          </a:xfrm>
          <a:prstGeom prst="rect">
            <a:avLst/>
          </a:prstGeom>
          <a:noFill/>
        </p:spPr>
        <p:txBody>
          <a:bodyPr wrap="square" rtlCol="0">
            <a:spAutoFit/>
          </a:bodyPr>
          <a:lstStyle/>
          <a:p>
            <a:pPr marL="342900" indent="-342900" defTabSz="1005840">
              <a:buFont typeface="+mj-lt"/>
              <a:buAutoNum type="arabicPeriod" startAt="3"/>
            </a:pPr>
            <a:r>
              <a:rPr lang="en-US" sz="2000" dirty="0">
                <a:solidFill>
                  <a:prstClr val="black"/>
                </a:solidFill>
                <a:latin typeface="Verdana" panose="020B0604030504040204" pitchFamily="34" charset="0"/>
                <a:ea typeface="Verdana" panose="020B0604030504040204" pitchFamily="34" charset="0"/>
              </a:rPr>
              <a:t>Explain why it’s much colder at the bottom of a pool than at the top. Also, describe what heat transfer process(es) is taking place.</a:t>
            </a:r>
          </a:p>
        </p:txBody>
      </p:sp>
      <p:pic>
        <p:nvPicPr>
          <p:cNvPr id="19" name="Picture 18">
            <a:extLst>
              <a:ext uri="{FF2B5EF4-FFF2-40B4-BE49-F238E27FC236}">
                <a16:creationId xmlns:a16="http://schemas.microsoft.com/office/drawing/2014/main" id="{054F52F2-CA09-4633-8153-70F578767CB8}"/>
              </a:ext>
            </a:extLst>
          </p:cNvPr>
          <p:cNvPicPr>
            <a:picLocks noChangeAspect="1"/>
          </p:cNvPicPr>
          <p:nvPr/>
        </p:nvPicPr>
        <p:blipFill>
          <a:blip r:embed="rId2"/>
          <a:stretch>
            <a:fillRect/>
          </a:stretch>
        </p:blipFill>
        <p:spPr>
          <a:xfrm>
            <a:off x="6565870" y="527919"/>
            <a:ext cx="2724312" cy="1228967"/>
          </a:xfrm>
          <a:prstGeom prst="rect">
            <a:avLst/>
          </a:prstGeom>
        </p:spPr>
      </p:pic>
      <p:sp>
        <p:nvSpPr>
          <p:cNvPr id="20" name="TextBox 19">
            <a:extLst>
              <a:ext uri="{FF2B5EF4-FFF2-40B4-BE49-F238E27FC236}">
                <a16:creationId xmlns:a16="http://schemas.microsoft.com/office/drawing/2014/main" id="{12009CB2-D994-4A14-93B3-0279E9BBBDA5}"/>
              </a:ext>
            </a:extLst>
          </p:cNvPr>
          <p:cNvSpPr txBox="1"/>
          <p:nvPr/>
        </p:nvSpPr>
        <p:spPr>
          <a:xfrm>
            <a:off x="5593786" y="1545145"/>
            <a:ext cx="3969636" cy="1938992"/>
          </a:xfrm>
          <a:prstGeom prst="rect">
            <a:avLst/>
          </a:prstGeom>
          <a:noFill/>
        </p:spPr>
        <p:txBody>
          <a:bodyPr wrap="square" rtlCol="0">
            <a:spAutoFit/>
          </a:bodyPr>
          <a:lstStyle/>
          <a:p>
            <a:pPr marL="342900" indent="-342900" defTabSz="1005840">
              <a:buFont typeface="+mj-lt"/>
              <a:buAutoNum type="arabicPeriod" startAt="2"/>
            </a:pPr>
            <a:endParaRPr lang="en-US" sz="20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2"/>
            </a:pPr>
            <a:r>
              <a:rPr lang="en-US" sz="2000" dirty="0">
                <a:solidFill>
                  <a:prstClr val="black"/>
                </a:solidFill>
                <a:latin typeface="Verdana" panose="020B0604030504040204" pitchFamily="34" charset="0"/>
                <a:ea typeface="Verdana" panose="020B0604030504040204" pitchFamily="34" charset="0"/>
              </a:rPr>
              <a:t>Explain what is happening in this diagram. Also, describe what heat transfer process is taking place.</a:t>
            </a:r>
          </a:p>
        </p:txBody>
      </p:sp>
      <p:sp>
        <p:nvSpPr>
          <p:cNvPr id="21" name="Rectangle 20">
            <a:extLst>
              <a:ext uri="{FF2B5EF4-FFF2-40B4-BE49-F238E27FC236}">
                <a16:creationId xmlns:a16="http://schemas.microsoft.com/office/drawing/2014/main" id="{F6305093-B40E-4237-8E0D-470244A7D60F}"/>
              </a:ext>
            </a:extLst>
          </p:cNvPr>
          <p:cNvSpPr/>
          <p:nvPr/>
        </p:nvSpPr>
        <p:spPr>
          <a:xfrm>
            <a:off x="5098809" y="3962399"/>
            <a:ext cx="4959591" cy="3810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602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16C876-7F26-4AF8-9402-12896168A6ED}"/>
              </a:ext>
            </a:extLst>
          </p:cNvPr>
          <p:cNvSpPr>
            <a:spLocks noGrp="1"/>
          </p:cNvSpPr>
          <p:nvPr>
            <p:ph type="body" sz="quarter" idx="17"/>
          </p:nvPr>
        </p:nvSpPr>
        <p:spPr/>
        <p:txBody>
          <a:bodyPr/>
          <a:lstStyle/>
          <a:p>
            <a:r>
              <a:rPr lang="en-US" dirty="0"/>
              <a:t>Sunscreen and Radiation </a:t>
            </a:r>
          </a:p>
        </p:txBody>
      </p:sp>
      <p:sp>
        <p:nvSpPr>
          <p:cNvPr id="3" name="Rectangle 2">
            <a:extLst>
              <a:ext uri="{FF2B5EF4-FFF2-40B4-BE49-F238E27FC236}">
                <a16:creationId xmlns:a16="http://schemas.microsoft.com/office/drawing/2014/main" id="{68B03CC8-A31C-47B8-B923-A74A6D3E2EF0}"/>
              </a:ext>
            </a:extLst>
          </p:cNvPr>
          <p:cNvSpPr/>
          <p:nvPr/>
        </p:nvSpPr>
        <p:spPr>
          <a:xfrm>
            <a:off x="114300" y="1480342"/>
            <a:ext cx="9829800" cy="5943600"/>
          </a:xfrm>
          <a:prstGeom prst="rect">
            <a:avLst/>
          </a:prstGeom>
        </p:spPr>
        <p:txBody>
          <a:bodyPr wrap="square" numCol="2" spcCol="182880">
            <a:spAutoFit/>
          </a:bodyPr>
          <a:lstStyle/>
          <a:p>
            <a:pPr>
              <a:lnSpc>
                <a:spcPct val="107000"/>
              </a:lnSpc>
              <a:spcAft>
                <a:spcPts val="800"/>
              </a:spcAft>
            </a:pPr>
            <a:r>
              <a:rPr lang="en-US" sz="1300" dirty="0">
                <a:latin typeface="Verdana" panose="020B0604030504040204" pitchFamily="34" charset="0"/>
                <a:ea typeface="Verdana" panose="020B0604030504040204" pitchFamily="34" charset="0"/>
                <a:cs typeface="Times New Roman" panose="02020603050405020304" pitchFamily="18" charset="0"/>
              </a:rPr>
              <a:t>Have you ever gotten a sunburn on a hot summer day? The sun is constantly releasing </a:t>
            </a:r>
            <a:r>
              <a:rPr lang="en-US" sz="1300" b="1" dirty="0">
                <a:latin typeface="Verdana" panose="020B0604030504040204" pitchFamily="34" charset="0"/>
                <a:ea typeface="Verdana" panose="020B0604030504040204" pitchFamily="34" charset="0"/>
                <a:cs typeface="Times New Roman" panose="02020603050405020304" pitchFamily="18" charset="0"/>
              </a:rPr>
              <a:t>electromagnetic energy</a:t>
            </a:r>
            <a:r>
              <a:rPr lang="en-US" sz="1300" dirty="0">
                <a:latin typeface="Verdana" panose="020B0604030504040204" pitchFamily="34" charset="0"/>
                <a:ea typeface="Verdana" panose="020B0604030504040204" pitchFamily="34" charset="0"/>
                <a:cs typeface="Times New Roman" panose="02020603050405020304" pitchFamily="18" charset="0"/>
              </a:rPr>
              <a:t> – energy that is a combination of electrical and magnetic fields – in the form of </a:t>
            </a:r>
            <a:r>
              <a:rPr lang="en-US" sz="1300" b="1" dirty="0">
                <a:latin typeface="Verdana" panose="020B0604030504040204" pitchFamily="34" charset="0"/>
                <a:ea typeface="Verdana" panose="020B0604030504040204" pitchFamily="34" charset="0"/>
                <a:cs typeface="Times New Roman" panose="02020603050405020304" pitchFamily="18" charset="0"/>
              </a:rPr>
              <a:t>waves</a:t>
            </a:r>
            <a:r>
              <a:rPr lang="en-US" sz="1300" dirty="0">
                <a:latin typeface="Verdana" panose="020B0604030504040204" pitchFamily="34" charset="0"/>
                <a:ea typeface="Verdana" panose="020B0604030504040204" pitchFamily="34" charset="0"/>
                <a:cs typeface="Times New Roman" panose="02020603050405020304" pitchFamily="18" charset="0"/>
              </a:rPr>
              <a:t>. </a:t>
            </a:r>
            <a:r>
              <a:rPr lang="en-US" sz="1300" dirty="0">
                <a:latin typeface="Verdana" panose="020B0604030504040204" pitchFamily="34" charset="0"/>
                <a:ea typeface="Verdana" panose="020B0604030504040204" pitchFamily="34" charset="0"/>
                <a:cs typeface="Verdana" panose="020B0604030504040204" pitchFamily="34" charset="0"/>
              </a:rPr>
              <a:t>These waves cover a wide range of sizes and speeds, and this range is called the electromagnetic spectrum. We can see some portions of this spectrum as visible light. However, not all of the sun’s energy can be detected by the naked eye, and these invisible waves can be dangerous.</a:t>
            </a:r>
          </a:p>
          <a:p>
            <a:pPr>
              <a:lnSpc>
                <a:spcPct val="107000"/>
              </a:lnSpc>
              <a:spcAft>
                <a:spcPts val="800"/>
              </a:spcAft>
            </a:pPr>
            <a:r>
              <a:rPr lang="en-US" sz="1300" dirty="0">
                <a:latin typeface="Verdana" panose="020B0604030504040204" pitchFamily="34" charset="0"/>
                <a:ea typeface="Verdana" panose="020B0604030504040204" pitchFamily="34" charset="0"/>
                <a:cs typeface="Times New Roman" panose="02020603050405020304" pitchFamily="18" charset="0"/>
              </a:rPr>
              <a:t>The Sun is constantly bombarding you with invisible waves called </a:t>
            </a:r>
            <a:r>
              <a:rPr lang="en-US" sz="1300" b="1" dirty="0">
                <a:latin typeface="Verdana" panose="020B0604030504040204" pitchFamily="34" charset="0"/>
                <a:ea typeface="Verdana" panose="020B0604030504040204" pitchFamily="34" charset="0"/>
                <a:cs typeface="Times New Roman" panose="02020603050405020304" pitchFamily="18" charset="0"/>
              </a:rPr>
              <a:t>radiation</a:t>
            </a:r>
            <a:r>
              <a:rPr lang="en-US" sz="1300" dirty="0">
                <a:latin typeface="Verdana" panose="020B0604030504040204" pitchFamily="34" charset="0"/>
                <a:ea typeface="Verdana" panose="020B0604030504040204" pitchFamily="34" charset="0"/>
                <a:cs typeface="Times New Roman" panose="02020603050405020304" pitchFamily="18" charset="0"/>
              </a:rPr>
              <a:t>. Ultraviolet (UV) radiation is the form of radiation that travels faster than the light we can see, and there are two basic types: UVA and UVB. Scientists differentiate between these waves by their </a:t>
            </a:r>
            <a:r>
              <a:rPr lang="en-US" sz="1300" b="1" dirty="0">
                <a:latin typeface="Verdana" panose="020B0604030504040204" pitchFamily="34" charset="0"/>
                <a:ea typeface="Verdana" panose="020B0604030504040204" pitchFamily="34" charset="0"/>
                <a:cs typeface="Times New Roman" panose="02020603050405020304" pitchFamily="18" charset="0"/>
              </a:rPr>
              <a:t>wavelength</a:t>
            </a:r>
            <a:r>
              <a:rPr lang="en-US" sz="1300" dirty="0">
                <a:latin typeface="Verdana" panose="020B0604030504040204" pitchFamily="34" charset="0"/>
                <a:ea typeface="Verdana" panose="020B0604030504040204" pitchFamily="34" charset="0"/>
                <a:cs typeface="Times New Roman" panose="02020603050405020304" pitchFamily="18" charset="0"/>
              </a:rPr>
              <a:t>: the measure of the </a:t>
            </a:r>
            <a:r>
              <a:rPr lang="en-US" sz="1300" dirty="0">
                <a:latin typeface="Verdana" panose="020B0604030504040204" pitchFamily="34" charset="0"/>
                <a:ea typeface="Verdana" panose="020B0604030504040204" pitchFamily="34" charset="0"/>
                <a:cs typeface="Verdana" panose="020B0604030504040204" pitchFamily="34" charset="0"/>
              </a:rPr>
              <a:t>distance between two identical points in back-to-back waves.</a:t>
            </a:r>
            <a:r>
              <a:rPr lang="en-US" sz="1300" dirty="0">
                <a:latin typeface="Verdana" panose="020B0604030504040204" pitchFamily="34" charset="0"/>
                <a:ea typeface="Verdana" panose="020B0604030504040204" pitchFamily="34" charset="0"/>
                <a:cs typeface="Times New Roman" panose="02020603050405020304" pitchFamily="18" charset="0"/>
              </a:rPr>
              <a:t> Ultraviolet A (UVA) travels more slowly and has a longer wavelength than Ultraviolet B (UVB). </a:t>
            </a:r>
          </a:p>
          <a:p>
            <a:pPr>
              <a:lnSpc>
                <a:spcPct val="107000"/>
              </a:lnSpc>
              <a:spcAft>
                <a:spcPts val="800"/>
              </a:spcAft>
            </a:pPr>
            <a:r>
              <a:rPr lang="en-US" sz="1300" dirty="0">
                <a:latin typeface="Verdana" panose="020B0604030504040204" pitchFamily="34" charset="0"/>
                <a:ea typeface="Verdana" panose="020B0604030504040204" pitchFamily="34" charset="0"/>
                <a:cs typeface="Times New Roman" panose="02020603050405020304" pitchFamily="18" charset="0"/>
              </a:rPr>
              <a:t>Your body tries to protect itself from radiation through the production of melanin: a dark pigment that determines your skin color. After a summer of exposure to the sunshine, you may notice that you have developed a tan </a:t>
            </a:r>
            <a:r>
              <a:rPr lang="en-US" sz="1300" b="1" dirty="0">
                <a:latin typeface="Verdana" panose="020B0604030504040204" pitchFamily="34" charset="0"/>
                <a:ea typeface="Verdana" panose="020B0604030504040204" pitchFamily="34" charset="0"/>
                <a:cs typeface="Times New Roman" panose="02020603050405020304" pitchFamily="18" charset="0"/>
              </a:rPr>
              <a:t>–</a:t>
            </a:r>
            <a:r>
              <a:rPr lang="en-US" sz="1300" dirty="0">
                <a:latin typeface="Verdana" panose="020B0604030504040204" pitchFamily="34" charset="0"/>
                <a:ea typeface="Verdana" panose="020B0604030504040204" pitchFamily="34" charset="0"/>
                <a:cs typeface="Times New Roman" panose="02020603050405020304" pitchFamily="18" charset="0"/>
              </a:rPr>
              <a:t> the production of extra melanin over time. However, your skin’s melanin cannot completely shield you from damage. </a:t>
            </a:r>
          </a:p>
          <a:p>
            <a:pPr>
              <a:lnSpc>
                <a:spcPct val="107000"/>
              </a:lnSpc>
              <a:spcAft>
                <a:spcPts val="800"/>
              </a:spcAft>
            </a:pPr>
            <a:endParaRPr lang="en-US" sz="1300" dirty="0">
              <a:latin typeface="Verdana" panose="020B0604030504040204" pitchFamily="34" charset="0"/>
              <a:ea typeface="Verdana" panose="020B0604030504040204" pitchFamily="34" charset="0"/>
              <a:cs typeface="Times New Roman" panose="02020603050405020304" pitchFamily="18" charset="0"/>
            </a:endParaRPr>
          </a:p>
          <a:p>
            <a:pPr>
              <a:lnSpc>
                <a:spcPct val="107000"/>
              </a:lnSpc>
              <a:spcAft>
                <a:spcPts val="800"/>
              </a:spcAft>
            </a:pPr>
            <a:r>
              <a:rPr lang="en-US" sz="1300" dirty="0">
                <a:latin typeface="Verdana" panose="020B0604030504040204" pitchFamily="34" charset="0"/>
                <a:ea typeface="Verdana" panose="020B0604030504040204" pitchFamily="34" charset="0"/>
                <a:cs typeface="Times New Roman" panose="02020603050405020304" pitchFamily="18" charset="0"/>
              </a:rPr>
              <a:t>Over time, UVB radiation can cause your skin to burn, which causes redness and pain. UVA radiation penetrates deeper into your skin, which means it causes aging and wrinkling. Unfortunately, both forms of </a:t>
            </a:r>
            <a:r>
              <a:rPr lang="en-US" sz="1300" b="1" dirty="0">
                <a:latin typeface="Verdana" panose="020B0604030504040204" pitchFamily="34" charset="0"/>
                <a:ea typeface="Verdana" panose="020B0604030504040204" pitchFamily="34" charset="0"/>
                <a:cs typeface="Times New Roman" panose="02020603050405020304" pitchFamily="18" charset="0"/>
              </a:rPr>
              <a:t>ultraviolet light </a:t>
            </a:r>
            <a:r>
              <a:rPr lang="en-US" sz="1300" dirty="0">
                <a:latin typeface="Verdana" panose="020B0604030504040204" pitchFamily="34" charset="0"/>
                <a:ea typeface="Verdana" panose="020B0604030504040204" pitchFamily="34" charset="0"/>
                <a:cs typeface="Times New Roman" panose="02020603050405020304" pitchFamily="18" charset="0"/>
              </a:rPr>
              <a:t>can damage the DNA in your skin cells. Over time, this can lead to genetic mutations that cause skin cancer.</a:t>
            </a:r>
          </a:p>
          <a:p>
            <a:pPr>
              <a:lnSpc>
                <a:spcPct val="107000"/>
              </a:lnSpc>
              <a:spcAft>
                <a:spcPts val="800"/>
              </a:spcAft>
            </a:pPr>
            <a:r>
              <a:rPr lang="en-US" sz="1300" dirty="0">
                <a:latin typeface="Verdana" panose="020B0604030504040204" pitchFamily="34" charset="0"/>
                <a:ea typeface="Verdana" panose="020B0604030504040204" pitchFamily="34" charset="0"/>
                <a:cs typeface="Times New Roman" panose="02020603050405020304" pitchFamily="18" charset="0"/>
              </a:rPr>
              <a:t>The good news is that you can enjoy the sunshine while limiting your risk of skin damage! Sunscreen can be applied to the skin in the form of sprays or lotions, and it protects your skin by reflecting or scattering light away from your skin. Sunscreens are rated by Sun Protection Factor (SPF), which describes how well they protect against UVB rays. No sunscreen can block 100% of UVB rays, but an SPF30 sunscreen can protect you from about 97% of UVB rays.</a:t>
            </a:r>
          </a:p>
          <a:p>
            <a:pPr>
              <a:lnSpc>
                <a:spcPct val="107000"/>
              </a:lnSpc>
              <a:spcAft>
                <a:spcPts val="800"/>
              </a:spcAft>
            </a:pPr>
            <a:r>
              <a:rPr lang="en-US" sz="1300" dirty="0">
                <a:latin typeface="Verdana" panose="020B0604030504040204" pitchFamily="34" charset="0"/>
                <a:ea typeface="Verdana" panose="020B0604030504040204" pitchFamily="34" charset="0"/>
                <a:cs typeface="Times New Roman" panose="02020603050405020304" pitchFamily="18" charset="0"/>
              </a:rPr>
              <a:t>Theoretically, the SPF number on a sunscreen bottle compares your skin’s protection with the sunscreen to your normal, bare skin. This means that an SPF50 sunscreen, when applied correctly, should allow you to stay in the sun 50 times longer without damage than you could without the sunscreen. However, this can all vary from person to person, depending on many factors: your skin’s fairness, how much sunscreen remains after you’ve been sweating or exposed to water, and how well the sunscreen was applied.</a:t>
            </a:r>
            <a:endParaRPr lang="en-US" sz="1300" dirty="0">
              <a:solidFill>
                <a:prstClr val="black"/>
              </a:solidFill>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467344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F43D0A-AC5D-46FD-8B94-BA4E7F602A84}"/>
              </a:ext>
            </a:extLst>
          </p:cNvPr>
          <p:cNvSpPr txBox="1"/>
          <p:nvPr/>
        </p:nvSpPr>
        <p:spPr>
          <a:xfrm>
            <a:off x="252663" y="240632"/>
            <a:ext cx="8361948"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Challenge It! Station Instructions</a:t>
            </a:r>
          </a:p>
        </p:txBody>
      </p:sp>
      <p:sp>
        <p:nvSpPr>
          <p:cNvPr id="6" name="TextBox 5">
            <a:extLst>
              <a:ext uri="{FF2B5EF4-FFF2-40B4-BE49-F238E27FC236}">
                <a16:creationId xmlns:a16="http://schemas.microsoft.com/office/drawing/2014/main" id="{7F2E6CA7-53FA-4914-A73B-88294C285FF5}"/>
              </a:ext>
            </a:extLst>
          </p:cNvPr>
          <p:cNvSpPr txBox="1"/>
          <p:nvPr/>
        </p:nvSpPr>
        <p:spPr>
          <a:xfrm>
            <a:off x="8074276" y="6612942"/>
            <a:ext cx="1418939" cy="553998"/>
          </a:xfrm>
          <a:prstGeom prst="rect">
            <a:avLst/>
          </a:prstGeom>
          <a:noFill/>
        </p:spPr>
        <p:txBody>
          <a:bodyPr wrap="square" rtlCol="0">
            <a:spAutoFit/>
          </a:bodyPr>
          <a:lstStyle/>
          <a:p>
            <a:pPr algn="ctr"/>
            <a:r>
              <a:rPr lang="en-US" sz="1000" dirty="0">
                <a:latin typeface="Verdana" panose="020B0604030504040204" pitchFamily="34" charset="0"/>
                <a:ea typeface="Verdana" panose="020B0604030504040204" pitchFamily="34" charset="0"/>
              </a:rPr>
              <a:t>Do all the input and output stations first!</a:t>
            </a:r>
          </a:p>
        </p:txBody>
      </p:sp>
      <p:sp>
        <p:nvSpPr>
          <p:cNvPr id="7" name="TextBox 6">
            <a:extLst>
              <a:ext uri="{FF2B5EF4-FFF2-40B4-BE49-F238E27FC236}">
                <a16:creationId xmlns:a16="http://schemas.microsoft.com/office/drawing/2014/main" id="{C5D80D97-D014-4314-8AEC-C7401EF458C0}"/>
              </a:ext>
            </a:extLst>
          </p:cNvPr>
          <p:cNvSpPr txBox="1"/>
          <p:nvPr/>
        </p:nvSpPr>
        <p:spPr>
          <a:xfrm>
            <a:off x="7829607" y="5905056"/>
            <a:ext cx="1908279" cy="707886"/>
          </a:xfrm>
          <a:prstGeom prst="rect">
            <a:avLst/>
          </a:prstGeom>
          <a:noFill/>
        </p:spPr>
        <p:txBody>
          <a:bodyPr wrap="square" rtlCol="0">
            <a:spAutoFit/>
          </a:bodyPr>
          <a:lstStyle/>
          <a:p>
            <a:pPr algn="ctr"/>
            <a:r>
              <a:rPr lang="en-US" sz="2000" b="1" dirty="0">
                <a:latin typeface="Georgia" panose="02040502050405020303" pitchFamily="18" charset="0"/>
                <a:ea typeface="Verdana" panose="020B0604030504040204" pitchFamily="34" charset="0"/>
              </a:rPr>
              <a:t>BONUS STATION</a:t>
            </a:r>
          </a:p>
        </p:txBody>
      </p:sp>
      <p:sp>
        <p:nvSpPr>
          <p:cNvPr id="8" name="Rectangle 7">
            <a:extLst>
              <a:ext uri="{FF2B5EF4-FFF2-40B4-BE49-F238E27FC236}">
                <a16:creationId xmlns:a16="http://schemas.microsoft.com/office/drawing/2014/main" id="{5A611253-6E1A-41AF-8A5F-C19598D14F94}"/>
              </a:ext>
            </a:extLst>
          </p:cNvPr>
          <p:cNvSpPr/>
          <p:nvPr/>
        </p:nvSpPr>
        <p:spPr>
          <a:xfrm>
            <a:off x="252663" y="1232426"/>
            <a:ext cx="9485223" cy="3046988"/>
          </a:xfrm>
          <a:prstGeom prst="rect">
            <a:avLst/>
          </a:prstGeom>
        </p:spPr>
        <p:txBody>
          <a:bodyPr wrap="square">
            <a:spAutoFit/>
          </a:bodyPr>
          <a:lstStyle/>
          <a:p>
            <a:r>
              <a:rPr lang="en-US" sz="2400" dirty="0">
                <a:latin typeface="Verdana" panose="020B0604030504040204" pitchFamily="34" charset="0"/>
                <a:ea typeface="Verdana" panose="020B0604030504040204" pitchFamily="34" charset="0"/>
              </a:rPr>
              <a:t>All other stations must be completed before you begin this station. </a:t>
            </a:r>
          </a:p>
          <a:p>
            <a:endParaRPr lang="en-US" sz="2400" dirty="0">
              <a:latin typeface="Verdana" panose="020B0604030504040204" pitchFamily="34" charset="0"/>
              <a:ea typeface="Verdana" panose="020B0604030504040204" pitchFamily="34" charset="0"/>
            </a:endParaRPr>
          </a:p>
          <a:p>
            <a:r>
              <a:rPr lang="en-US" sz="2400" dirty="0">
                <a:latin typeface="Verdana" panose="020B0604030504040204" pitchFamily="34" charset="0"/>
                <a:ea typeface="Verdana" panose="020B0604030504040204" pitchFamily="34" charset="0"/>
              </a:rPr>
              <a:t>Using the task cards provided, choose one or more challenge to complete. </a:t>
            </a:r>
          </a:p>
          <a:p>
            <a:endParaRPr lang="en-US" sz="2400" dirty="0">
              <a:latin typeface="Verdana" panose="020B0604030504040204" pitchFamily="34" charset="0"/>
              <a:ea typeface="Verdana" panose="020B0604030504040204" pitchFamily="34" charset="0"/>
            </a:endParaRPr>
          </a:p>
          <a:p>
            <a:r>
              <a:rPr lang="en-US" sz="2400" dirty="0">
                <a:latin typeface="Verdana" panose="020B0604030504040204" pitchFamily="34" charset="0"/>
                <a:ea typeface="Verdana" panose="020B0604030504040204" pitchFamily="34" charset="0"/>
              </a:rPr>
              <a:t>Your completed challenge(s) will be checked by the teacher and/or attached to your answer sheet. </a:t>
            </a:r>
          </a:p>
        </p:txBody>
      </p:sp>
    </p:spTree>
    <p:extLst>
      <p:ext uri="{BB962C8B-B14F-4D97-AF65-F5344CB8AC3E}">
        <p14:creationId xmlns:p14="http://schemas.microsoft.com/office/powerpoint/2010/main" val="285646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176229FC-7E8A-4C28-B5E0-65E5309332C4}"/>
              </a:ext>
            </a:extLst>
          </p:cNvPr>
          <p:cNvSpPr>
            <a:spLocks noGrp="1"/>
          </p:cNvSpPr>
          <p:nvPr>
            <p:ph type="body" sz="quarter" idx="33"/>
          </p:nvPr>
        </p:nvSpPr>
        <p:spPr/>
        <p:txBody>
          <a:bodyPr/>
          <a:lstStyle/>
          <a:p>
            <a:r>
              <a:rPr lang="en-US" dirty="0"/>
              <a:t>1 of 4</a:t>
            </a:r>
          </a:p>
        </p:txBody>
      </p:sp>
      <p:sp>
        <p:nvSpPr>
          <p:cNvPr id="13" name="Text Placeholder 12">
            <a:extLst>
              <a:ext uri="{FF2B5EF4-FFF2-40B4-BE49-F238E27FC236}">
                <a16:creationId xmlns:a16="http://schemas.microsoft.com/office/drawing/2014/main" id="{42240B39-4A58-4BD6-B9E6-E8658952C131}"/>
              </a:ext>
            </a:extLst>
          </p:cNvPr>
          <p:cNvSpPr>
            <a:spLocks noGrp="1"/>
          </p:cNvSpPr>
          <p:nvPr>
            <p:ph type="body" sz="quarter" idx="34"/>
          </p:nvPr>
        </p:nvSpPr>
        <p:spPr/>
        <p:txBody>
          <a:bodyPr/>
          <a:lstStyle/>
          <a:p>
            <a:r>
              <a:rPr lang="en-US" dirty="0"/>
              <a:t>Output:</a:t>
            </a:r>
            <a:br>
              <a:rPr lang="en-US" dirty="0"/>
            </a:br>
            <a:r>
              <a:rPr lang="en-US" dirty="0"/>
              <a:t>Challenge</a:t>
            </a:r>
            <a:br>
              <a:rPr lang="en-US" dirty="0"/>
            </a:br>
            <a:r>
              <a:rPr lang="en-US" dirty="0"/>
              <a:t>It!</a:t>
            </a:r>
          </a:p>
          <a:p>
            <a:endParaRPr lang="en-US" dirty="0"/>
          </a:p>
        </p:txBody>
      </p:sp>
      <p:sp>
        <p:nvSpPr>
          <p:cNvPr id="14" name="Text Placeholder 13">
            <a:extLst>
              <a:ext uri="{FF2B5EF4-FFF2-40B4-BE49-F238E27FC236}">
                <a16:creationId xmlns:a16="http://schemas.microsoft.com/office/drawing/2014/main" id="{3BCCCB24-3A3C-4FFA-827E-EF1152CDCC9F}"/>
              </a:ext>
            </a:extLst>
          </p:cNvPr>
          <p:cNvSpPr>
            <a:spLocks noGrp="1"/>
          </p:cNvSpPr>
          <p:nvPr>
            <p:ph type="body" sz="quarter" idx="26"/>
          </p:nvPr>
        </p:nvSpPr>
        <p:spPr/>
        <p:txBody>
          <a:bodyPr/>
          <a:lstStyle/>
          <a:p>
            <a:r>
              <a:rPr lang="en-US" dirty="0"/>
              <a:t>2 of 4</a:t>
            </a:r>
          </a:p>
        </p:txBody>
      </p:sp>
      <p:sp>
        <p:nvSpPr>
          <p:cNvPr id="11" name="Text Placeholder 10">
            <a:extLst>
              <a:ext uri="{FF2B5EF4-FFF2-40B4-BE49-F238E27FC236}">
                <a16:creationId xmlns:a16="http://schemas.microsoft.com/office/drawing/2014/main" id="{6C8A8353-1E7C-4B97-9A7D-61672B53AFAF}"/>
              </a:ext>
            </a:extLst>
          </p:cNvPr>
          <p:cNvSpPr>
            <a:spLocks noGrp="1"/>
          </p:cNvSpPr>
          <p:nvPr>
            <p:ph type="body" sz="quarter" idx="32"/>
          </p:nvPr>
        </p:nvSpPr>
        <p:spPr/>
        <p:txBody>
          <a:bodyPr/>
          <a:lstStyle/>
          <a:p>
            <a:r>
              <a:rPr lang="en-US" dirty="0"/>
              <a:t>Output:</a:t>
            </a:r>
            <a:br>
              <a:rPr lang="en-US" dirty="0"/>
            </a:br>
            <a:r>
              <a:rPr lang="en-US" dirty="0"/>
              <a:t>Challenge</a:t>
            </a:r>
            <a:br>
              <a:rPr lang="en-US" dirty="0"/>
            </a:br>
            <a:r>
              <a:rPr lang="en-US" dirty="0"/>
              <a:t>It!</a:t>
            </a:r>
          </a:p>
          <a:p>
            <a:endParaRPr lang="en-US" dirty="0"/>
          </a:p>
        </p:txBody>
      </p:sp>
      <p:sp>
        <p:nvSpPr>
          <p:cNvPr id="15" name="Text Placeholder 14">
            <a:extLst>
              <a:ext uri="{FF2B5EF4-FFF2-40B4-BE49-F238E27FC236}">
                <a16:creationId xmlns:a16="http://schemas.microsoft.com/office/drawing/2014/main" id="{3639991F-64AC-4144-A56D-D4A76F56C228}"/>
              </a:ext>
            </a:extLst>
          </p:cNvPr>
          <p:cNvSpPr>
            <a:spLocks noGrp="1"/>
          </p:cNvSpPr>
          <p:nvPr>
            <p:ph type="body" sz="quarter" idx="28"/>
          </p:nvPr>
        </p:nvSpPr>
        <p:spPr/>
        <p:txBody>
          <a:bodyPr/>
          <a:lstStyle/>
          <a:p>
            <a:r>
              <a:rPr lang="en-US" dirty="0"/>
              <a:t>3 of 4</a:t>
            </a:r>
          </a:p>
        </p:txBody>
      </p:sp>
      <p:sp>
        <p:nvSpPr>
          <p:cNvPr id="8" name="Text Placeholder 7">
            <a:extLst>
              <a:ext uri="{FF2B5EF4-FFF2-40B4-BE49-F238E27FC236}">
                <a16:creationId xmlns:a16="http://schemas.microsoft.com/office/drawing/2014/main" id="{E409DCA9-EE76-4367-B24A-5728F7823714}"/>
              </a:ext>
            </a:extLst>
          </p:cNvPr>
          <p:cNvSpPr>
            <a:spLocks noGrp="1"/>
          </p:cNvSpPr>
          <p:nvPr>
            <p:ph type="body" sz="quarter" idx="29"/>
          </p:nvPr>
        </p:nvSpPr>
        <p:spPr/>
        <p:txBody>
          <a:bodyPr/>
          <a:lstStyle/>
          <a:p>
            <a:r>
              <a:rPr lang="en-US" dirty="0"/>
              <a:t>Output:</a:t>
            </a:r>
            <a:br>
              <a:rPr lang="en-US" dirty="0"/>
            </a:br>
            <a:r>
              <a:rPr lang="en-US" dirty="0"/>
              <a:t>Challenge</a:t>
            </a:r>
            <a:br>
              <a:rPr lang="en-US" dirty="0"/>
            </a:br>
            <a:r>
              <a:rPr lang="en-US" dirty="0"/>
              <a:t>It!</a:t>
            </a:r>
          </a:p>
          <a:p>
            <a:endParaRPr lang="en-US" dirty="0"/>
          </a:p>
        </p:txBody>
      </p:sp>
      <p:sp>
        <p:nvSpPr>
          <p:cNvPr id="16" name="Text Placeholder 15">
            <a:extLst>
              <a:ext uri="{FF2B5EF4-FFF2-40B4-BE49-F238E27FC236}">
                <a16:creationId xmlns:a16="http://schemas.microsoft.com/office/drawing/2014/main" id="{C63A5482-15E7-4FC6-8D8A-704C317678DF}"/>
              </a:ext>
            </a:extLst>
          </p:cNvPr>
          <p:cNvSpPr>
            <a:spLocks noGrp="1"/>
          </p:cNvSpPr>
          <p:nvPr>
            <p:ph type="body" sz="quarter" idx="30"/>
          </p:nvPr>
        </p:nvSpPr>
        <p:spPr/>
        <p:txBody>
          <a:bodyPr/>
          <a:lstStyle/>
          <a:p>
            <a:r>
              <a:rPr lang="en-US" dirty="0"/>
              <a:t>4 of 4</a:t>
            </a:r>
          </a:p>
        </p:txBody>
      </p:sp>
      <p:sp>
        <p:nvSpPr>
          <p:cNvPr id="10" name="Text Placeholder 9">
            <a:extLst>
              <a:ext uri="{FF2B5EF4-FFF2-40B4-BE49-F238E27FC236}">
                <a16:creationId xmlns:a16="http://schemas.microsoft.com/office/drawing/2014/main" id="{200DAC2D-ECF2-4BD0-B7B2-51963FFB7E75}"/>
              </a:ext>
            </a:extLst>
          </p:cNvPr>
          <p:cNvSpPr>
            <a:spLocks noGrp="1"/>
          </p:cNvSpPr>
          <p:nvPr>
            <p:ph type="body" sz="quarter" idx="31"/>
          </p:nvPr>
        </p:nvSpPr>
        <p:spPr/>
        <p:txBody>
          <a:bodyPr/>
          <a:lstStyle/>
          <a:p>
            <a:r>
              <a:rPr lang="en-US" dirty="0"/>
              <a:t>Output:</a:t>
            </a:r>
            <a:br>
              <a:rPr lang="en-US" dirty="0"/>
            </a:br>
            <a:r>
              <a:rPr lang="en-US" dirty="0"/>
              <a:t>Challenge</a:t>
            </a:r>
            <a:br>
              <a:rPr lang="en-US" dirty="0"/>
            </a:br>
            <a:r>
              <a:rPr lang="en-US" dirty="0"/>
              <a:t>It!</a:t>
            </a:r>
          </a:p>
          <a:p>
            <a:endParaRPr lang="en-US" dirty="0"/>
          </a:p>
        </p:txBody>
      </p:sp>
      <p:sp>
        <p:nvSpPr>
          <p:cNvPr id="12" name="Rectangle 11">
            <a:extLst>
              <a:ext uri="{FF2B5EF4-FFF2-40B4-BE49-F238E27FC236}">
                <a16:creationId xmlns:a16="http://schemas.microsoft.com/office/drawing/2014/main" id="{D36B6FCA-9AA8-49E1-9E96-037E6C40B542}"/>
              </a:ext>
            </a:extLst>
          </p:cNvPr>
          <p:cNvSpPr/>
          <p:nvPr/>
        </p:nvSpPr>
        <p:spPr>
          <a:xfrm>
            <a:off x="736115" y="4160510"/>
            <a:ext cx="3538002" cy="400110"/>
          </a:xfrm>
          <a:prstGeom prst="rect">
            <a:avLst/>
          </a:prstGeom>
        </p:spPr>
        <p:txBody>
          <a:bodyPr wrap="square">
            <a:spAutoFit/>
          </a:bodyPr>
          <a:lstStyle/>
          <a:p>
            <a:pPr algn="ctr"/>
            <a:r>
              <a:rPr lang="en-US" sz="2000" b="1" dirty="0">
                <a:latin typeface="Verdana" panose="020B0604030504040204" pitchFamily="34" charset="0"/>
                <a:ea typeface="Verdana" panose="020B0604030504040204" pitchFamily="34" charset="0"/>
              </a:rPr>
              <a:t>QUIZ</a:t>
            </a:r>
            <a:endParaRPr lang="en-US" sz="2000" b="1" dirty="0"/>
          </a:p>
        </p:txBody>
      </p:sp>
      <p:sp>
        <p:nvSpPr>
          <p:cNvPr id="18" name="TextBox 17">
            <a:extLst>
              <a:ext uri="{FF2B5EF4-FFF2-40B4-BE49-F238E27FC236}">
                <a16:creationId xmlns:a16="http://schemas.microsoft.com/office/drawing/2014/main" id="{F490A891-D2B6-498D-8C99-4456448D0BF3}"/>
              </a:ext>
            </a:extLst>
          </p:cNvPr>
          <p:cNvSpPr txBox="1"/>
          <p:nvPr/>
        </p:nvSpPr>
        <p:spPr>
          <a:xfrm>
            <a:off x="276177" y="5186295"/>
            <a:ext cx="4457878" cy="2015936"/>
          </a:xfrm>
          <a:prstGeom prst="rect">
            <a:avLst/>
          </a:prstGeom>
          <a:noFill/>
        </p:spPr>
        <p:txBody>
          <a:bodyPr wrap="square" rtlCol="0">
            <a:spAutoFit/>
          </a:bodyPr>
          <a:lstStyle/>
          <a:p>
            <a:pPr>
              <a:spcAft>
                <a:spcPts val="600"/>
              </a:spcAft>
            </a:pPr>
            <a:r>
              <a:rPr lang="en-US" sz="2000" dirty="0">
                <a:latin typeface="Verdana" panose="020B0604030504040204" pitchFamily="34" charset="0"/>
                <a:ea typeface="Verdana" panose="020B0604030504040204" pitchFamily="34" charset="0"/>
              </a:rPr>
              <a:t>Write at least 10 quiz questions that could be used to test your classmates on the topics learned in this station lab. </a:t>
            </a:r>
          </a:p>
          <a:p>
            <a:pPr algn="ctr"/>
            <a:r>
              <a:rPr lang="en-US" sz="2000" b="1" dirty="0">
                <a:latin typeface="Verdana" panose="020B0604030504040204" pitchFamily="34" charset="0"/>
                <a:ea typeface="Verdana" panose="020B0604030504040204" pitchFamily="34" charset="0"/>
              </a:rPr>
              <a:t>Don’t forget to include an answer key!</a:t>
            </a:r>
          </a:p>
        </p:txBody>
      </p:sp>
      <p:sp>
        <p:nvSpPr>
          <p:cNvPr id="19" name="Rectangle 18">
            <a:extLst>
              <a:ext uri="{FF2B5EF4-FFF2-40B4-BE49-F238E27FC236}">
                <a16:creationId xmlns:a16="http://schemas.microsoft.com/office/drawing/2014/main" id="{2407BABC-B1A9-427B-A69B-8BEE7C04EA98}"/>
              </a:ext>
            </a:extLst>
          </p:cNvPr>
          <p:cNvSpPr/>
          <p:nvPr/>
        </p:nvSpPr>
        <p:spPr>
          <a:xfrm>
            <a:off x="6190794" y="4129732"/>
            <a:ext cx="3538002" cy="400110"/>
          </a:xfrm>
          <a:prstGeom prst="rect">
            <a:avLst/>
          </a:prstGeom>
        </p:spPr>
        <p:txBody>
          <a:bodyPr wrap="square">
            <a:spAutoFit/>
          </a:bodyPr>
          <a:lstStyle/>
          <a:p>
            <a:pPr algn="ctr"/>
            <a:r>
              <a:rPr lang="en-US" sz="2000" b="1" dirty="0">
                <a:latin typeface="Verdana" panose="020B0604030504040204" pitchFamily="34" charset="0"/>
                <a:ea typeface="Verdana" panose="020B0604030504040204" pitchFamily="34" charset="0"/>
                <a:cs typeface="Verdana" panose="020B0604030504040204" pitchFamily="34" charset="0"/>
              </a:rPr>
              <a:t>COMPARE &amp; CONTRAST</a:t>
            </a:r>
          </a:p>
        </p:txBody>
      </p:sp>
      <p:sp>
        <p:nvSpPr>
          <p:cNvPr id="20" name="TextBox 19">
            <a:extLst>
              <a:ext uri="{FF2B5EF4-FFF2-40B4-BE49-F238E27FC236}">
                <a16:creationId xmlns:a16="http://schemas.microsoft.com/office/drawing/2014/main" id="{13F7E5F2-ADAA-431A-8804-2940BD709A3B}"/>
              </a:ext>
            </a:extLst>
          </p:cNvPr>
          <p:cNvSpPr txBox="1"/>
          <p:nvPr/>
        </p:nvSpPr>
        <p:spPr>
          <a:xfrm>
            <a:off x="5270919" y="5186295"/>
            <a:ext cx="4457877" cy="1631216"/>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rPr>
              <a:t>Create a chart that compares and contrasts: conduction, convection, and radiation. Attach your chart to your lab worksheet.</a:t>
            </a:r>
          </a:p>
        </p:txBody>
      </p:sp>
      <p:sp>
        <p:nvSpPr>
          <p:cNvPr id="21" name="Rectangle 20">
            <a:extLst>
              <a:ext uri="{FF2B5EF4-FFF2-40B4-BE49-F238E27FC236}">
                <a16:creationId xmlns:a16="http://schemas.microsoft.com/office/drawing/2014/main" id="{F25E134E-C657-40B1-9B32-7D6EBAA42AEB}"/>
              </a:ext>
            </a:extLst>
          </p:cNvPr>
          <p:cNvSpPr/>
          <p:nvPr/>
        </p:nvSpPr>
        <p:spPr>
          <a:xfrm>
            <a:off x="1016964" y="332256"/>
            <a:ext cx="3538002" cy="400110"/>
          </a:xfrm>
          <a:prstGeom prst="rect">
            <a:avLst/>
          </a:prstGeom>
        </p:spPr>
        <p:txBody>
          <a:bodyPr wrap="square">
            <a:spAutoFit/>
          </a:bodyPr>
          <a:lstStyle/>
          <a:p>
            <a:pPr algn="ctr"/>
            <a:r>
              <a:rPr lang="en-US" sz="2000" b="1" dirty="0">
                <a:latin typeface="Verdana" panose="020B0604030504040204" pitchFamily="34" charset="0"/>
                <a:ea typeface="Verdana" panose="020B0604030504040204" pitchFamily="34" charset="0"/>
              </a:rPr>
              <a:t>FLASHCARDS</a:t>
            </a:r>
          </a:p>
        </p:txBody>
      </p:sp>
      <p:sp>
        <p:nvSpPr>
          <p:cNvPr id="22" name="TextBox 21">
            <a:extLst>
              <a:ext uri="{FF2B5EF4-FFF2-40B4-BE49-F238E27FC236}">
                <a16:creationId xmlns:a16="http://schemas.microsoft.com/office/drawing/2014/main" id="{59B72289-1114-4E31-86B8-840E66E61AAB}"/>
              </a:ext>
            </a:extLst>
          </p:cNvPr>
          <p:cNvSpPr txBox="1"/>
          <p:nvPr/>
        </p:nvSpPr>
        <p:spPr>
          <a:xfrm>
            <a:off x="276177" y="1301408"/>
            <a:ext cx="4591693" cy="1323439"/>
          </a:xfrm>
          <a:prstGeom prst="rect">
            <a:avLst/>
          </a:prstGeom>
          <a:noFill/>
        </p:spPr>
        <p:txBody>
          <a:bodyPr wrap="square" rtlCol="0">
            <a:spAutoFit/>
          </a:bodyPr>
          <a:lstStyle/>
          <a:p>
            <a:pPr>
              <a:spcAft>
                <a:spcPts val="600"/>
              </a:spcAft>
            </a:pPr>
            <a:r>
              <a:rPr lang="en-US" sz="2000" dirty="0">
                <a:latin typeface="Verdana" panose="020B0604030504040204" pitchFamily="34" charset="0"/>
                <a:ea typeface="Verdana" panose="020B0604030504040204" pitchFamily="34" charset="0"/>
              </a:rPr>
              <a:t>Select at least 10 vocabulary terms from this lab. Use index cards to create flashcards of the vocabulary terms and definitions.</a:t>
            </a:r>
          </a:p>
        </p:txBody>
      </p:sp>
      <p:sp>
        <p:nvSpPr>
          <p:cNvPr id="23" name="Rectangle 22">
            <a:extLst>
              <a:ext uri="{FF2B5EF4-FFF2-40B4-BE49-F238E27FC236}">
                <a16:creationId xmlns:a16="http://schemas.microsoft.com/office/drawing/2014/main" id="{9C253FB7-D009-4D37-B62D-E52B9E138B26}"/>
              </a:ext>
            </a:extLst>
          </p:cNvPr>
          <p:cNvSpPr/>
          <p:nvPr/>
        </p:nvSpPr>
        <p:spPr>
          <a:xfrm>
            <a:off x="6241352" y="332256"/>
            <a:ext cx="3538002" cy="400110"/>
          </a:xfrm>
          <a:prstGeom prst="rect">
            <a:avLst/>
          </a:prstGeom>
        </p:spPr>
        <p:txBody>
          <a:bodyPr wrap="square">
            <a:spAutoFit/>
          </a:bodyPr>
          <a:lstStyle/>
          <a:p>
            <a:pPr algn="ctr"/>
            <a:r>
              <a:rPr lang="en-US" sz="2000" b="1" dirty="0">
                <a:latin typeface="Verdana" panose="020B0604030504040204" pitchFamily="34" charset="0"/>
                <a:ea typeface="Verdana" panose="020B0604030504040204" pitchFamily="34" charset="0"/>
              </a:rPr>
              <a:t>COMIC STRIP</a:t>
            </a:r>
            <a:endParaRPr lang="en-US" sz="2000" b="1" dirty="0"/>
          </a:p>
        </p:txBody>
      </p:sp>
      <p:sp>
        <p:nvSpPr>
          <p:cNvPr id="24" name="TextBox 23">
            <a:extLst>
              <a:ext uri="{FF2B5EF4-FFF2-40B4-BE49-F238E27FC236}">
                <a16:creationId xmlns:a16="http://schemas.microsoft.com/office/drawing/2014/main" id="{E2DEBAAC-105A-465B-A15C-BB6F2DE43607}"/>
              </a:ext>
            </a:extLst>
          </p:cNvPr>
          <p:cNvSpPr txBox="1"/>
          <p:nvPr/>
        </p:nvSpPr>
        <p:spPr>
          <a:xfrm>
            <a:off x="5270919" y="1209373"/>
            <a:ext cx="4457878" cy="2246769"/>
          </a:xfrm>
          <a:prstGeom prst="rect">
            <a:avLst/>
          </a:prstGeom>
          <a:noFill/>
        </p:spPr>
        <p:txBody>
          <a:bodyPr wrap="square" rtlCol="0">
            <a:spAutoFit/>
          </a:bodyPr>
          <a:lstStyle/>
          <a:p>
            <a:pPr>
              <a:spcAft>
                <a:spcPts val="600"/>
              </a:spcAft>
            </a:pPr>
            <a:r>
              <a:rPr lang="en-US" sz="2000" dirty="0">
                <a:latin typeface="Verdana" panose="020B0604030504040204" pitchFamily="34" charset="0"/>
                <a:ea typeface="Verdana" panose="020B0604030504040204" pitchFamily="34" charset="0"/>
              </a:rPr>
              <a:t>Create a comic strip with at least four panels that illustrate conduction, convection, and radiation. You must use all of the vocabulary words from “Read It” and at least one illustration per panel.</a:t>
            </a:r>
          </a:p>
        </p:txBody>
      </p:sp>
    </p:spTree>
    <p:extLst>
      <p:ext uri="{BB962C8B-B14F-4D97-AF65-F5344CB8AC3E}">
        <p14:creationId xmlns:p14="http://schemas.microsoft.com/office/powerpoint/2010/main" val="1812459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3BD7CBA-D54B-4DFC-A92F-B2DB76DADA8F}"/>
              </a:ext>
            </a:extLst>
          </p:cNvPr>
          <p:cNvSpPr txBox="1"/>
          <p:nvPr/>
        </p:nvSpPr>
        <p:spPr>
          <a:xfrm>
            <a:off x="3458816" y="7220841"/>
            <a:ext cx="3436185" cy="461665"/>
          </a:xfrm>
          <a:prstGeom prst="rect">
            <a:avLst/>
          </a:prstGeom>
          <a:noFill/>
        </p:spPr>
        <p:txBody>
          <a:bodyPr wrap="square" rtlCol="0">
            <a:spAutoFit/>
          </a:bodyPr>
          <a:lstStyle/>
          <a:p>
            <a:pPr marL="171450" indent="-171450">
              <a:spcAft>
                <a:spcPts val="600"/>
              </a:spcAft>
              <a:buFont typeface="Wingdings" panose="05000000000000000000" pitchFamily="2" charset="2"/>
              <a:buChar char="q"/>
            </a:pPr>
            <a:r>
              <a:rPr lang="en-US" sz="1200" dirty="0">
                <a:latin typeface="Verdana" panose="020B0604030504040204" pitchFamily="34" charset="0"/>
                <a:ea typeface="Verdana" panose="020B0604030504040204" pitchFamily="34" charset="0"/>
              </a:rPr>
              <a:t>Checked by teacher.  Initials: _______</a:t>
            </a:r>
            <a:br>
              <a:rPr lang="en-US" sz="1200" dirty="0">
                <a:latin typeface="Verdana" panose="020B0604030504040204" pitchFamily="34" charset="0"/>
                <a:ea typeface="Verdana" panose="020B0604030504040204" pitchFamily="34" charset="0"/>
              </a:rPr>
            </a:br>
            <a:endParaRPr lang="en-US" sz="120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D9507F67-82C1-4E0D-A45E-7B2D6E9785AC}"/>
              </a:ext>
            </a:extLst>
          </p:cNvPr>
          <p:cNvSpPr txBox="1"/>
          <p:nvPr/>
        </p:nvSpPr>
        <p:spPr>
          <a:xfrm>
            <a:off x="3458816" y="2944636"/>
            <a:ext cx="3140767" cy="3016210"/>
          </a:xfrm>
          <a:prstGeom prst="rect">
            <a:avLst/>
          </a:prstGeom>
          <a:noFill/>
        </p:spPr>
        <p:txBody>
          <a:bodyPr wrap="square" rtlCol="0">
            <a:spAutoFit/>
          </a:bodyPr>
          <a:lstStyle/>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p>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p>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p>
        </p:txBody>
      </p:sp>
      <p:sp>
        <p:nvSpPr>
          <p:cNvPr id="6" name="TextBox 5">
            <a:extLst>
              <a:ext uri="{FF2B5EF4-FFF2-40B4-BE49-F238E27FC236}">
                <a16:creationId xmlns:a16="http://schemas.microsoft.com/office/drawing/2014/main" id="{284B7F5B-78B4-403F-A4DB-83D10D30C006}"/>
              </a:ext>
            </a:extLst>
          </p:cNvPr>
          <p:cNvSpPr txBox="1"/>
          <p:nvPr/>
        </p:nvSpPr>
        <p:spPr>
          <a:xfrm>
            <a:off x="6747440" y="2944636"/>
            <a:ext cx="3140767" cy="3801041"/>
          </a:xfrm>
          <a:prstGeom prst="rect">
            <a:avLst/>
          </a:prstGeom>
          <a:noFill/>
        </p:spPr>
        <p:txBody>
          <a:bodyPr wrap="square" rtlCol="0">
            <a:spAutoFit/>
          </a:bodyPr>
          <a:lstStyle/>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p>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________________________________________________________</a:t>
            </a:r>
          </a:p>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p>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________________________________________________________</a:t>
            </a:r>
          </a:p>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________________________________________________________</a:t>
            </a:r>
          </a:p>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p>
        </p:txBody>
      </p:sp>
      <p:sp>
        <p:nvSpPr>
          <p:cNvPr id="7" name="TextBox 6">
            <a:extLst>
              <a:ext uri="{FF2B5EF4-FFF2-40B4-BE49-F238E27FC236}">
                <a16:creationId xmlns:a16="http://schemas.microsoft.com/office/drawing/2014/main" id="{4360C9B5-C5C7-4200-96D8-A8E5E121D7B6}"/>
              </a:ext>
            </a:extLst>
          </p:cNvPr>
          <p:cNvSpPr txBox="1"/>
          <p:nvPr/>
        </p:nvSpPr>
        <p:spPr>
          <a:xfrm>
            <a:off x="168966" y="2944636"/>
            <a:ext cx="3140767" cy="4324261"/>
          </a:xfrm>
          <a:prstGeom prst="rect">
            <a:avLst/>
          </a:prstGeom>
          <a:noFill/>
        </p:spPr>
        <p:txBody>
          <a:bodyPr wrap="square" rtlCol="0">
            <a:spAutoFit/>
          </a:bodyPr>
          <a:lstStyle/>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p>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p>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________________________________________________________</a:t>
            </a:r>
          </a:p>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p>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a:t>
            </a:r>
          </a:p>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___________________________________________________________________________________</a:t>
            </a:r>
          </a:p>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_______________________________________________________</a:t>
            </a:r>
          </a:p>
          <a:p>
            <a:pPr marL="228600" indent="-228600">
              <a:spcAft>
                <a:spcPts val="600"/>
              </a:spcAft>
              <a:buFont typeface="+mj-lt"/>
              <a:buAutoNum type="arabicPeriod"/>
            </a:pPr>
            <a:endParaRPr lang="en-US" sz="1200" dirty="0">
              <a:latin typeface="Verdana" panose="020B0604030504040204" pitchFamily="34" charset="0"/>
              <a:ea typeface="Verdana" panose="020B0604030504040204" pitchFamily="34" charset="0"/>
            </a:endParaRPr>
          </a:p>
        </p:txBody>
      </p:sp>
      <p:graphicFrame>
        <p:nvGraphicFramePr>
          <p:cNvPr id="9" name="Table 8">
            <a:extLst>
              <a:ext uri="{FF2B5EF4-FFF2-40B4-BE49-F238E27FC236}">
                <a16:creationId xmlns:a16="http://schemas.microsoft.com/office/drawing/2014/main" id="{7052AACB-5CB0-428A-80E8-6905D98A453A}"/>
              </a:ext>
            </a:extLst>
          </p:cNvPr>
          <p:cNvGraphicFramePr>
            <a:graphicFrameLocks noGrp="1"/>
          </p:cNvGraphicFramePr>
          <p:nvPr>
            <p:extLst>
              <p:ext uri="{D42A27DB-BD31-4B8C-83A1-F6EECF244321}">
                <p14:modId xmlns:p14="http://schemas.microsoft.com/office/powerpoint/2010/main" val="4203799105"/>
              </p:ext>
            </p:extLst>
          </p:nvPr>
        </p:nvGraphicFramePr>
        <p:xfrm>
          <a:off x="182122" y="919504"/>
          <a:ext cx="9669545" cy="1590233"/>
        </p:xfrm>
        <a:graphic>
          <a:graphicData uri="http://schemas.openxmlformats.org/drawingml/2006/table">
            <a:tbl>
              <a:tblPr firstRow="1" bandRow="1">
                <a:tableStyleId>{5C22544A-7EE6-4342-B048-85BDC9FD1C3A}</a:tableStyleId>
              </a:tblPr>
              <a:tblGrid>
                <a:gridCol w="1933909">
                  <a:extLst>
                    <a:ext uri="{9D8B030D-6E8A-4147-A177-3AD203B41FA5}">
                      <a16:colId xmlns:a16="http://schemas.microsoft.com/office/drawing/2014/main" val="2899515378"/>
                    </a:ext>
                  </a:extLst>
                </a:gridCol>
                <a:gridCol w="1933909">
                  <a:extLst>
                    <a:ext uri="{9D8B030D-6E8A-4147-A177-3AD203B41FA5}">
                      <a16:colId xmlns:a16="http://schemas.microsoft.com/office/drawing/2014/main" val="2216673636"/>
                    </a:ext>
                  </a:extLst>
                </a:gridCol>
                <a:gridCol w="1933909">
                  <a:extLst>
                    <a:ext uri="{9D8B030D-6E8A-4147-A177-3AD203B41FA5}">
                      <a16:colId xmlns:a16="http://schemas.microsoft.com/office/drawing/2014/main" val="542901989"/>
                    </a:ext>
                  </a:extLst>
                </a:gridCol>
                <a:gridCol w="1933909">
                  <a:extLst>
                    <a:ext uri="{9D8B030D-6E8A-4147-A177-3AD203B41FA5}">
                      <a16:colId xmlns:a16="http://schemas.microsoft.com/office/drawing/2014/main" val="4249545600"/>
                    </a:ext>
                  </a:extLst>
                </a:gridCol>
                <a:gridCol w="1933909">
                  <a:extLst>
                    <a:ext uri="{9D8B030D-6E8A-4147-A177-3AD203B41FA5}">
                      <a16:colId xmlns:a16="http://schemas.microsoft.com/office/drawing/2014/main" val="2811713869"/>
                    </a:ext>
                  </a:extLst>
                </a:gridCol>
              </a:tblGrid>
              <a:tr h="1590233">
                <a:tc>
                  <a:txBody>
                    <a:bodyPr/>
                    <a:lstStyle/>
                    <a:p>
                      <a:pPr algn="l"/>
                      <a:r>
                        <a:rPr lang="en-US" sz="1200" b="0" dirty="0">
                          <a:solidFill>
                            <a:schemeClr val="tx1"/>
                          </a:solidFill>
                          <a:latin typeface="Verdana" panose="020B0604030504040204" pitchFamily="34" charset="0"/>
                          <a:ea typeface="Verdana" panose="020B0604030504040204" pitchFamily="34" charset="0"/>
                        </a:rPr>
                        <a:t>4. electromagnetic energy</a:t>
                      </a:r>
                    </a:p>
                    <a:p>
                      <a:pPr algn="l"/>
                      <a:endParaRPr lang="en-US" sz="1200" b="0" dirty="0">
                        <a:solidFill>
                          <a:schemeClr val="tx1"/>
                        </a:solidFill>
                        <a:latin typeface="Verdana" panose="020B0604030504040204" pitchFamily="34" charset="0"/>
                        <a:ea typeface="Verdana" panose="020B0604030504040204" pitchFamily="34" charset="0"/>
                      </a:endParaRPr>
                    </a:p>
                    <a:p>
                      <a:pPr algn="l"/>
                      <a:endParaRPr lang="en-US" sz="1200" b="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waves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radiation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wavelength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ultraviolet light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483684"/>
                  </a:ext>
                </a:extLst>
              </a:tr>
            </a:tbl>
          </a:graphicData>
        </a:graphic>
      </p:graphicFrame>
      <p:sp>
        <p:nvSpPr>
          <p:cNvPr id="10" name="TextBox 9">
            <a:extLst>
              <a:ext uri="{FF2B5EF4-FFF2-40B4-BE49-F238E27FC236}">
                <a16:creationId xmlns:a16="http://schemas.microsoft.com/office/drawing/2014/main" id="{7059E9B9-1418-4347-A4BF-F088EB0D956D}"/>
              </a:ext>
            </a:extLst>
          </p:cNvPr>
          <p:cNvSpPr txBox="1"/>
          <p:nvPr/>
        </p:nvSpPr>
        <p:spPr>
          <a:xfrm>
            <a:off x="175544" y="359637"/>
            <a:ext cx="3063767" cy="646331"/>
          </a:xfrm>
          <a:prstGeom prst="rect">
            <a:avLst/>
          </a:prstGeom>
          <a:noFill/>
        </p:spPr>
        <p:txBody>
          <a:bodyPr wrap="square" rtlCol="0">
            <a:spAutoFit/>
          </a:bodyPr>
          <a:lstStyle/>
          <a:p>
            <a:pPr marL="228600" indent="-228600">
              <a:buAutoNum type="arabicPeriod"/>
            </a:pPr>
            <a:r>
              <a:rPr lang="en-US" sz="1200" dirty="0">
                <a:latin typeface="Verdana" panose="020B0604030504040204" pitchFamily="34" charset="0"/>
                <a:ea typeface="Verdana" panose="020B0604030504040204" pitchFamily="34" charset="0"/>
              </a:rPr>
              <a:t>______     </a:t>
            </a:r>
          </a:p>
          <a:p>
            <a:pPr marL="228600" indent="-228600">
              <a:buAutoNum type="arabicPeriod"/>
            </a:pPr>
            <a:r>
              <a:rPr lang="en-US" sz="1200" dirty="0">
                <a:latin typeface="Verdana" panose="020B0604030504040204" pitchFamily="34" charset="0"/>
                <a:ea typeface="Verdana" panose="020B0604030504040204" pitchFamily="34" charset="0"/>
              </a:rPr>
              <a:t>______      </a:t>
            </a:r>
          </a:p>
          <a:p>
            <a:pPr marL="228600" indent="-228600">
              <a:buAutoNum type="arabicPeriod"/>
            </a:pPr>
            <a:r>
              <a:rPr lang="en-US" sz="1200" dirty="0">
                <a:latin typeface="Verdana" panose="020B0604030504040204" pitchFamily="34" charset="0"/>
                <a:ea typeface="Verdana" panose="020B0604030504040204" pitchFamily="34" charset="0"/>
              </a:rPr>
              <a:t>______      </a:t>
            </a:r>
          </a:p>
        </p:txBody>
      </p:sp>
      <p:sp>
        <p:nvSpPr>
          <p:cNvPr id="11" name="TextBox 10">
            <a:extLst>
              <a:ext uri="{FF2B5EF4-FFF2-40B4-BE49-F238E27FC236}">
                <a16:creationId xmlns:a16="http://schemas.microsoft.com/office/drawing/2014/main" id="{A21FA4DD-78AA-49AD-B782-28C480242FDE}"/>
              </a:ext>
            </a:extLst>
          </p:cNvPr>
          <p:cNvSpPr txBox="1"/>
          <p:nvPr/>
        </p:nvSpPr>
        <p:spPr>
          <a:xfrm>
            <a:off x="7311633" y="7220841"/>
            <a:ext cx="1172117" cy="461665"/>
          </a:xfrm>
          <a:prstGeom prst="rect">
            <a:avLst/>
          </a:prstGeom>
          <a:noFill/>
        </p:spPr>
        <p:txBody>
          <a:bodyPr wrap="square" rtlCol="0">
            <a:spAutoFit/>
          </a:bodyPr>
          <a:lstStyle/>
          <a:p>
            <a:pPr marL="171450" indent="-171450">
              <a:spcAft>
                <a:spcPts val="600"/>
              </a:spcAft>
              <a:buFont typeface="Wingdings" panose="05000000000000000000" pitchFamily="2" charset="2"/>
              <a:buChar char="q"/>
            </a:pPr>
            <a:r>
              <a:rPr lang="en-US" sz="1200" dirty="0">
                <a:latin typeface="Verdana" panose="020B0604030504040204" pitchFamily="34" charset="0"/>
                <a:ea typeface="Verdana" panose="020B0604030504040204" pitchFamily="34" charset="0"/>
              </a:rPr>
              <a:t>Attached</a:t>
            </a:r>
            <a:br>
              <a:rPr lang="en-US" sz="1200" dirty="0">
                <a:latin typeface="Verdana" panose="020B0604030504040204" pitchFamily="34" charset="0"/>
                <a:ea typeface="Verdana" panose="020B0604030504040204" pitchFamily="34" charset="0"/>
              </a:rPr>
            </a:br>
            <a:endParaRPr lang="en-US" sz="1200" dirty="0">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0AC85144-1609-4111-BA60-BA7482D087D8}"/>
              </a:ext>
            </a:extLst>
          </p:cNvPr>
          <p:cNvSpPr/>
          <p:nvPr/>
        </p:nvSpPr>
        <p:spPr>
          <a:xfrm>
            <a:off x="97720" y="7307074"/>
            <a:ext cx="3813838" cy="230832"/>
          </a:xfrm>
          <a:prstGeom prst="rect">
            <a:avLst/>
          </a:prstGeom>
        </p:spPr>
        <p:txBody>
          <a:bodyPr wrap="square">
            <a:spAutoFit/>
          </a:bodyPr>
          <a:lstStyle/>
          <a:p>
            <a:r>
              <a:rPr lang="en-US" sz="900" b="1" dirty="0">
                <a:latin typeface="Georgia" panose="02040502050405020303" pitchFamily="18" charset="0"/>
                <a:ea typeface="Verdana" panose="020B0604030504040204" pitchFamily="34" charset="0"/>
              </a:rPr>
              <a:t>(Do when ALL other stations are done)</a:t>
            </a:r>
            <a:endParaRPr lang="en-US" sz="900" dirty="0"/>
          </a:p>
        </p:txBody>
      </p:sp>
    </p:spTree>
    <p:extLst>
      <p:ext uri="{BB962C8B-B14F-4D97-AF65-F5344CB8AC3E}">
        <p14:creationId xmlns:p14="http://schemas.microsoft.com/office/powerpoint/2010/main" val="35450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17B40C-702B-4C35-B5A2-8C0C9CAEF5D4}"/>
              </a:ext>
            </a:extLst>
          </p:cNvPr>
          <p:cNvSpPr txBox="1"/>
          <p:nvPr/>
        </p:nvSpPr>
        <p:spPr>
          <a:xfrm>
            <a:off x="149086" y="4015409"/>
            <a:ext cx="5814391" cy="2723823"/>
          </a:xfrm>
          <a:prstGeom prst="rect">
            <a:avLst/>
          </a:prstGeom>
          <a:noFill/>
        </p:spPr>
        <p:txBody>
          <a:bodyPr wrap="square" rtlCol="0">
            <a:spAutoFit/>
          </a:bodyPr>
          <a:lstStyle/>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_______________________________________________________</a:t>
            </a:r>
          </a:p>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_______________________________________________________</a:t>
            </a:r>
          </a:p>
          <a:p>
            <a:pPr marL="228600" indent="-228600">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_______________________________________________________</a:t>
            </a:r>
          </a:p>
          <a:p>
            <a:pPr marL="228600" indent="-228600">
              <a:buFont typeface="+mj-lt"/>
              <a:buAutoNum type="arabicPeriod"/>
            </a:pPr>
            <a:endParaRPr lang="en-US" sz="12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99E598B7-10ED-4482-A128-A472C6AEDC23}"/>
              </a:ext>
            </a:extLst>
          </p:cNvPr>
          <p:cNvSpPr txBox="1"/>
          <p:nvPr/>
        </p:nvSpPr>
        <p:spPr>
          <a:xfrm>
            <a:off x="6054779" y="776708"/>
            <a:ext cx="1163318" cy="646331"/>
          </a:xfrm>
          <a:prstGeom prst="rect">
            <a:avLst/>
          </a:prstGeom>
          <a:noFill/>
        </p:spPr>
        <p:txBody>
          <a:bodyPr wrap="square" rtlCol="0">
            <a:spAutoFit/>
          </a:bodyPr>
          <a:lstStyle/>
          <a:p>
            <a:r>
              <a:rPr lang="en-US" sz="1200" dirty="0">
                <a:latin typeface="Verdana" panose="020B0604030504040204" pitchFamily="34" charset="0"/>
                <a:ea typeface="Verdana" panose="020B0604030504040204" pitchFamily="34" charset="0"/>
              </a:rPr>
              <a:t>1. ______</a:t>
            </a:r>
          </a:p>
          <a:p>
            <a:r>
              <a:rPr lang="en-US" sz="1200" dirty="0">
                <a:latin typeface="Verdana" panose="020B0604030504040204" pitchFamily="34" charset="0"/>
                <a:ea typeface="Verdana" panose="020B0604030504040204" pitchFamily="34" charset="0"/>
              </a:rPr>
              <a:t>2. ______</a:t>
            </a:r>
          </a:p>
          <a:p>
            <a:r>
              <a:rPr lang="en-US" sz="1200" dirty="0">
                <a:latin typeface="Verdana" panose="020B0604030504040204" pitchFamily="34" charset="0"/>
                <a:ea typeface="Verdana" panose="020B0604030504040204" pitchFamily="34" charset="0"/>
              </a:rPr>
              <a:t>3. ______</a:t>
            </a:r>
          </a:p>
        </p:txBody>
      </p:sp>
      <p:sp>
        <p:nvSpPr>
          <p:cNvPr id="5" name="Rectangle 4">
            <a:extLst>
              <a:ext uri="{FF2B5EF4-FFF2-40B4-BE49-F238E27FC236}">
                <a16:creationId xmlns:a16="http://schemas.microsoft.com/office/drawing/2014/main" id="{702169D0-E40A-4C48-8CD0-78E3BB67117D}"/>
              </a:ext>
            </a:extLst>
          </p:cNvPr>
          <p:cNvSpPr/>
          <p:nvPr/>
        </p:nvSpPr>
        <p:spPr>
          <a:xfrm>
            <a:off x="7165498" y="776708"/>
            <a:ext cx="2852442" cy="1015663"/>
          </a:xfrm>
          <a:prstGeom prst="rect">
            <a:avLst/>
          </a:prstGeom>
          <a:noFill/>
        </p:spPr>
        <p:txBody>
          <a:bodyPr wrap="square" rtlCol="0">
            <a:spAutoFit/>
          </a:bodyPr>
          <a:lstStyle/>
          <a:p>
            <a:r>
              <a:rPr lang="en-US" sz="1200" dirty="0">
                <a:latin typeface="Verdana" panose="020B0604030504040204" pitchFamily="34" charset="0"/>
                <a:ea typeface="Verdana" panose="020B0604030504040204" pitchFamily="34" charset="0"/>
              </a:rPr>
              <a:t>4. ________________________</a:t>
            </a:r>
          </a:p>
          <a:p>
            <a:r>
              <a:rPr lang="en-US" sz="1200" dirty="0">
                <a:latin typeface="Verdana" panose="020B0604030504040204" pitchFamily="34" charset="0"/>
                <a:ea typeface="Verdana" panose="020B0604030504040204" pitchFamily="34" charset="0"/>
              </a:rPr>
              <a:t>5. ________________________</a:t>
            </a:r>
          </a:p>
          <a:p>
            <a:r>
              <a:rPr lang="en-US" sz="1200" dirty="0">
                <a:latin typeface="Verdana" panose="020B0604030504040204" pitchFamily="34" charset="0"/>
                <a:ea typeface="Verdana" panose="020B0604030504040204" pitchFamily="34" charset="0"/>
              </a:rPr>
              <a:t>6. ________________________</a:t>
            </a:r>
          </a:p>
          <a:p>
            <a:r>
              <a:rPr lang="en-US" sz="1200" dirty="0">
                <a:latin typeface="Verdana" panose="020B0604030504040204" pitchFamily="34" charset="0"/>
                <a:ea typeface="Verdana" panose="020B0604030504040204" pitchFamily="34" charset="0"/>
              </a:rPr>
              <a:t>7. ________________________</a:t>
            </a:r>
          </a:p>
          <a:p>
            <a:r>
              <a:rPr lang="en-US" sz="1200" dirty="0">
                <a:latin typeface="Verdana" panose="020B0604030504040204" pitchFamily="34" charset="0"/>
                <a:ea typeface="Verdana" panose="020B0604030504040204" pitchFamily="34" charset="0"/>
              </a:rPr>
              <a:t>8. ________________________</a:t>
            </a:r>
          </a:p>
        </p:txBody>
      </p:sp>
      <p:sp>
        <p:nvSpPr>
          <p:cNvPr id="6" name="TextBox 5">
            <a:extLst>
              <a:ext uri="{FF2B5EF4-FFF2-40B4-BE49-F238E27FC236}">
                <a16:creationId xmlns:a16="http://schemas.microsoft.com/office/drawing/2014/main" id="{05C7109C-E46F-4B81-B482-257A1F16348D}"/>
              </a:ext>
            </a:extLst>
          </p:cNvPr>
          <p:cNvSpPr txBox="1"/>
          <p:nvPr/>
        </p:nvSpPr>
        <p:spPr>
          <a:xfrm>
            <a:off x="7382587" y="315043"/>
            <a:ext cx="2300844" cy="461665"/>
          </a:xfrm>
          <a:prstGeom prst="rect">
            <a:avLst/>
          </a:prstGeom>
          <a:noFill/>
        </p:spPr>
        <p:txBody>
          <a:bodyPr wrap="square" rtlCol="0">
            <a:spAutoFit/>
          </a:bodyPr>
          <a:lstStyle/>
          <a:p>
            <a:r>
              <a:rPr lang="en-US" sz="1200" dirty="0">
                <a:latin typeface="Verdana" panose="020B0604030504040204" pitchFamily="34" charset="0"/>
                <a:ea typeface="Verdana" panose="020B0604030504040204" pitchFamily="34" charset="0"/>
              </a:rPr>
              <a:t>(use the Read It! words as your word bank for 4 - 8.)</a:t>
            </a:r>
          </a:p>
        </p:txBody>
      </p:sp>
      <p:sp>
        <p:nvSpPr>
          <p:cNvPr id="7" name="TextBox 6">
            <a:extLst>
              <a:ext uri="{FF2B5EF4-FFF2-40B4-BE49-F238E27FC236}">
                <a16:creationId xmlns:a16="http://schemas.microsoft.com/office/drawing/2014/main" id="{E391EF51-5AEA-48B0-B89D-093935C2C8FC}"/>
              </a:ext>
            </a:extLst>
          </p:cNvPr>
          <p:cNvSpPr txBox="1"/>
          <p:nvPr/>
        </p:nvSpPr>
        <p:spPr>
          <a:xfrm>
            <a:off x="6344313" y="2443200"/>
            <a:ext cx="1522682" cy="584775"/>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Radiation</a:t>
            </a:r>
          </a:p>
          <a:p>
            <a:pPr defTabSz="1005840"/>
            <a:endParaRPr lang="en-US" sz="1600" dirty="0">
              <a:solidFill>
                <a:prstClr val="black"/>
              </a:solidFill>
              <a:latin typeface="Verdana" panose="020B0604030504040204" pitchFamily="34" charset="0"/>
              <a:ea typeface="Verdana" panose="020B0604030504040204" pitchFamily="34" charset="0"/>
              <a:cs typeface="Century" charset="0"/>
            </a:endParaRPr>
          </a:p>
        </p:txBody>
      </p:sp>
      <p:sp>
        <p:nvSpPr>
          <p:cNvPr id="8" name="TextBox 7">
            <a:extLst>
              <a:ext uri="{FF2B5EF4-FFF2-40B4-BE49-F238E27FC236}">
                <a16:creationId xmlns:a16="http://schemas.microsoft.com/office/drawing/2014/main" id="{9EBDE071-419D-4B83-8B80-34B04CD83494}"/>
              </a:ext>
            </a:extLst>
          </p:cNvPr>
          <p:cNvSpPr txBox="1"/>
          <p:nvPr/>
        </p:nvSpPr>
        <p:spPr>
          <a:xfrm>
            <a:off x="7276874" y="4632658"/>
            <a:ext cx="1848788" cy="584775"/>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Convection</a:t>
            </a:r>
          </a:p>
          <a:p>
            <a:pPr defTabSz="1005840"/>
            <a:endParaRPr lang="en-US" sz="1600" dirty="0">
              <a:solidFill>
                <a:prstClr val="black"/>
              </a:solidFill>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38782B6E-6927-4D7F-8C89-2C9617CF6CC7}"/>
              </a:ext>
            </a:extLst>
          </p:cNvPr>
          <p:cNvSpPr txBox="1"/>
          <p:nvPr/>
        </p:nvSpPr>
        <p:spPr>
          <a:xfrm>
            <a:off x="8201268" y="2437428"/>
            <a:ext cx="1667946" cy="830997"/>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Conduction</a:t>
            </a:r>
          </a:p>
          <a:p>
            <a:pPr defTabSz="1005840"/>
            <a:endParaRPr lang="en-US" sz="1600" dirty="0">
              <a:solidFill>
                <a:prstClr val="black"/>
              </a:solidFill>
              <a:latin typeface="Verdana" panose="020B0604030504040204" pitchFamily="34" charset="0"/>
              <a:ea typeface="Verdana" panose="020B0604030504040204" pitchFamily="34" charset="0"/>
            </a:endParaRPr>
          </a:p>
          <a:p>
            <a:pPr defTabSz="1005840"/>
            <a:endParaRPr lang="en-US" sz="1600" dirty="0">
              <a:solidFill>
                <a:prstClr val="black"/>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43725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E84D14-4E88-45B9-ABCF-9E795D8339B9}"/>
              </a:ext>
            </a:extLst>
          </p:cNvPr>
          <p:cNvSpPr txBox="1"/>
          <p:nvPr/>
        </p:nvSpPr>
        <p:spPr>
          <a:xfrm>
            <a:off x="168966" y="2918520"/>
            <a:ext cx="4701208" cy="3532890"/>
          </a:xfrm>
          <a:prstGeom prst="rect">
            <a:avLst/>
          </a:prstGeom>
          <a:noFill/>
        </p:spPr>
        <p:txBody>
          <a:bodyPr wrap="square" rtlCol="0">
            <a:spAutoFit/>
          </a:bodyPr>
          <a:lstStyle/>
          <a:p>
            <a:pPr marL="228600" indent="-228600">
              <a:lnSpc>
                <a:spcPct val="150000"/>
              </a:lnSpc>
              <a:spcAft>
                <a:spcPts val="600"/>
              </a:spcAft>
              <a:buFont typeface="+mj-lt"/>
              <a:buAutoNum type="arabicPeriod" startAt="2"/>
            </a:pPr>
            <a:r>
              <a:rPr lang="en-US" sz="1200" dirty="0">
                <a:latin typeface="Verdana" panose="020B0604030504040204" pitchFamily="34" charset="0"/>
                <a:ea typeface="Verdana" panose="020B0604030504040204" pitchFamily="34" charset="0"/>
              </a:rPr>
              <a:t>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a:t>
            </a:r>
          </a:p>
          <a:p>
            <a:pPr marL="228600" indent="-228600">
              <a:lnSpc>
                <a:spcPct val="150000"/>
              </a:lnSpc>
              <a:spcAft>
                <a:spcPts val="600"/>
              </a:spcAft>
              <a:buFont typeface="+mj-lt"/>
              <a:buAutoNum type="arabicPeriod" startAt="2"/>
            </a:pPr>
            <a:r>
              <a:rPr lang="en-US" sz="1200" dirty="0">
                <a:latin typeface="Verdana" panose="020B0604030504040204" pitchFamily="34" charset="0"/>
                <a:ea typeface="Verdana" panose="020B0604030504040204" pitchFamily="34" charset="0"/>
              </a:rPr>
              <a:t>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a:t>
            </a:r>
          </a:p>
          <a:p>
            <a:pPr marL="228600" indent="-228600">
              <a:lnSpc>
                <a:spcPct val="150000"/>
              </a:lnSpc>
              <a:spcAft>
                <a:spcPts val="600"/>
              </a:spcAft>
              <a:buFont typeface="+mj-lt"/>
              <a:buAutoNum type="arabicPeriod" startAt="2"/>
            </a:pPr>
            <a:r>
              <a:rPr lang="en-US" sz="1200" dirty="0">
                <a:latin typeface="Verdana" panose="020B0604030504040204" pitchFamily="34" charset="0"/>
                <a:ea typeface="Verdana" panose="020B0604030504040204" pitchFamily="34" charset="0"/>
              </a:rPr>
              <a:t>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a:t>
            </a:r>
          </a:p>
        </p:txBody>
      </p:sp>
      <p:sp>
        <p:nvSpPr>
          <p:cNvPr id="4" name="TextBox 3">
            <a:extLst>
              <a:ext uri="{FF2B5EF4-FFF2-40B4-BE49-F238E27FC236}">
                <a16:creationId xmlns:a16="http://schemas.microsoft.com/office/drawing/2014/main" id="{F6A6C36F-9F9A-4F9A-80CE-4EE92F264B4B}"/>
              </a:ext>
            </a:extLst>
          </p:cNvPr>
          <p:cNvSpPr txBox="1"/>
          <p:nvPr/>
        </p:nvSpPr>
        <p:spPr>
          <a:xfrm>
            <a:off x="5174163" y="2918520"/>
            <a:ext cx="4701208" cy="3763723"/>
          </a:xfrm>
          <a:prstGeom prst="rect">
            <a:avLst/>
          </a:prstGeom>
          <a:noFill/>
        </p:spPr>
        <p:txBody>
          <a:bodyPr wrap="square" rtlCol="0">
            <a:spAutoFit/>
          </a:bodyPr>
          <a:lstStyle/>
          <a:p>
            <a:pPr marL="228600" indent="-228600">
              <a:lnSpc>
                <a:spcPct val="150000"/>
              </a:lnSpc>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a:t>
            </a:r>
          </a:p>
          <a:p>
            <a:pPr marL="228600" indent="-228600">
              <a:lnSpc>
                <a:spcPct val="150000"/>
              </a:lnSpc>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a:t>
            </a:r>
          </a:p>
          <a:p>
            <a:pPr marL="228600" indent="-228600">
              <a:lnSpc>
                <a:spcPct val="150000"/>
              </a:lnSpc>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a:t>
            </a:r>
          </a:p>
          <a:p>
            <a:pPr marL="228600" indent="-228600">
              <a:lnSpc>
                <a:spcPct val="150000"/>
              </a:lnSpc>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a:t>
            </a:r>
          </a:p>
          <a:p>
            <a:pPr marL="228600" indent="-228600">
              <a:lnSpc>
                <a:spcPct val="150000"/>
              </a:lnSpc>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a:t>
            </a:r>
          </a:p>
          <a:p>
            <a:pPr marL="228600" indent="-228600">
              <a:lnSpc>
                <a:spcPct val="150000"/>
              </a:lnSpc>
              <a:spcAft>
                <a:spcPts val="600"/>
              </a:spcAft>
              <a:buFont typeface="+mj-lt"/>
              <a:buAutoNum type="arabicPeriod"/>
            </a:pPr>
            <a:r>
              <a:rPr lang="en-US" sz="1200" dirty="0">
                <a:latin typeface="Verdana" panose="020B0604030504040204" pitchFamily="34" charset="0"/>
                <a:ea typeface="Verdana" panose="020B0604030504040204" pitchFamily="34" charset="0"/>
              </a:rPr>
              <a:t>____________________________________________</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____________________________________________</a:t>
            </a:r>
          </a:p>
        </p:txBody>
      </p:sp>
      <p:sp>
        <p:nvSpPr>
          <p:cNvPr id="7" name="TextBox 6">
            <a:extLst>
              <a:ext uri="{FF2B5EF4-FFF2-40B4-BE49-F238E27FC236}">
                <a16:creationId xmlns:a16="http://schemas.microsoft.com/office/drawing/2014/main" id="{802CEBB2-594E-4B7D-9567-E6A431FB2158}"/>
              </a:ext>
            </a:extLst>
          </p:cNvPr>
          <p:cNvSpPr txBox="1"/>
          <p:nvPr/>
        </p:nvSpPr>
        <p:spPr>
          <a:xfrm>
            <a:off x="168966" y="457580"/>
            <a:ext cx="1087512" cy="646331"/>
          </a:xfrm>
          <a:prstGeom prst="rect">
            <a:avLst/>
          </a:prstGeom>
          <a:noFill/>
        </p:spPr>
        <p:txBody>
          <a:bodyPr wrap="square" rtlCol="0">
            <a:spAutoFit/>
          </a:bodyPr>
          <a:lstStyle/>
          <a:p>
            <a:pPr marL="228600" indent="-228600">
              <a:buAutoNum type="arabicPeriod"/>
            </a:pPr>
            <a:r>
              <a:rPr lang="en-US" sz="1200" dirty="0">
                <a:latin typeface="Verdana" panose="020B0604030504040204" pitchFamily="34" charset="0"/>
                <a:ea typeface="Verdana" panose="020B0604030504040204" pitchFamily="34" charset="0"/>
              </a:rPr>
              <a:t>______     </a:t>
            </a:r>
          </a:p>
          <a:p>
            <a:pPr marL="228600" indent="-228600">
              <a:buAutoNum type="arabicPeriod"/>
            </a:pPr>
            <a:r>
              <a:rPr lang="en-US" sz="1200" dirty="0">
                <a:latin typeface="Verdana" panose="020B0604030504040204" pitchFamily="34" charset="0"/>
                <a:ea typeface="Verdana" panose="020B0604030504040204" pitchFamily="34" charset="0"/>
              </a:rPr>
              <a:t>______      </a:t>
            </a:r>
          </a:p>
          <a:p>
            <a:pPr marL="228600" indent="-228600">
              <a:buAutoNum type="arabicPeriod"/>
            </a:pPr>
            <a:r>
              <a:rPr lang="en-US" sz="1200" dirty="0">
                <a:latin typeface="Verdana" panose="020B0604030504040204" pitchFamily="34" charset="0"/>
                <a:ea typeface="Verdana" panose="020B0604030504040204" pitchFamily="34" charset="0"/>
              </a:rPr>
              <a:t>______      </a:t>
            </a:r>
          </a:p>
        </p:txBody>
      </p:sp>
      <p:graphicFrame>
        <p:nvGraphicFramePr>
          <p:cNvPr id="6" name="Table 5">
            <a:extLst>
              <a:ext uri="{FF2B5EF4-FFF2-40B4-BE49-F238E27FC236}">
                <a16:creationId xmlns:a16="http://schemas.microsoft.com/office/drawing/2014/main" id="{061D174E-8A8F-46AB-AFA6-1688D0DEF5EE}"/>
              </a:ext>
            </a:extLst>
          </p:cNvPr>
          <p:cNvGraphicFramePr>
            <a:graphicFrameLocks noGrp="1"/>
          </p:cNvGraphicFramePr>
          <p:nvPr>
            <p:extLst>
              <p:ext uri="{D42A27DB-BD31-4B8C-83A1-F6EECF244321}">
                <p14:modId xmlns:p14="http://schemas.microsoft.com/office/powerpoint/2010/main" val="3180234406"/>
              </p:ext>
            </p:extLst>
          </p:nvPr>
        </p:nvGraphicFramePr>
        <p:xfrm>
          <a:off x="194427" y="1090157"/>
          <a:ext cx="9669545" cy="1590233"/>
        </p:xfrm>
        <a:graphic>
          <a:graphicData uri="http://schemas.openxmlformats.org/drawingml/2006/table">
            <a:tbl>
              <a:tblPr firstRow="1" bandRow="1">
                <a:tableStyleId>{5C22544A-7EE6-4342-B048-85BDC9FD1C3A}</a:tableStyleId>
              </a:tblPr>
              <a:tblGrid>
                <a:gridCol w="1933909">
                  <a:extLst>
                    <a:ext uri="{9D8B030D-6E8A-4147-A177-3AD203B41FA5}">
                      <a16:colId xmlns:a16="http://schemas.microsoft.com/office/drawing/2014/main" val="2899515378"/>
                    </a:ext>
                  </a:extLst>
                </a:gridCol>
                <a:gridCol w="1933909">
                  <a:extLst>
                    <a:ext uri="{9D8B030D-6E8A-4147-A177-3AD203B41FA5}">
                      <a16:colId xmlns:a16="http://schemas.microsoft.com/office/drawing/2014/main" val="2216673636"/>
                    </a:ext>
                  </a:extLst>
                </a:gridCol>
                <a:gridCol w="1933909">
                  <a:extLst>
                    <a:ext uri="{9D8B030D-6E8A-4147-A177-3AD203B41FA5}">
                      <a16:colId xmlns:a16="http://schemas.microsoft.com/office/drawing/2014/main" val="542901989"/>
                    </a:ext>
                  </a:extLst>
                </a:gridCol>
                <a:gridCol w="1933909">
                  <a:extLst>
                    <a:ext uri="{9D8B030D-6E8A-4147-A177-3AD203B41FA5}">
                      <a16:colId xmlns:a16="http://schemas.microsoft.com/office/drawing/2014/main" val="4249545600"/>
                    </a:ext>
                  </a:extLst>
                </a:gridCol>
                <a:gridCol w="1933909">
                  <a:extLst>
                    <a:ext uri="{9D8B030D-6E8A-4147-A177-3AD203B41FA5}">
                      <a16:colId xmlns:a16="http://schemas.microsoft.com/office/drawing/2014/main" val="2811713869"/>
                    </a:ext>
                  </a:extLst>
                </a:gridCol>
              </a:tblGrid>
              <a:tr h="1590233">
                <a:tc>
                  <a:txBody>
                    <a:bodyPr/>
                    <a:lstStyle/>
                    <a:p>
                      <a:pPr algn="l"/>
                      <a:r>
                        <a:rPr lang="en-US" sz="1200" b="0" dirty="0">
                          <a:solidFill>
                            <a:schemeClr val="tx1"/>
                          </a:solidFill>
                          <a:latin typeface="Verdana" panose="020B0604030504040204" pitchFamily="34" charset="0"/>
                          <a:ea typeface="Verdana" panose="020B0604030504040204" pitchFamily="34" charset="0"/>
                        </a:rPr>
                        <a:t>4. electromagnetic energy</a:t>
                      </a:r>
                    </a:p>
                    <a:p>
                      <a:pPr algn="l"/>
                      <a:endParaRPr lang="en-US" sz="1200" b="0" dirty="0">
                        <a:solidFill>
                          <a:schemeClr val="tx1"/>
                        </a:solidFill>
                        <a:latin typeface="Verdana" panose="020B0604030504040204" pitchFamily="34" charset="0"/>
                        <a:ea typeface="Verdana" panose="020B0604030504040204" pitchFamily="34" charset="0"/>
                      </a:endParaRPr>
                    </a:p>
                    <a:p>
                      <a:pPr algn="l"/>
                      <a:endParaRPr lang="en-US" sz="1200" b="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waves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radiation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wavelength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ultraviolet light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483684"/>
                  </a:ext>
                </a:extLst>
              </a:tr>
            </a:tbl>
          </a:graphicData>
        </a:graphic>
      </p:graphicFrame>
    </p:spTree>
    <p:extLst>
      <p:ext uri="{BB962C8B-B14F-4D97-AF65-F5344CB8AC3E}">
        <p14:creationId xmlns:p14="http://schemas.microsoft.com/office/powerpoint/2010/main" val="1719451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582577-8122-42AF-9448-CBD39B5D5331}"/>
              </a:ext>
            </a:extLst>
          </p:cNvPr>
          <p:cNvSpPr txBox="1"/>
          <p:nvPr/>
        </p:nvSpPr>
        <p:spPr>
          <a:xfrm>
            <a:off x="511071" y="4335062"/>
            <a:ext cx="1522682" cy="584775"/>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Radiation</a:t>
            </a:r>
          </a:p>
          <a:p>
            <a:pPr defTabSz="1005840"/>
            <a:endParaRPr lang="en-US" sz="1600" dirty="0">
              <a:solidFill>
                <a:prstClr val="black"/>
              </a:solidFill>
              <a:latin typeface="Verdana" panose="020B0604030504040204" pitchFamily="34" charset="0"/>
              <a:ea typeface="Verdana" panose="020B0604030504040204" pitchFamily="34" charset="0"/>
              <a:cs typeface="Century" charset="0"/>
            </a:endParaRPr>
          </a:p>
        </p:txBody>
      </p:sp>
      <p:sp>
        <p:nvSpPr>
          <p:cNvPr id="5" name="TextBox 4">
            <a:extLst>
              <a:ext uri="{FF2B5EF4-FFF2-40B4-BE49-F238E27FC236}">
                <a16:creationId xmlns:a16="http://schemas.microsoft.com/office/drawing/2014/main" id="{2257CAE7-3342-4ECC-A7EE-0D1B7858E958}"/>
              </a:ext>
            </a:extLst>
          </p:cNvPr>
          <p:cNvSpPr txBox="1"/>
          <p:nvPr/>
        </p:nvSpPr>
        <p:spPr>
          <a:xfrm>
            <a:off x="4672764" y="4285817"/>
            <a:ext cx="1848788" cy="584775"/>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Convection</a:t>
            </a:r>
          </a:p>
          <a:p>
            <a:pPr defTabSz="1005840"/>
            <a:endParaRPr lang="en-US" sz="1600" dirty="0">
              <a:solidFill>
                <a:prstClr val="black"/>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4D4D563F-D9FA-4C93-BB96-BAA91091CD4F}"/>
              </a:ext>
            </a:extLst>
          </p:cNvPr>
          <p:cNvSpPr txBox="1"/>
          <p:nvPr/>
        </p:nvSpPr>
        <p:spPr>
          <a:xfrm>
            <a:off x="2368026" y="4329290"/>
            <a:ext cx="1667946" cy="830997"/>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Conduction</a:t>
            </a:r>
          </a:p>
          <a:p>
            <a:pPr defTabSz="1005840"/>
            <a:endParaRPr lang="en-US" sz="1600" dirty="0">
              <a:solidFill>
                <a:prstClr val="black"/>
              </a:solidFill>
              <a:latin typeface="Verdana" panose="020B0604030504040204" pitchFamily="34" charset="0"/>
              <a:ea typeface="Verdana" panose="020B0604030504040204" pitchFamily="34" charset="0"/>
            </a:endParaRPr>
          </a:p>
          <a:p>
            <a:pPr defTabSz="1005840"/>
            <a:endParaRPr lang="en-US" sz="1600" dirty="0">
              <a:solidFill>
                <a:prstClr val="black"/>
              </a:solidFill>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EDD6A425-9F0E-48D7-A517-69BBD0FF2B90}"/>
              </a:ext>
            </a:extLst>
          </p:cNvPr>
          <p:cNvSpPr txBox="1"/>
          <p:nvPr/>
        </p:nvSpPr>
        <p:spPr>
          <a:xfrm>
            <a:off x="6887817" y="692713"/>
            <a:ext cx="2999761" cy="6054286"/>
          </a:xfrm>
          <a:prstGeom prst="rect">
            <a:avLst/>
          </a:prstGeom>
          <a:noFill/>
        </p:spPr>
        <p:txBody>
          <a:bodyPr wrap="square" rtlCol="0">
            <a:spAutoFit/>
          </a:bodyPr>
          <a:lstStyle/>
          <a:p>
            <a:pPr marL="342900" indent="-342900">
              <a:lnSpc>
                <a:spcPct val="200000"/>
              </a:lnSpc>
              <a:buFont typeface="+mj-lt"/>
              <a:buAutoNum type="arabicPeriod"/>
            </a:pPr>
            <a:r>
              <a:rPr lang="en-US" sz="1400" dirty="0">
                <a:latin typeface="Verdana" panose="020B0604030504040204" pitchFamily="34" charset="0"/>
                <a:ea typeface="Verdana" panose="020B0604030504040204" pitchFamily="34" charset="0"/>
              </a:rPr>
              <a:t>______</a:t>
            </a:r>
          </a:p>
          <a:p>
            <a:pPr marL="342900" indent="-342900">
              <a:lnSpc>
                <a:spcPct val="200000"/>
              </a:lnSpc>
              <a:buFont typeface="+mj-lt"/>
              <a:buAutoNum type="arabicPeriod"/>
            </a:pPr>
            <a:r>
              <a:rPr lang="en-US" sz="1400" dirty="0">
                <a:latin typeface="Verdana" panose="020B0604030504040204" pitchFamily="34" charset="0"/>
                <a:ea typeface="Verdana" panose="020B0604030504040204" pitchFamily="34" charset="0"/>
              </a:rPr>
              <a:t>______</a:t>
            </a:r>
          </a:p>
          <a:p>
            <a:pPr marL="342900" indent="-342900">
              <a:lnSpc>
                <a:spcPct val="200000"/>
              </a:lnSpc>
              <a:buFont typeface="+mj-lt"/>
              <a:buAutoNum type="arabicPeriod"/>
            </a:pPr>
            <a:r>
              <a:rPr lang="en-US" sz="1400" dirty="0">
                <a:latin typeface="Verdana" panose="020B0604030504040204" pitchFamily="34" charset="0"/>
                <a:ea typeface="Verdana" panose="020B0604030504040204" pitchFamily="34" charset="0"/>
              </a:rPr>
              <a:t>______</a:t>
            </a:r>
          </a:p>
          <a:p>
            <a:pPr>
              <a:lnSpc>
                <a:spcPct val="150000"/>
              </a:lnSpc>
            </a:pPr>
            <a:endParaRPr lang="en-US" sz="1400" dirty="0">
              <a:latin typeface="Verdana" panose="020B0604030504040204" pitchFamily="34" charset="0"/>
              <a:ea typeface="Verdana" panose="020B0604030504040204" pitchFamily="34" charset="0"/>
            </a:endParaRPr>
          </a:p>
          <a:p>
            <a:pPr>
              <a:lnSpc>
                <a:spcPct val="150000"/>
              </a:lnSpc>
            </a:pPr>
            <a:r>
              <a:rPr lang="en-US" sz="1400" dirty="0">
                <a:latin typeface="Verdana" panose="020B0604030504040204" pitchFamily="34" charset="0"/>
                <a:ea typeface="Verdana" panose="020B0604030504040204" pitchFamily="34" charset="0"/>
              </a:rPr>
              <a:t>Word Bank for 4 - 8: </a:t>
            </a:r>
          </a:p>
          <a:p>
            <a:pPr marL="285750" indent="-285750">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electromagnetic energy</a:t>
            </a:r>
          </a:p>
          <a:p>
            <a:pPr marL="285750" indent="-285750">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waves</a:t>
            </a:r>
          </a:p>
          <a:p>
            <a:pPr marL="285750" indent="-285750">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radiation</a:t>
            </a:r>
          </a:p>
          <a:p>
            <a:pPr marL="285750" indent="-285750">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wavelength</a:t>
            </a:r>
          </a:p>
          <a:p>
            <a:pPr marL="285750" indent="-285750">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ultraviolet light</a:t>
            </a:r>
          </a:p>
          <a:p>
            <a:pPr>
              <a:lnSpc>
                <a:spcPct val="150000"/>
              </a:lnSpc>
            </a:pPr>
            <a:endParaRPr lang="en-US" sz="1400" dirty="0">
              <a:latin typeface="Verdana" panose="020B0604030504040204" pitchFamily="34" charset="0"/>
              <a:ea typeface="Verdana" panose="020B0604030504040204" pitchFamily="34" charset="0"/>
            </a:endParaRPr>
          </a:p>
          <a:p>
            <a:pPr marL="342900" indent="-342900">
              <a:lnSpc>
                <a:spcPct val="200000"/>
              </a:lnSpc>
              <a:buFont typeface="+mj-lt"/>
              <a:buAutoNum type="arabicPeriod" startAt="4"/>
            </a:pPr>
            <a:r>
              <a:rPr lang="en-US" sz="1400" dirty="0">
                <a:latin typeface="Verdana" panose="020B0604030504040204" pitchFamily="34" charset="0"/>
                <a:ea typeface="Verdana" panose="020B0604030504040204" pitchFamily="34" charset="0"/>
              </a:rPr>
              <a:t>_____________________</a:t>
            </a:r>
          </a:p>
          <a:p>
            <a:pPr marL="342900" indent="-342900">
              <a:lnSpc>
                <a:spcPct val="200000"/>
              </a:lnSpc>
              <a:buFont typeface="+mj-lt"/>
              <a:buAutoNum type="arabicPeriod" startAt="4"/>
            </a:pPr>
            <a:r>
              <a:rPr lang="en-US" sz="1400" dirty="0">
                <a:latin typeface="Verdana" panose="020B0604030504040204" pitchFamily="34" charset="0"/>
                <a:ea typeface="Verdana" panose="020B0604030504040204" pitchFamily="34" charset="0"/>
              </a:rPr>
              <a:t>_____________________</a:t>
            </a:r>
          </a:p>
          <a:p>
            <a:pPr marL="342900" indent="-342900">
              <a:lnSpc>
                <a:spcPct val="200000"/>
              </a:lnSpc>
              <a:buFont typeface="+mj-lt"/>
              <a:buAutoNum type="arabicPeriod" startAt="4"/>
            </a:pPr>
            <a:r>
              <a:rPr lang="en-US" sz="1400" dirty="0">
                <a:latin typeface="Verdana" panose="020B0604030504040204" pitchFamily="34" charset="0"/>
                <a:ea typeface="Verdana" panose="020B0604030504040204" pitchFamily="34" charset="0"/>
              </a:rPr>
              <a:t>_____________________</a:t>
            </a:r>
          </a:p>
          <a:p>
            <a:pPr marL="342900" indent="-342900">
              <a:lnSpc>
                <a:spcPct val="200000"/>
              </a:lnSpc>
              <a:buFont typeface="+mj-lt"/>
              <a:buAutoNum type="arabicPeriod" startAt="4"/>
            </a:pPr>
            <a:r>
              <a:rPr lang="en-US" sz="1400" dirty="0">
                <a:latin typeface="Verdana" panose="020B0604030504040204" pitchFamily="34" charset="0"/>
                <a:ea typeface="Verdana" panose="020B0604030504040204" pitchFamily="34" charset="0"/>
              </a:rPr>
              <a:t>_____________________</a:t>
            </a:r>
          </a:p>
          <a:p>
            <a:pPr marL="342900" indent="-342900">
              <a:lnSpc>
                <a:spcPct val="200000"/>
              </a:lnSpc>
              <a:buFont typeface="+mj-lt"/>
              <a:buAutoNum type="arabicPeriod" startAt="4"/>
            </a:pPr>
            <a:r>
              <a:rPr lang="en-US" sz="1400" dirty="0">
                <a:latin typeface="Verdana" panose="020B0604030504040204" pitchFamily="34" charset="0"/>
                <a:ea typeface="Verdana" panose="020B0604030504040204" pitchFamily="34" charset="0"/>
              </a:rPr>
              <a:t>_____________________</a:t>
            </a:r>
          </a:p>
        </p:txBody>
      </p:sp>
    </p:spTree>
    <p:extLst>
      <p:ext uri="{BB962C8B-B14F-4D97-AF65-F5344CB8AC3E}">
        <p14:creationId xmlns:p14="http://schemas.microsoft.com/office/powerpoint/2010/main" val="269122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86A73F-197E-4EC6-BE7E-86998D49F959}"/>
              </a:ext>
            </a:extLst>
          </p:cNvPr>
          <p:cNvSpPr>
            <a:spLocks noGrp="1"/>
          </p:cNvSpPr>
          <p:nvPr>
            <p:ph type="body" sz="quarter" idx="17"/>
          </p:nvPr>
        </p:nvSpPr>
        <p:spPr/>
        <p:txBody>
          <a:bodyPr/>
          <a:lstStyle/>
          <a:p>
            <a:pPr lvl="0"/>
            <a:r>
              <a:rPr lang="en-US" dirty="0">
                <a:solidFill>
                  <a:prstClr val="black"/>
                </a:solidFill>
              </a:rPr>
              <a:t>Sunscreen and Radiation </a:t>
            </a:r>
          </a:p>
          <a:p>
            <a:endParaRPr lang="en-US" dirty="0"/>
          </a:p>
        </p:txBody>
      </p:sp>
      <p:sp>
        <p:nvSpPr>
          <p:cNvPr id="3" name="Rectangle 2">
            <a:extLst>
              <a:ext uri="{FF2B5EF4-FFF2-40B4-BE49-F238E27FC236}">
                <a16:creationId xmlns:a16="http://schemas.microsoft.com/office/drawing/2014/main" id="{37D2948D-88F5-4F3E-A2EF-249C345B2B8B}"/>
              </a:ext>
            </a:extLst>
          </p:cNvPr>
          <p:cNvSpPr/>
          <p:nvPr/>
        </p:nvSpPr>
        <p:spPr>
          <a:xfrm>
            <a:off x="114300" y="1480342"/>
            <a:ext cx="9829800" cy="5943600"/>
          </a:xfrm>
          <a:prstGeom prst="rect">
            <a:avLst/>
          </a:prstGeom>
        </p:spPr>
        <p:txBody>
          <a:bodyPr wrap="square" numCol="2" spcCol="182880">
            <a:spAutoFit/>
          </a:bodyPr>
          <a:lstStyle/>
          <a:p>
            <a:pPr>
              <a:lnSpc>
                <a:spcPct val="107000"/>
              </a:lnSpc>
              <a:spcAft>
                <a:spcPts val="800"/>
              </a:spcAft>
            </a:pPr>
            <a:r>
              <a:rPr lang="en-US" sz="1300" dirty="0">
                <a:latin typeface="Verdana" panose="020B0604030504040204" pitchFamily="34" charset="0"/>
                <a:ea typeface="Verdana" panose="020B0604030504040204" pitchFamily="34" charset="0"/>
                <a:cs typeface="Times New Roman" panose="02020603050405020304" pitchFamily="18" charset="0"/>
              </a:rPr>
              <a:t>Have you ever gotten a sunburn? The sun is constantly releasing </a:t>
            </a:r>
            <a:r>
              <a:rPr lang="en-US" sz="1300" b="1" dirty="0">
                <a:latin typeface="Verdana" panose="020B0604030504040204" pitchFamily="34" charset="0"/>
                <a:ea typeface="Verdana" panose="020B0604030504040204" pitchFamily="34" charset="0"/>
                <a:cs typeface="Times New Roman" panose="02020603050405020304" pitchFamily="18" charset="0"/>
              </a:rPr>
              <a:t>electromagnetic energy </a:t>
            </a:r>
            <a:r>
              <a:rPr lang="en-US" sz="1300" dirty="0">
                <a:latin typeface="Verdana" panose="020B0604030504040204" pitchFamily="34" charset="0"/>
                <a:ea typeface="Verdana" panose="020B0604030504040204" pitchFamily="34" charset="0"/>
                <a:cs typeface="Times New Roman" panose="02020603050405020304" pitchFamily="18" charset="0"/>
              </a:rPr>
              <a:t>in the form of </a:t>
            </a:r>
            <a:r>
              <a:rPr lang="en-US" sz="1300" b="1" dirty="0">
                <a:latin typeface="Verdana" panose="020B0604030504040204" pitchFamily="34" charset="0"/>
                <a:ea typeface="Verdana" panose="020B0604030504040204" pitchFamily="34" charset="0"/>
                <a:cs typeface="Times New Roman" panose="02020603050405020304" pitchFamily="18" charset="0"/>
              </a:rPr>
              <a:t>waves</a:t>
            </a:r>
            <a:r>
              <a:rPr lang="en-US" sz="1300" dirty="0">
                <a:latin typeface="Verdana" panose="020B0604030504040204" pitchFamily="34" charset="0"/>
                <a:ea typeface="Verdana" panose="020B0604030504040204" pitchFamily="34" charset="0"/>
                <a:cs typeface="Times New Roman" panose="02020603050405020304" pitchFamily="18" charset="0"/>
              </a:rPr>
              <a:t>. This energy is a combination of electrical and magnetic fields. </a:t>
            </a:r>
            <a:r>
              <a:rPr lang="en-US" sz="1300" dirty="0">
                <a:latin typeface="Verdana" panose="020B0604030504040204" pitchFamily="34" charset="0"/>
                <a:ea typeface="Verdana" panose="020B0604030504040204" pitchFamily="34" charset="0"/>
                <a:cs typeface="Verdana" panose="020B0604030504040204" pitchFamily="34" charset="0"/>
              </a:rPr>
              <a:t>These waves have different sizes and speeds, and this range is called the electromagnetic spectrum. We can see some portions of this spectrum as visible light. However, not all of the sun’s energy is visible, and these invisible waves can be dangerous.</a:t>
            </a:r>
          </a:p>
          <a:p>
            <a:pPr>
              <a:lnSpc>
                <a:spcPct val="107000"/>
              </a:lnSpc>
              <a:spcAft>
                <a:spcPts val="800"/>
              </a:spcAft>
            </a:pPr>
            <a:r>
              <a:rPr lang="en-US" sz="1300" dirty="0">
                <a:latin typeface="Verdana" panose="020B0604030504040204" pitchFamily="34" charset="0"/>
                <a:ea typeface="Verdana" panose="020B0604030504040204" pitchFamily="34" charset="0"/>
                <a:cs typeface="Times New Roman" panose="02020603050405020304" pitchFamily="18" charset="0"/>
              </a:rPr>
              <a:t>The Sun is constantly bombarding you with invisible waves called </a:t>
            </a:r>
            <a:r>
              <a:rPr lang="en-US" sz="1300" b="1" dirty="0">
                <a:latin typeface="Verdana" panose="020B0604030504040204" pitchFamily="34" charset="0"/>
                <a:ea typeface="Verdana" panose="020B0604030504040204" pitchFamily="34" charset="0"/>
                <a:cs typeface="Times New Roman" panose="02020603050405020304" pitchFamily="18" charset="0"/>
              </a:rPr>
              <a:t>radiation</a:t>
            </a:r>
            <a:r>
              <a:rPr lang="en-US" sz="1300" dirty="0">
                <a:latin typeface="Verdana" panose="020B0604030504040204" pitchFamily="34" charset="0"/>
                <a:ea typeface="Verdana" panose="020B0604030504040204" pitchFamily="34" charset="0"/>
                <a:cs typeface="Times New Roman" panose="02020603050405020304" pitchFamily="18" charset="0"/>
              </a:rPr>
              <a:t>. Ultraviolet (UV) radiation travels faster than the light we can see. There are two basic types: UVA and UVB. Ultraviolet A (UVA) travels more slowly and has a longer </a:t>
            </a:r>
            <a:r>
              <a:rPr lang="en-US" sz="1300" b="1" dirty="0">
                <a:latin typeface="Verdana" panose="020B0604030504040204" pitchFamily="34" charset="0"/>
                <a:ea typeface="Verdana" panose="020B0604030504040204" pitchFamily="34" charset="0"/>
                <a:cs typeface="Times New Roman" panose="02020603050405020304" pitchFamily="18" charset="0"/>
              </a:rPr>
              <a:t>wavelength</a:t>
            </a:r>
            <a:r>
              <a:rPr lang="en-US" sz="1300" dirty="0">
                <a:latin typeface="Verdana" panose="020B0604030504040204" pitchFamily="34" charset="0"/>
                <a:ea typeface="Verdana" panose="020B0604030504040204" pitchFamily="34" charset="0"/>
                <a:cs typeface="Times New Roman" panose="02020603050405020304" pitchFamily="18" charset="0"/>
              </a:rPr>
              <a:t> than Ultraviolet B (UVB). Wavelength is the measure of the </a:t>
            </a:r>
            <a:r>
              <a:rPr lang="en-US" sz="1300" dirty="0">
                <a:latin typeface="Verdana" panose="020B0604030504040204" pitchFamily="34" charset="0"/>
                <a:ea typeface="Verdana" panose="020B0604030504040204" pitchFamily="34" charset="0"/>
                <a:cs typeface="Verdana" panose="020B0604030504040204" pitchFamily="34" charset="0"/>
              </a:rPr>
              <a:t>distance between two identical points in back-to-back waves.</a:t>
            </a:r>
            <a:r>
              <a:rPr lang="en-US" sz="1300" dirty="0">
                <a:latin typeface="Verdana" panose="020B0604030504040204" pitchFamily="34" charset="0"/>
                <a:ea typeface="Verdana" panose="020B0604030504040204" pitchFamily="34" charset="0"/>
                <a:cs typeface="Times New Roman" panose="02020603050405020304" pitchFamily="18" charset="0"/>
              </a:rPr>
              <a:t> </a:t>
            </a:r>
          </a:p>
          <a:p>
            <a:pPr>
              <a:lnSpc>
                <a:spcPct val="107000"/>
              </a:lnSpc>
              <a:spcAft>
                <a:spcPts val="800"/>
              </a:spcAft>
            </a:pPr>
            <a:r>
              <a:rPr lang="en-US" sz="1300" dirty="0">
                <a:latin typeface="Verdana" panose="020B0604030504040204" pitchFamily="34" charset="0"/>
                <a:ea typeface="Verdana" panose="020B0604030504040204" pitchFamily="34" charset="0"/>
                <a:cs typeface="Times New Roman" panose="02020603050405020304" pitchFamily="18" charset="0"/>
              </a:rPr>
              <a:t>Your body tries to protect itself from radiation by producing melanin. This is the dark pigment that determines your skin color. After lots of sun, you may develop a tan – the production of extra melanin over time. However, your skin’s melanin cannot completely protect you from the sun. Over time, UVB radiation can cause your skin to burn. Sunburn makes your skin red and painful. </a:t>
            </a:r>
          </a:p>
          <a:p>
            <a:pPr>
              <a:lnSpc>
                <a:spcPct val="107000"/>
              </a:lnSpc>
              <a:spcAft>
                <a:spcPts val="800"/>
              </a:spcAft>
            </a:pPr>
            <a:endParaRPr lang="en-US" sz="1300" dirty="0">
              <a:latin typeface="Verdana" panose="020B0604030504040204" pitchFamily="34" charset="0"/>
              <a:ea typeface="Verdana" panose="020B0604030504040204" pitchFamily="34" charset="0"/>
              <a:cs typeface="Times New Roman" panose="02020603050405020304" pitchFamily="18" charset="0"/>
            </a:endParaRPr>
          </a:p>
          <a:p>
            <a:pPr>
              <a:lnSpc>
                <a:spcPct val="107000"/>
              </a:lnSpc>
              <a:spcAft>
                <a:spcPts val="800"/>
              </a:spcAft>
            </a:pPr>
            <a:r>
              <a:rPr lang="en-US" sz="1300" dirty="0">
                <a:latin typeface="Verdana" panose="020B0604030504040204" pitchFamily="34" charset="0"/>
                <a:ea typeface="Verdana" panose="020B0604030504040204" pitchFamily="34" charset="0"/>
                <a:cs typeface="Times New Roman" panose="02020603050405020304" pitchFamily="18" charset="0"/>
              </a:rPr>
              <a:t>UVA radiation goes deeper into your skin and causes aging and wrinkling. Unfortunately, both forms of </a:t>
            </a:r>
            <a:r>
              <a:rPr lang="en-US" sz="1300" b="1" dirty="0">
                <a:latin typeface="Verdana" panose="020B0604030504040204" pitchFamily="34" charset="0"/>
                <a:ea typeface="Verdana" panose="020B0604030504040204" pitchFamily="34" charset="0"/>
                <a:cs typeface="Times New Roman" panose="02020603050405020304" pitchFamily="18" charset="0"/>
              </a:rPr>
              <a:t>ultraviolet light </a:t>
            </a:r>
            <a:r>
              <a:rPr lang="en-US" sz="1300" dirty="0">
                <a:latin typeface="Verdana" panose="020B0604030504040204" pitchFamily="34" charset="0"/>
                <a:ea typeface="Verdana" panose="020B0604030504040204" pitchFamily="34" charset="0"/>
                <a:cs typeface="Times New Roman" panose="02020603050405020304" pitchFamily="18" charset="0"/>
              </a:rPr>
              <a:t>can damage the DNA in your skin cells. Over time, this can lead to genetic mutations that cause skin cancer.</a:t>
            </a:r>
          </a:p>
          <a:p>
            <a:pPr>
              <a:lnSpc>
                <a:spcPct val="107000"/>
              </a:lnSpc>
              <a:spcAft>
                <a:spcPts val="800"/>
              </a:spcAft>
            </a:pPr>
            <a:r>
              <a:rPr lang="en-US" sz="1300" dirty="0">
                <a:latin typeface="Verdana" panose="020B0604030504040204" pitchFamily="34" charset="0"/>
                <a:ea typeface="Verdana" panose="020B0604030504040204" pitchFamily="34" charset="0"/>
                <a:cs typeface="Times New Roman" panose="02020603050405020304" pitchFamily="18" charset="0"/>
              </a:rPr>
              <a:t>The good news is that you can enjoy the sunshine while limiting your risk of skin damage! Sunscreen can be used as a spray or lotion. It protects your skin by reflecting or scattering sunlight away from your skin. Sunscreens are rated by Sun Protection Factor (SPF). This describes how well they protect against UVB rays. No sunscreen can block 100% of UVB rays, but an SPF30 sunscreen can protect you from about 97% of UVB rays. A sunscreen’s SPF number is meant to compare the sunscreen to your normal skin. This means that an SPF50 sunscreen should allow you to stay in the sun 50 times longer than you could without the sunscreen. However, this can all vary from person to person. Sunscreen is less protective if you are naturally paler, or if you are sweating or swimming while wearing sunscreen. Additionally, sunscreen is less protective when incorrectly applied.</a:t>
            </a:r>
            <a:endParaRPr lang="en-US" sz="1300" dirty="0">
              <a:solidFill>
                <a:prstClr val="black"/>
              </a:solidFill>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00145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446CFD4-E4B3-4D7F-B9A5-98DD524B3909}"/>
              </a:ext>
            </a:extLst>
          </p:cNvPr>
          <p:cNvSpPr>
            <a:spLocks noGrp="1"/>
          </p:cNvSpPr>
          <p:nvPr>
            <p:ph type="body" sz="quarter" idx="33"/>
          </p:nvPr>
        </p:nvSpPr>
        <p:spPr/>
        <p:txBody>
          <a:bodyPr/>
          <a:lstStyle/>
          <a:p>
            <a:r>
              <a:rPr lang="en-US" dirty="0"/>
              <a:t>1 of 4</a:t>
            </a:r>
          </a:p>
        </p:txBody>
      </p:sp>
      <p:sp>
        <p:nvSpPr>
          <p:cNvPr id="59" name="Text Placeholder 58">
            <a:extLst>
              <a:ext uri="{FF2B5EF4-FFF2-40B4-BE49-F238E27FC236}">
                <a16:creationId xmlns:a16="http://schemas.microsoft.com/office/drawing/2014/main" id="{F63EF70E-E52D-4268-AF54-AF6A5B110B98}"/>
              </a:ext>
            </a:extLst>
          </p:cNvPr>
          <p:cNvSpPr>
            <a:spLocks noGrp="1"/>
          </p:cNvSpPr>
          <p:nvPr>
            <p:ph type="body" sz="quarter" idx="34"/>
          </p:nvPr>
        </p:nvSpPr>
        <p:spPr/>
        <p:txBody>
          <a:bodyPr/>
          <a:lstStyle/>
          <a:p>
            <a:r>
              <a:rPr lang="en-US" dirty="0"/>
              <a:t>Input:</a:t>
            </a:r>
            <a:br>
              <a:rPr lang="en-US" dirty="0"/>
            </a:br>
            <a:r>
              <a:rPr lang="en-US" dirty="0"/>
              <a:t>Read</a:t>
            </a:r>
            <a:br>
              <a:rPr lang="en-US" dirty="0"/>
            </a:br>
            <a:r>
              <a:rPr lang="en-US" dirty="0"/>
              <a:t>It!</a:t>
            </a:r>
          </a:p>
        </p:txBody>
      </p:sp>
      <p:sp>
        <p:nvSpPr>
          <p:cNvPr id="6" name="Text Placeholder 5">
            <a:extLst>
              <a:ext uri="{FF2B5EF4-FFF2-40B4-BE49-F238E27FC236}">
                <a16:creationId xmlns:a16="http://schemas.microsoft.com/office/drawing/2014/main" id="{4B0C8B11-583D-4299-B34B-F2646981E40B}"/>
              </a:ext>
            </a:extLst>
          </p:cNvPr>
          <p:cNvSpPr>
            <a:spLocks noGrp="1"/>
          </p:cNvSpPr>
          <p:nvPr>
            <p:ph type="body" sz="quarter" idx="26"/>
          </p:nvPr>
        </p:nvSpPr>
        <p:spPr/>
        <p:txBody>
          <a:bodyPr/>
          <a:lstStyle/>
          <a:p>
            <a:r>
              <a:rPr lang="en-US" dirty="0"/>
              <a:t>2 of 4</a:t>
            </a:r>
          </a:p>
        </p:txBody>
      </p:sp>
      <p:sp>
        <p:nvSpPr>
          <p:cNvPr id="57" name="Text Placeholder 56">
            <a:extLst>
              <a:ext uri="{FF2B5EF4-FFF2-40B4-BE49-F238E27FC236}">
                <a16:creationId xmlns:a16="http://schemas.microsoft.com/office/drawing/2014/main" id="{9747A8A2-34C7-4DCB-83E1-082D592B04A4}"/>
              </a:ext>
            </a:extLst>
          </p:cNvPr>
          <p:cNvSpPr>
            <a:spLocks noGrp="1"/>
          </p:cNvSpPr>
          <p:nvPr>
            <p:ph type="body" sz="quarter" idx="32"/>
          </p:nvPr>
        </p:nvSpPr>
        <p:spPr/>
        <p:txBody>
          <a:bodyPr/>
          <a:lstStyle/>
          <a:p>
            <a:r>
              <a:rPr lang="en-US" dirty="0"/>
              <a:t>Input:</a:t>
            </a:r>
            <a:br>
              <a:rPr lang="en-US" dirty="0"/>
            </a:br>
            <a:r>
              <a:rPr lang="en-US" dirty="0"/>
              <a:t>Read</a:t>
            </a:r>
            <a:br>
              <a:rPr lang="en-US" dirty="0"/>
            </a:br>
            <a:r>
              <a:rPr lang="en-US" dirty="0"/>
              <a:t>It!</a:t>
            </a:r>
          </a:p>
          <a:p>
            <a:endParaRPr lang="en-US" dirty="0"/>
          </a:p>
        </p:txBody>
      </p:sp>
      <p:sp>
        <p:nvSpPr>
          <p:cNvPr id="7" name="Text Placeholder 6">
            <a:extLst>
              <a:ext uri="{FF2B5EF4-FFF2-40B4-BE49-F238E27FC236}">
                <a16:creationId xmlns:a16="http://schemas.microsoft.com/office/drawing/2014/main" id="{6A2BD7BE-27A7-41B4-B3DB-52BE288D562D}"/>
              </a:ext>
            </a:extLst>
          </p:cNvPr>
          <p:cNvSpPr>
            <a:spLocks noGrp="1"/>
          </p:cNvSpPr>
          <p:nvPr>
            <p:ph type="body" sz="quarter" idx="28"/>
          </p:nvPr>
        </p:nvSpPr>
        <p:spPr/>
        <p:txBody>
          <a:bodyPr/>
          <a:lstStyle/>
          <a:p>
            <a:r>
              <a:rPr lang="en-US" dirty="0"/>
              <a:t>3 of 4</a:t>
            </a:r>
          </a:p>
        </p:txBody>
      </p:sp>
      <p:sp>
        <p:nvSpPr>
          <p:cNvPr id="54" name="Text Placeholder 53">
            <a:extLst>
              <a:ext uri="{FF2B5EF4-FFF2-40B4-BE49-F238E27FC236}">
                <a16:creationId xmlns:a16="http://schemas.microsoft.com/office/drawing/2014/main" id="{6E079B5C-DD4F-4565-A0A8-67A3623FCE26}"/>
              </a:ext>
            </a:extLst>
          </p:cNvPr>
          <p:cNvSpPr>
            <a:spLocks noGrp="1"/>
          </p:cNvSpPr>
          <p:nvPr>
            <p:ph type="body" sz="quarter" idx="29"/>
          </p:nvPr>
        </p:nvSpPr>
        <p:spPr/>
        <p:txBody>
          <a:bodyPr/>
          <a:lstStyle/>
          <a:p>
            <a:r>
              <a:rPr lang="en-US" dirty="0"/>
              <a:t>Input:</a:t>
            </a:r>
            <a:br>
              <a:rPr lang="en-US" dirty="0"/>
            </a:br>
            <a:r>
              <a:rPr lang="en-US" dirty="0"/>
              <a:t>Read</a:t>
            </a:r>
            <a:br>
              <a:rPr lang="en-US" dirty="0"/>
            </a:br>
            <a:r>
              <a:rPr lang="en-US" dirty="0"/>
              <a:t>It!</a:t>
            </a:r>
          </a:p>
          <a:p>
            <a:endParaRPr lang="en-US" dirty="0"/>
          </a:p>
        </p:txBody>
      </p:sp>
      <p:sp>
        <p:nvSpPr>
          <p:cNvPr id="56" name="Text Placeholder 55">
            <a:extLst>
              <a:ext uri="{FF2B5EF4-FFF2-40B4-BE49-F238E27FC236}">
                <a16:creationId xmlns:a16="http://schemas.microsoft.com/office/drawing/2014/main" id="{D25444D3-C911-4143-B397-75F2AA3E846C}"/>
              </a:ext>
            </a:extLst>
          </p:cNvPr>
          <p:cNvSpPr>
            <a:spLocks noGrp="1"/>
          </p:cNvSpPr>
          <p:nvPr>
            <p:ph type="body" sz="quarter" idx="31"/>
          </p:nvPr>
        </p:nvSpPr>
        <p:spPr/>
        <p:txBody>
          <a:bodyPr/>
          <a:lstStyle/>
          <a:p>
            <a:r>
              <a:rPr lang="en-US" dirty="0"/>
              <a:t>Input:</a:t>
            </a:r>
            <a:br>
              <a:rPr lang="en-US" dirty="0"/>
            </a:br>
            <a:r>
              <a:rPr lang="en-US" dirty="0"/>
              <a:t>Read</a:t>
            </a:r>
            <a:br>
              <a:rPr lang="en-US" dirty="0"/>
            </a:br>
            <a:r>
              <a:rPr lang="en-US" dirty="0"/>
              <a:t>It!</a:t>
            </a:r>
          </a:p>
          <a:p>
            <a:endParaRPr lang="en-US" dirty="0"/>
          </a:p>
        </p:txBody>
      </p:sp>
      <p:sp>
        <p:nvSpPr>
          <p:cNvPr id="11" name="TextBox 10">
            <a:extLst>
              <a:ext uri="{FF2B5EF4-FFF2-40B4-BE49-F238E27FC236}">
                <a16:creationId xmlns:a16="http://schemas.microsoft.com/office/drawing/2014/main" id="{47C091E3-047C-4C91-98BB-464699AAD559}"/>
              </a:ext>
            </a:extLst>
          </p:cNvPr>
          <p:cNvSpPr txBox="1"/>
          <p:nvPr/>
        </p:nvSpPr>
        <p:spPr>
          <a:xfrm>
            <a:off x="6241352" y="208653"/>
            <a:ext cx="3377168" cy="646331"/>
          </a:xfrm>
          <a:prstGeom prst="rect">
            <a:avLst/>
          </a:prstGeom>
          <a:noFill/>
        </p:spPr>
        <p:txBody>
          <a:bodyPr wrap="square" rtlCol="0">
            <a:spAutoFit/>
          </a:bodyPr>
          <a:lstStyle/>
          <a:p>
            <a:pPr marL="342900" indent="-342900" defTabSz="1005840">
              <a:buFont typeface="+mj-lt"/>
              <a:buAutoNum type="arabicPeriod" startAt="2"/>
            </a:pPr>
            <a:r>
              <a:rPr lang="en-US" dirty="0">
                <a:solidFill>
                  <a:prstClr val="black"/>
                </a:solidFill>
                <a:latin typeface="Verdana" panose="020B0604030504040204" pitchFamily="34" charset="0"/>
                <a:ea typeface="Verdana" panose="020B0604030504040204" pitchFamily="34" charset="0"/>
              </a:rPr>
              <a:t>Which is true about UVA and UVB rays?</a:t>
            </a:r>
          </a:p>
        </p:txBody>
      </p:sp>
      <p:sp>
        <p:nvSpPr>
          <p:cNvPr id="12" name="TextBox 11">
            <a:extLst>
              <a:ext uri="{FF2B5EF4-FFF2-40B4-BE49-F238E27FC236}">
                <a16:creationId xmlns:a16="http://schemas.microsoft.com/office/drawing/2014/main" id="{5CB74B0B-72DF-49EB-ADF2-EDBEB8838AE2}"/>
              </a:ext>
            </a:extLst>
          </p:cNvPr>
          <p:cNvSpPr txBox="1"/>
          <p:nvPr/>
        </p:nvSpPr>
        <p:spPr>
          <a:xfrm>
            <a:off x="5549567" y="1307768"/>
            <a:ext cx="4025155" cy="2292935"/>
          </a:xfrm>
          <a:prstGeom prst="rect">
            <a:avLst/>
          </a:prstGeom>
          <a:noFill/>
        </p:spPr>
        <p:txBody>
          <a:bodyPr wrap="square" rtlCol="0">
            <a:spAutoFit/>
          </a:bodyPr>
          <a:lstStyle/>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Both rays can be blocked 100% by sunscreen</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UVA protects the surface, UVB protects beneath the surface</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UVB rays cause burning, UVA rays cause premature aging</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UVA rays cause burning, UVB rays cause premature aging</a:t>
            </a:r>
          </a:p>
        </p:txBody>
      </p:sp>
      <p:sp>
        <p:nvSpPr>
          <p:cNvPr id="13" name="TextBox 12">
            <a:extLst>
              <a:ext uri="{FF2B5EF4-FFF2-40B4-BE49-F238E27FC236}">
                <a16:creationId xmlns:a16="http://schemas.microsoft.com/office/drawing/2014/main" id="{C37AE8A3-58EA-42A9-A0AE-0D27911FA624}"/>
              </a:ext>
            </a:extLst>
          </p:cNvPr>
          <p:cNvSpPr txBox="1"/>
          <p:nvPr/>
        </p:nvSpPr>
        <p:spPr>
          <a:xfrm>
            <a:off x="1134119" y="193335"/>
            <a:ext cx="3395999" cy="646331"/>
          </a:xfrm>
          <a:prstGeom prst="rect">
            <a:avLst/>
          </a:prstGeom>
          <a:noFill/>
        </p:spPr>
        <p:txBody>
          <a:bodyPr wrap="square" rtlCol="0">
            <a:spAutoFit/>
          </a:bodyPr>
          <a:lstStyle/>
          <a:p>
            <a:pPr marL="342900" indent="-342900" defTabSz="1005840">
              <a:buFont typeface="+mj-lt"/>
              <a:buAutoNum type="arabicPeriod"/>
            </a:pPr>
            <a:r>
              <a:rPr lang="en-US" dirty="0">
                <a:solidFill>
                  <a:prstClr val="black"/>
                </a:solidFill>
                <a:latin typeface="Verdana" panose="020B0604030504040204" pitchFamily="34" charset="0"/>
                <a:ea typeface="Verdana" panose="020B0604030504040204" pitchFamily="34" charset="0"/>
              </a:rPr>
              <a:t>Which statement is true about radiation? </a:t>
            </a:r>
          </a:p>
        </p:txBody>
      </p:sp>
      <p:sp>
        <p:nvSpPr>
          <p:cNvPr id="14" name="TextBox 13">
            <a:extLst>
              <a:ext uri="{FF2B5EF4-FFF2-40B4-BE49-F238E27FC236}">
                <a16:creationId xmlns:a16="http://schemas.microsoft.com/office/drawing/2014/main" id="{7A417522-AA63-4D7D-B7A1-22F0FE359970}"/>
              </a:ext>
            </a:extLst>
          </p:cNvPr>
          <p:cNvSpPr txBox="1"/>
          <p:nvPr/>
        </p:nvSpPr>
        <p:spPr>
          <a:xfrm>
            <a:off x="1134119" y="4225585"/>
            <a:ext cx="3381324" cy="646331"/>
          </a:xfrm>
          <a:prstGeom prst="rect">
            <a:avLst/>
          </a:prstGeom>
          <a:noFill/>
        </p:spPr>
        <p:txBody>
          <a:bodyPr wrap="square" rtlCol="0">
            <a:spAutoFit/>
          </a:bodyPr>
          <a:lstStyle/>
          <a:p>
            <a:pPr marL="342900" indent="-342900" defTabSz="1005840">
              <a:buFont typeface="+mj-lt"/>
              <a:buAutoNum type="arabicPeriod" startAt="3"/>
            </a:pPr>
            <a:r>
              <a:rPr lang="en-US" dirty="0">
                <a:solidFill>
                  <a:prstClr val="black"/>
                </a:solidFill>
                <a:latin typeface="Verdana" panose="020B0604030504040204" pitchFamily="34" charset="0"/>
                <a:ea typeface="Verdana" panose="020B0604030504040204" pitchFamily="34" charset="0"/>
              </a:rPr>
              <a:t>Which is true about SPF ratings?</a:t>
            </a:r>
          </a:p>
        </p:txBody>
      </p:sp>
      <p:sp>
        <p:nvSpPr>
          <p:cNvPr id="15" name="TextBox 14">
            <a:extLst>
              <a:ext uri="{FF2B5EF4-FFF2-40B4-BE49-F238E27FC236}">
                <a16:creationId xmlns:a16="http://schemas.microsoft.com/office/drawing/2014/main" id="{DD0C1C5C-F1B6-4530-A8F2-A555906A5091}"/>
              </a:ext>
            </a:extLst>
          </p:cNvPr>
          <p:cNvSpPr txBox="1"/>
          <p:nvPr/>
        </p:nvSpPr>
        <p:spPr>
          <a:xfrm>
            <a:off x="454859" y="5332372"/>
            <a:ext cx="4470399" cy="2046714"/>
          </a:xfrm>
          <a:prstGeom prst="rect">
            <a:avLst/>
          </a:prstGeom>
          <a:noFill/>
        </p:spPr>
        <p:txBody>
          <a:bodyPr wrap="square" rtlCol="0">
            <a:spAutoFit/>
          </a:bodyPr>
          <a:lstStyle/>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The highest rating is 100% effective</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The rating number means it will protect you that many times longer than without sunscreen</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SPF ratings are only good in the summer</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SPF doesn’t matter after 1pm.</a:t>
            </a:r>
          </a:p>
        </p:txBody>
      </p:sp>
      <p:sp>
        <p:nvSpPr>
          <p:cNvPr id="16" name="TextBox 15">
            <a:extLst>
              <a:ext uri="{FF2B5EF4-FFF2-40B4-BE49-F238E27FC236}">
                <a16:creationId xmlns:a16="http://schemas.microsoft.com/office/drawing/2014/main" id="{2AC9433F-6858-418B-B689-A49149FA5300}"/>
              </a:ext>
            </a:extLst>
          </p:cNvPr>
          <p:cNvSpPr txBox="1"/>
          <p:nvPr/>
        </p:nvSpPr>
        <p:spPr>
          <a:xfrm>
            <a:off x="454859" y="1302427"/>
            <a:ext cx="4025155" cy="2292935"/>
          </a:xfrm>
          <a:prstGeom prst="rect">
            <a:avLst/>
          </a:prstGeom>
          <a:noFill/>
        </p:spPr>
        <p:txBody>
          <a:bodyPr wrap="square" rtlCol="0">
            <a:spAutoFit/>
          </a:bodyPr>
          <a:lstStyle/>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Radiation is the transfer of heat through electromagnetic waves</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Radiation is the transfer of heat through direct contact.</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Radiation is more dangerous than conduction.</a:t>
            </a:r>
          </a:p>
          <a:p>
            <a:pPr marL="377190" indent="-377190" defTabSz="1005840">
              <a:spcAft>
                <a:spcPts val="600"/>
              </a:spcAft>
              <a:buFontTx/>
              <a:buAutoNum type="alphaUcPeriod"/>
            </a:pPr>
            <a:r>
              <a:rPr lang="en-US" sz="1600" dirty="0">
                <a:solidFill>
                  <a:prstClr val="black"/>
                </a:solidFill>
                <a:latin typeface="Verdana" panose="020B0604030504040204" pitchFamily="34" charset="0"/>
                <a:ea typeface="Verdana" panose="020B0604030504040204" pitchFamily="34" charset="0"/>
              </a:rPr>
              <a:t>Radiation is the transfer of heat through liquids and gases.</a:t>
            </a:r>
          </a:p>
        </p:txBody>
      </p:sp>
      <p:sp>
        <p:nvSpPr>
          <p:cNvPr id="17" name="TextBox 16">
            <a:extLst>
              <a:ext uri="{FF2B5EF4-FFF2-40B4-BE49-F238E27FC236}">
                <a16:creationId xmlns:a16="http://schemas.microsoft.com/office/drawing/2014/main" id="{6AB70518-5962-492E-A967-64D990D29C38}"/>
              </a:ext>
            </a:extLst>
          </p:cNvPr>
          <p:cNvSpPr txBox="1"/>
          <p:nvPr/>
        </p:nvSpPr>
        <p:spPr>
          <a:xfrm>
            <a:off x="5449176" y="5206781"/>
            <a:ext cx="4304424" cy="1938992"/>
          </a:xfrm>
          <a:prstGeom prst="rect">
            <a:avLst/>
          </a:prstGeom>
          <a:noFill/>
        </p:spPr>
        <p:txBody>
          <a:bodyPr wrap="square" rtlCol="0">
            <a:spAutoFit/>
          </a:bodyPr>
          <a:lstStyle/>
          <a:p>
            <a:pPr marL="457200" indent="-457200">
              <a:buFont typeface="+mj-lt"/>
              <a:buAutoNum type="arabicPeriod" startAt="4"/>
            </a:pPr>
            <a:r>
              <a:rPr lang="en-US" sz="2000" dirty="0">
                <a:latin typeface="Verdana" panose="020B0604030504040204" pitchFamily="34" charset="0"/>
                <a:ea typeface="Verdana" panose="020B0604030504040204" pitchFamily="34" charset="0"/>
              </a:rPr>
              <a:t>There are vocabulary words on your answer sheet. Use the space around them to jot down notes or drawings to help you remember their meanings from the reading.</a:t>
            </a:r>
          </a:p>
        </p:txBody>
      </p:sp>
      <p:sp>
        <p:nvSpPr>
          <p:cNvPr id="18" name="Text Placeholder 6">
            <a:extLst>
              <a:ext uri="{FF2B5EF4-FFF2-40B4-BE49-F238E27FC236}">
                <a16:creationId xmlns:a16="http://schemas.microsoft.com/office/drawing/2014/main" id="{C74F6951-1574-4D1D-A3CC-EEC5134014B4}"/>
              </a:ext>
            </a:extLst>
          </p:cNvPr>
          <p:cNvSpPr txBox="1">
            <a:spLocks/>
          </p:cNvSpPr>
          <p:nvPr/>
        </p:nvSpPr>
        <p:spPr>
          <a:xfrm>
            <a:off x="5014104" y="4641878"/>
            <a:ext cx="1331913" cy="336550"/>
          </a:xfrm>
          <a:prstGeom prst="rect">
            <a:avLst/>
          </a:prstGeom>
        </p:spPr>
        <p:txBody>
          <a:bodyPr/>
          <a:lstStyle>
            <a:lvl1pPr marL="0" indent="0" algn="ctr" defTabSz="1005791" rtl="0" eaLnBrk="1" latinLnBrk="0" hangingPunct="1">
              <a:lnSpc>
                <a:spcPct val="90000"/>
              </a:lnSpc>
              <a:spcBef>
                <a:spcPts val="1100"/>
              </a:spcBef>
              <a:buFont typeface="Arial" panose="020B0604020202020204" pitchFamily="34" charset="0"/>
              <a:buNone/>
              <a:defRPr sz="1000" kern="1200">
                <a:solidFill>
                  <a:schemeClr val="tx1"/>
                </a:solidFill>
                <a:latin typeface="Verdana" panose="020B0604030504040204" pitchFamily="34" charset="0"/>
                <a:ea typeface="Verdana" panose="020B0604030504040204" pitchFamily="34" charset="0"/>
                <a:cs typeface="+mn-cs"/>
              </a:defRPr>
            </a:lvl1pPr>
            <a:lvl2pPr marL="754343" indent="-251448" algn="l" defTabSz="1005791" rtl="0" eaLnBrk="1" latinLnBrk="0" hangingPunct="1">
              <a:lnSpc>
                <a:spcPct val="90000"/>
              </a:lnSpc>
              <a:spcBef>
                <a:spcPts val="550"/>
              </a:spcBef>
              <a:buFont typeface="Arial" panose="020B0604020202020204" pitchFamily="34" charset="0"/>
              <a:buChar char="•"/>
              <a:defRPr sz="1000" kern="1200">
                <a:solidFill>
                  <a:schemeClr val="tx1"/>
                </a:solidFill>
                <a:latin typeface="Verdana" panose="020B0604030504040204" pitchFamily="34" charset="0"/>
                <a:ea typeface="Verdana" panose="020B0604030504040204" pitchFamily="34" charset="0"/>
                <a:cs typeface="+mn-cs"/>
              </a:defRPr>
            </a:lvl2pPr>
            <a:lvl3pPr marL="1257239" indent="-251448" algn="l" defTabSz="1005791" rtl="0" eaLnBrk="1" latinLnBrk="0" hangingPunct="1">
              <a:lnSpc>
                <a:spcPct val="90000"/>
              </a:lnSpc>
              <a:spcBef>
                <a:spcPts val="550"/>
              </a:spcBef>
              <a:buFont typeface="Arial" panose="020B0604020202020204" pitchFamily="34" charset="0"/>
              <a:buChar char="•"/>
              <a:defRPr sz="1000" kern="1200">
                <a:solidFill>
                  <a:schemeClr val="tx1"/>
                </a:solidFill>
                <a:latin typeface="Verdana" panose="020B0604030504040204" pitchFamily="34" charset="0"/>
                <a:ea typeface="Verdana" panose="020B0604030504040204" pitchFamily="34" charset="0"/>
                <a:cs typeface="+mn-cs"/>
              </a:defRPr>
            </a:lvl3pPr>
            <a:lvl4pPr marL="1760134" indent="-251448" algn="l" defTabSz="1005791" rtl="0" eaLnBrk="1" latinLnBrk="0" hangingPunct="1">
              <a:lnSpc>
                <a:spcPct val="90000"/>
              </a:lnSpc>
              <a:spcBef>
                <a:spcPts val="550"/>
              </a:spcBef>
              <a:buFont typeface="Arial" panose="020B0604020202020204" pitchFamily="34" charset="0"/>
              <a:buChar char="•"/>
              <a:defRPr sz="1000" kern="1200">
                <a:solidFill>
                  <a:schemeClr val="tx1"/>
                </a:solidFill>
                <a:latin typeface="Verdana" panose="020B0604030504040204" pitchFamily="34" charset="0"/>
                <a:ea typeface="Verdana" panose="020B0604030504040204" pitchFamily="34" charset="0"/>
                <a:cs typeface="+mn-cs"/>
              </a:defRPr>
            </a:lvl4pPr>
            <a:lvl5pPr marL="2263029" indent="-251448" algn="l" defTabSz="1005791" rtl="0" eaLnBrk="1" latinLnBrk="0" hangingPunct="1">
              <a:lnSpc>
                <a:spcPct val="90000"/>
              </a:lnSpc>
              <a:spcBef>
                <a:spcPts val="550"/>
              </a:spcBef>
              <a:buFont typeface="Arial" panose="020B0604020202020204" pitchFamily="34" charset="0"/>
              <a:buChar char="•"/>
              <a:defRPr sz="1000" kern="1200">
                <a:solidFill>
                  <a:schemeClr val="tx1"/>
                </a:solidFill>
                <a:latin typeface="Verdana" panose="020B0604030504040204" pitchFamily="34" charset="0"/>
                <a:ea typeface="Verdana" panose="020B0604030504040204" pitchFamily="34" charset="0"/>
                <a:cs typeface="+mn-cs"/>
              </a:defRPr>
            </a:lvl5pPr>
            <a:lvl6pPr marL="276592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82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71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61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r>
              <a:rPr lang="en-US" dirty="0"/>
              <a:t>4 of 4</a:t>
            </a:r>
          </a:p>
        </p:txBody>
      </p:sp>
    </p:spTree>
    <p:extLst>
      <p:ext uri="{BB962C8B-B14F-4D97-AF65-F5344CB8AC3E}">
        <p14:creationId xmlns:p14="http://schemas.microsoft.com/office/powerpoint/2010/main" val="301950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F43D0A-AC5D-46FD-8B94-BA4E7F602A84}"/>
              </a:ext>
            </a:extLst>
          </p:cNvPr>
          <p:cNvSpPr txBox="1"/>
          <p:nvPr/>
        </p:nvSpPr>
        <p:spPr>
          <a:xfrm>
            <a:off x="252663" y="240632"/>
            <a:ext cx="8361948"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Watch It! Station Instructions</a:t>
            </a:r>
          </a:p>
        </p:txBody>
      </p:sp>
      <p:sp>
        <p:nvSpPr>
          <p:cNvPr id="6" name="TextBox 5">
            <a:extLst>
              <a:ext uri="{FF2B5EF4-FFF2-40B4-BE49-F238E27FC236}">
                <a16:creationId xmlns:a16="http://schemas.microsoft.com/office/drawing/2014/main" id="{34E7E941-7551-489A-9B11-CF640B5BF3B1}"/>
              </a:ext>
            </a:extLst>
          </p:cNvPr>
          <p:cNvSpPr txBox="1"/>
          <p:nvPr/>
        </p:nvSpPr>
        <p:spPr>
          <a:xfrm>
            <a:off x="7812725" y="6122221"/>
            <a:ext cx="1908279" cy="707886"/>
          </a:xfrm>
          <a:prstGeom prst="rect">
            <a:avLst/>
          </a:prstGeom>
          <a:noFill/>
        </p:spPr>
        <p:txBody>
          <a:bodyPr wrap="square" rtlCol="0">
            <a:spAutoFit/>
          </a:bodyPr>
          <a:lstStyle/>
          <a:p>
            <a:pPr algn="ctr"/>
            <a:r>
              <a:rPr lang="en-US" sz="2000" b="1" dirty="0">
                <a:latin typeface="Georgia" panose="02040502050405020303" pitchFamily="18" charset="0"/>
                <a:ea typeface="Verdana" panose="020B0604030504040204" pitchFamily="34" charset="0"/>
              </a:rPr>
              <a:t>INPUT STATION</a:t>
            </a:r>
          </a:p>
        </p:txBody>
      </p:sp>
      <p:sp>
        <p:nvSpPr>
          <p:cNvPr id="4" name="Rectangle 3">
            <a:extLst>
              <a:ext uri="{FF2B5EF4-FFF2-40B4-BE49-F238E27FC236}">
                <a16:creationId xmlns:a16="http://schemas.microsoft.com/office/drawing/2014/main" id="{D601F558-F18A-4285-AEAE-BA2219D0307B}"/>
              </a:ext>
            </a:extLst>
          </p:cNvPr>
          <p:cNvSpPr/>
          <p:nvPr/>
        </p:nvSpPr>
        <p:spPr>
          <a:xfrm>
            <a:off x="252663" y="1410183"/>
            <a:ext cx="9240552" cy="3046988"/>
          </a:xfrm>
          <a:prstGeom prst="rect">
            <a:avLst/>
          </a:prstGeom>
        </p:spPr>
        <p:txBody>
          <a:bodyPr wrap="square">
            <a:spAutoFit/>
          </a:bodyPr>
          <a:lstStyle/>
          <a:p>
            <a:pPr lvl="0" defTabSz="1005840"/>
            <a:r>
              <a:rPr lang="en-US" sz="2400" dirty="0">
                <a:solidFill>
                  <a:prstClr val="black"/>
                </a:solidFill>
                <a:latin typeface="Verdana" panose="020B0604030504040204" pitchFamily="34" charset="0"/>
                <a:ea typeface="Verdana" panose="020B0604030504040204" pitchFamily="34" charset="0"/>
              </a:rPr>
              <a:t>Each member of the group will go to the website listed on task card #1</a:t>
            </a:r>
          </a:p>
          <a:p>
            <a:pPr lvl="0" defTabSz="1005840"/>
            <a:endParaRPr lang="en-US" sz="2400" dirty="0">
              <a:solidFill>
                <a:prstClr val="black"/>
              </a:solidFill>
              <a:latin typeface="Verdana" panose="020B0604030504040204" pitchFamily="34" charset="0"/>
              <a:ea typeface="Verdana" panose="020B0604030504040204" pitchFamily="34" charset="0"/>
            </a:endParaRPr>
          </a:p>
          <a:p>
            <a:pPr lvl="0" defTabSz="1005840"/>
            <a:r>
              <a:rPr lang="en-US" sz="2400" dirty="0">
                <a:solidFill>
                  <a:prstClr val="black"/>
                </a:solidFill>
                <a:latin typeface="Verdana" panose="020B0604030504040204" pitchFamily="34" charset="0"/>
                <a:ea typeface="Verdana" panose="020B0604030504040204" pitchFamily="34" charset="0"/>
              </a:rPr>
              <a:t>Complete the task cards in order.</a:t>
            </a:r>
          </a:p>
          <a:p>
            <a:pPr lvl="0" defTabSz="1005840"/>
            <a:endParaRPr lang="en-US" sz="2400" dirty="0">
              <a:solidFill>
                <a:prstClr val="black"/>
              </a:solidFill>
              <a:latin typeface="Verdana" panose="020B0604030504040204" pitchFamily="34" charset="0"/>
              <a:ea typeface="Verdana" panose="020B0604030504040204" pitchFamily="34" charset="0"/>
            </a:endParaRPr>
          </a:p>
          <a:p>
            <a:pPr lvl="0" defTabSz="1005840"/>
            <a:r>
              <a:rPr lang="en-US" sz="2400" dirty="0">
                <a:solidFill>
                  <a:prstClr val="black"/>
                </a:solidFill>
                <a:latin typeface="Verdana" panose="020B0604030504040204" pitchFamily="34" charset="0"/>
                <a:ea typeface="Verdana" panose="020B0604030504040204" pitchFamily="34" charset="0"/>
              </a:rPr>
              <a:t>Every student will answer the questions from the task cards on the lab sheet in the Watch It! section of the lab sheet.</a:t>
            </a:r>
          </a:p>
        </p:txBody>
      </p:sp>
    </p:spTree>
    <p:extLst>
      <p:ext uri="{BB962C8B-B14F-4D97-AF65-F5344CB8AC3E}">
        <p14:creationId xmlns:p14="http://schemas.microsoft.com/office/powerpoint/2010/main" val="101187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2C05DF52-B501-46D6-9754-59C2796A9575}"/>
              </a:ext>
            </a:extLst>
          </p:cNvPr>
          <p:cNvSpPr>
            <a:spLocks noGrp="1"/>
          </p:cNvSpPr>
          <p:nvPr>
            <p:ph type="body" sz="quarter" idx="33"/>
          </p:nvPr>
        </p:nvSpPr>
        <p:spPr/>
        <p:txBody>
          <a:bodyPr/>
          <a:lstStyle/>
          <a:p>
            <a:r>
              <a:rPr lang="en-US" dirty="0"/>
              <a:t>1 of 4</a:t>
            </a:r>
          </a:p>
        </p:txBody>
      </p:sp>
      <p:sp>
        <p:nvSpPr>
          <p:cNvPr id="66" name="Text Placeholder 65">
            <a:extLst>
              <a:ext uri="{FF2B5EF4-FFF2-40B4-BE49-F238E27FC236}">
                <a16:creationId xmlns:a16="http://schemas.microsoft.com/office/drawing/2014/main" id="{596FE5AA-9F15-4582-A140-CE79691A998E}"/>
              </a:ext>
            </a:extLst>
          </p:cNvPr>
          <p:cNvSpPr>
            <a:spLocks noGrp="1"/>
          </p:cNvSpPr>
          <p:nvPr>
            <p:ph type="body" sz="quarter" idx="34"/>
          </p:nvPr>
        </p:nvSpPr>
        <p:spPr/>
        <p:txBody>
          <a:bodyPr/>
          <a:lstStyle/>
          <a:p>
            <a:r>
              <a:rPr lang="en-US" dirty="0"/>
              <a:t>Input:</a:t>
            </a:r>
            <a:br>
              <a:rPr lang="en-US" dirty="0"/>
            </a:br>
            <a:r>
              <a:rPr lang="en-US" dirty="0"/>
              <a:t>Watch</a:t>
            </a:r>
            <a:br>
              <a:rPr lang="en-US" dirty="0"/>
            </a:br>
            <a:r>
              <a:rPr lang="en-US" dirty="0"/>
              <a:t>It!</a:t>
            </a:r>
          </a:p>
          <a:p>
            <a:endParaRPr lang="en-US" dirty="0"/>
          </a:p>
        </p:txBody>
      </p:sp>
      <p:sp>
        <p:nvSpPr>
          <p:cNvPr id="6" name="Text Placeholder 5">
            <a:extLst>
              <a:ext uri="{FF2B5EF4-FFF2-40B4-BE49-F238E27FC236}">
                <a16:creationId xmlns:a16="http://schemas.microsoft.com/office/drawing/2014/main" id="{F122A5CD-E66A-4738-A4FF-4D71626027B3}"/>
              </a:ext>
            </a:extLst>
          </p:cNvPr>
          <p:cNvSpPr>
            <a:spLocks noGrp="1"/>
          </p:cNvSpPr>
          <p:nvPr>
            <p:ph type="body" sz="quarter" idx="26"/>
          </p:nvPr>
        </p:nvSpPr>
        <p:spPr/>
        <p:txBody>
          <a:bodyPr/>
          <a:lstStyle/>
          <a:p>
            <a:r>
              <a:rPr lang="en-US" dirty="0"/>
              <a:t>2 of 4</a:t>
            </a:r>
          </a:p>
        </p:txBody>
      </p:sp>
      <p:sp>
        <p:nvSpPr>
          <p:cNvPr id="64" name="Text Placeholder 63">
            <a:extLst>
              <a:ext uri="{FF2B5EF4-FFF2-40B4-BE49-F238E27FC236}">
                <a16:creationId xmlns:a16="http://schemas.microsoft.com/office/drawing/2014/main" id="{CAB443E3-EC3F-4098-9D2F-EBFD31712175}"/>
              </a:ext>
            </a:extLst>
          </p:cNvPr>
          <p:cNvSpPr>
            <a:spLocks noGrp="1"/>
          </p:cNvSpPr>
          <p:nvPr>
            <p:ph type="body" sz="quarter" idx="32"/>
          </p:nvPr>
        </p:nvSpPr>
        <p:spPr/>
        <p:txBody>
          <a:bodyPr/>
          <a:lstStyle/>
          <a:p>
            <a:r>
              <a:rPr lang="en-US" dirty="0"/>
              <a:t>Input:</a:t>
            </a:r>
            <a:br>
              <a:rPr lang="en-US" dirty="0"/>
            </a:br>
            <a:r>
              <a:rPr lang="en-US" dirty="0"/>
              <a:t>Watch</a:t>
            </a:r>
            <a:br>
              <a:rPr lang="en-US" dirty="0"/>
            </a:br>
            <a:r>
              <a:rPr lang="en-US" dirty="0"/>
              <a:t>It!</a:t>
            </a:r>
          </a:p>
          <a:p>
            <a:endParaRPr lang="en-US" dirty="0"/>
          </a:p>
          <a:p>
            <a:endParaRPr lang="en-US" dirty="0"/>
          </a:p>
        </p:txBody>
      </p:sp>
      <p:sp>
        <p:nvSpPr>
          <p:cNvPr id="7" name="Text Placeholder 6">
            <a:extLst>
              <a:ext uri="{FF2B5EF4-FFF2-40B4-BE49-F238E27FC236}">
                <a16:creationId xmlns:a16="http://schemas.microsoft.com/office/drawing/2014/main" id="{683FA169-1464-45C7-9D4F-7446DD5C7BE9}"/>
              </a:ext>
            </a:extLst>
          </p:cNvPr>
          <p:cNvSpPr>
            <a:spLocks noGrp="1"/>
          </p:cNvSpPr>
          <p:nvPr>
            <p:ph type="body" sz="quarter" idx="28"/>
          </p:nvPr>
        </p:nvSpPr>
        <p:spPr/>
        <p:txBody>
          <a:bodyPr/>
          <a:lstStyle/>
          <a:p>
            <a:r>
              <a:rPr lang="en-US" dirty="0"/>
              <a:t>3 of 4</a:t>
            </a:r>
          </a:p>
        </p:txBody>
      </p:sp>
      <p:sp>
        <p:nvSpPr>
          <p:cNvPr id="61" name="Text Placeholder 60">
            <a:extLst>
              <a:ext uri="{FF2B5EF4-FFF2-40B4-BE49-F238E27FC236}">
                <a16:creationId xmlns:a16="http://schemas.microsoft.com/office/drawing/2014/main" id="{69CB2013-8D9A-4B13-B8EF-7830F02D0741}"/>
              </a:ext>
            </a:extLst>
          </p:cNvPr>
          <p:cNvSpPr>
            <a:spLocks noGrp="1"/>
          </p:cNvSpPr>
          <p:nvPr>
            <p:ph type="body" sz="quarter" idx="29"/>
          </p:nvPr>
        </p:nvSpPr>
        <p:spPr/>
        <p:txBody>
          <a:bodyPr/>
          <a:lstStyle/>
          <a:p>
            <a:r>
              <a:rPr lang="en-US" dirty="0"/>
              <a:t>Input:</a:t>
            </a:r>
            <a:br>
              <a:rPr lang="en-US" dirty="0"/>
            </a:br>
            <a:r>
              <a:rPr lang="en-US" dirty="0"/>
              <a:t>Watch</a:t>
            </a:r>
            <a:br>
              <a:rPr lang="en-US" dirty="0"/>
            </a:br>
            <a:r>
              <a:rPr lang="en-US" dirty="0"/>
              <a:t>It!</a:t>
            </a:r>
          </a:p>
          <a:p>
            <a:endParaRPr lang="en-US" dirty="0"/>
          </a:p>
          <a:p>
            <a:endParaRPr lang="en-US" dirty="0"/>
          </a:p>
        </p:txBody>
      </p:sp>
      <p:sp>
        <p:nvSpPr>
          <p:cNvPr id="8" name="Text Placeholder 7">
            <a:extLst>
              <a:ext uri="{FF2B5EF4-FFF2-40B4-BE49-F238E27FC236}">
                <a16:creationId xmlns:a16="http://schemas.microsoft.com/office/drawing/2014/main" id="{83755B8B-BC76-46AD-9EE5-3A295F1D9DBB}"/>
              </a:ext>
            </a:extLst>
          </p:cNvPr>
          <p:cNvSpPr>
            <a:spLocks noGrp="1"/>
          </p:cNvSpPr>
          <p:nvPr>
            <p:ph type="body" sz="quarter" idx="30"/>
          </p:nvPr>
        </p:nvSpPr>
        <p:spPr/>
        <p:txBody>
          <a:bodyPr/>
          <a:lstStyle/>
          <a:p>
            <a:r>
              <a:rPr lang="en-US" dirty="0"/>
              <a:t>4 of 4</a:t>
            </a:r>
          </a:p>
        </p:txBody>
      </p:sp>
      <p:sp>
        <p:nvSpPr>
          <p:cNvPr id="63" name="Text Placeholder 62">
            <a:extLst>
              <a:ext uri="{FF2B5EF4-FFF2-40B4-BE49-F238E27FC236}">
                <a16:creationId xmlns:a16="http://schemas.microsoft.com/office/drawing/2014/main" id="{A80AC352-878F-4E4D-B5B5-4C3D7E3DFF62}"/>
              </a:ext>
            </a:extLst>
          </p:cNvPr>
          <p:cNvSpPr>
            <a:spLocks noGrp="1"/>
          </p:cNvSpPr>
          <p:nvPr>
            <p:ph type="body" sz="quarter" idx="31"/>
          </p:nvPr>
        </p:nvSpPr>
        <p:spPr/>
        <p:txBody>
          <a:bodyPr/>
          <a:lstStyle/>
          <a:p>
            <a:r>
              <a:rPr lang="en-US" dirty="0"/>
              <a:t>Input:</a:t>
            </a:r>
            <a:br>
              <a:rPr lang="en-US" dirty="0"/>
            </a:br>
            <a:r>
              <a:rPr lang="en-US" dirty="0"/>
              <a:t>Watch</a:t>
            </a:r>
            <a:br>
              <a:rPr lang="en-US" dirty="0"/>
            </a:br>
            <a:r>
              <a:rPr lang="en-US" dirty="0"/>
              <a:t>It!</a:t>
            </a:r>
          </a:p>
          <a:p>
            <a:endParaRPr lang="en-US" dirty="0"/>
          </a:p>
          <a:p>
            <a:endParaRPr lang="en-US" dirty="0"/>
          </a:p>
        </p:txBody>
      </p:sp>
      <p:sp>
        <p:nvSpPr>
          <p:cNvPr id="10" name="TextBox 9">
            <a:extLst>
              <a:ext uri="{FF2B5EF4-FFF2-40B4-BE49-F238E27FC236}">
                <a16:creationId xmlns:a16="http://schemas.microsoft.com/office/drawing/2014/main" id="{55C7E547-F7E2-4A5E-AC9C-4D7A1B60F9E5}"/>
              </a:ext>
            </a:extLst>
          </p:cNvPr>
          <p:cNvSpPr txBox="1"/>
          <p:nvPr/>
        </p:nvSpPr>
        <p:spPr>
          <a:xfrm>
            <a:off x="1168639" y="240389"/>
            <a:ext cx="3479244" cy="1477328"/>
          </a:xfrm>
          <a:prstGeom prst="rect">
            <a:avLst/>
          </a:prstGeom>
          <a:noFill/>
        </p:spPr>
        <p:txBody>
          <a:bodyPr wrap="square" rtlCol="0">
            <a:spAutoFit/>
          </a:bodyPr>
          <a:lstStyle/>
          <a:p>
            <a:pPr defTabSz="1005840"/>
            <a:r>
              <a:rPr lang="en-US" dirty="0">
                <a:solidFill>
                  <a:prstClr val="black"/>
                </a:solidFill>
                <a:latin typeface="Verdana" panose="020B0604030504040204" pitchFamily="34" charset="0"/>
                <a:ea typeface="Verdana" panose="020B0604030504040204" pitchFamily="34" charset="0"/>
              </a:rPr>
              <a:t>Visit “Study Jams: Heat”, </a:t>
            </a:r>
            <a:r>
              <a:rPr lang="en-US" dirty="0">
                <a:solidFill>
                  <a:prstClr val="black"/>
                </a:solidFill>
                <a:latin typeface="Verdana" panose="020B0604030504040204" pitchFamily="34" charset="0"/>
                <a:ea typeface="Verdana" panose="020B0604030504040204" pitchFamily="34" charset="0"/>
                <a:hlinkClick r:id="rId2"/>
              </a:rPr>
              <a:t>http://studyjams.scholastic.com/studyjams/jams/science/energy-light-sound/heat.htm</a:t>
            </a:r>
            <a:r>
              <a:rPr lang="en-US" dirty="0">
                <a:solidFill>
                  <a:prstClr val="black"/>
                </a:solidFill>
                <a:latin typeface="Verdana" panose="020B0604030504040204" pitchFamily="34" charset="0"/>
                <a:ea typeface="Verdana" panose="020B0604030504040204" pitchFamily="34" charset="0"/>
              </a:rPr>
              <a:t> </a:t>
            </a:r>
          </a:p>
        </p:txBody>
      </p:sp>
      <p:sp>
        <p:nvSpPr>
          <p:cNvPr id="11" name="TextBox 10">
            <a:extLst>
              <a:ext uri="{FF2B5EF4-FFF2-40B4-BE49-F238E27FC236}">
                <a16:creationId xmlns:a16="http://schemas.microsoft.com/office/drawing/2014/main" id="{2181D4D6-B650-4CFE-A3D3-CE540BC27DD1}"/>
              </a:ext>
            </a:extLst>
          </p:cNvPr>
          <p:cNvSpPr txBox="1"/>
          <p:nvPr/>
        </p:nvSpPr>
        <p:spPr>
          <a:xfrm>
            <a:off x="5410519" y="1531690"/>
            <a:ext cx="3905310" cy="400110"/>
          </a:xfrm>
          <a:prstGeom prst="rect">
            <a:avLst/>
          </a:prstGeom>
          <a:noFill/>
        </p:spPr>
        <p:txBody>
          <a:bodyPr wrap="square" rtlCol="0">
            <a:spAutoFit/>
          </a:bodyPr>
          <a:lstStyle/>
          <a:p>
            <a:pPr marL="457200" indent="-457200" defTabSz="1005840">
              <a:buFont typeface="+mj-lt"/>
              <a:buAutoNum type="arabicPeriod"/>
            </a:pPr>
            <a:r>
              <a:rPr lang="en-US" sz="2000" dirty="0">
                <a:solidFill>
                  <a:prstClr val="black"/>
                </a:solidFill>
                <a:latin typeface="Verdana" panose="020B0604030504040204" pitchFamily="34" charset="0"/>
                <a:ea typeface="Verdana" panose="020B0604030504040204" pitchFamily="34" charset="0"/>
              </a:rPr>
              <a:t>What is heat?</a:t>
            </a:r>
          </a:p>
        </p:txBody>
      </p:sp>
      <p:sp>
        <p:nvSpPr>
          <p:cNvPr id="12" name="TextBox 11">
            <a:extLst>
              <a:ext uri="{FF2B5EF4-FFF2-40B4-BE49-F238E27FC236}">
                <a16:creationId xmlns:a16="http://schemas.microsoft.com/office/drawing/2014/main" id="{6E7EC14C-BF9E-4912-AF17-2A953C9C6884}"/>
              </a:ext>
            </a:extLst>
          </p:cNvPr>
          <p:cNvSpPr txBox="1"/>
          <p:nvPr/>
        </p:nvSpPr>
        <p:spPr>
          <a:xfrm>
            <a:off x="357913" y="5349727"/>
            <a:ext cx="4396967" cy="1538883"/>
          </a:xfrm>
          <a:prstGeom prst="rect">
            <a:avLst/>
          </a:prstGeom>
          <a:noFill/>
        </p:spPr>
        <p:txBody>
          <a:bodyPr wrap="square" rtlCol="0">
            <a:spAutoFit/>
          </a:bodyPr>
          <a:lstStyle/>
          <a:p>
            <a:pPr marL="457200" indent="-457200" defTabSz="1005840">
              <a:buFont typeface="+mj-lt"/>
              <a:buAutoNum type="arabicPeriod" startAt="2"/>
            </a:pPr>
            <a:r>
              <a:rPr lang="en-US" sz="2000" dirty="0">
                <a:solidFill>
                  <a:prstClr val="black"/>
                </a:solidFill>
                <a:latin typeface="Verdana" panose="020B0604030504040204" pitchFamily="34" charset="0"/>
                <a:ea typeface="Verdana" panose="020B0604030504040204" pitchFamily="34" charset="0"/>
              </a:rPr>
              <a:t>After watching the examples in the video of radiation, list 2 other examples that you come up with on your own.</a:t>
            </a:r>
          </a:p>
          <a:p>
            <a:pPr marL="342900" indent="-342900" defTabSz="1005840">
              <a:buFont typeface="+mj-lt"/>
              <a:buAutoNum type="arabicPeriod" startAt="2"/>
            </a:pPr>
            <a:endParaRPr lang="en-US" sz="1400" dirty="0">
              <a:solidFill>
                <a:prstClr val="black"/>
              </a:solidFill>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FF2AC814-9A49-459E-BA21-EBBD4931F1D3}"/>
              </a:ext>
            </a:extLst>
          </p:cNvPr>
          <p:cNvSpPr txBox="1"/>
          <p:nvPr/>
        </p:nvSpPr>
        <p:spPr>
          <a:xfrm>
            <a:off x="449307" y="1840261"/>
            <a:ext cx="4107180" cy="1200329"/>
          </a:xfrm>
          <a:prstGeom prst="rect">
            <a:avLst/>
          </a:prstGeom>
          <a:noFill/>
        </p:spPr>
        <p:txBody>
          <a:bodyPr wrap="square" rtlCol="0">
            <a:spAutoFit/>
          </a:bodyPr>
          <a:lstStyle/>
          <a:p>
            <a:pPr defTabSz="1005840"/>
            <a:r>
              <a:rPr lang="en-US" dirty="0">
                <a:solidFill>
                  <a:prstClr val="black"/>
                </a:solidFill>
                <a:latin typeface="Verdana" panose="020B0604030504040204" pitchFamily="34" charset="0"/>
                <a:ea typeface="Verdana" panose="020B0604030504040204" pitchFamily="34" charset="0"/>
              </a:rPr>
              <a:t>Click Play on the video.</a:t>
            </a:r>
          </a:p>
          <a:p>
            <a:pPr defTabSz="1005840"/>
            <a:endParaRPr lang="en-US" dirty="0">
              <a:solidFill>
                <a:prstClr val="black"/>
              </a:solidFill>
              <a:latin typeface="Verdana" panose="020B0604030504040204" pitchFamily="34" charset="0"/>
              <a:ea typeface="Verdana" panose="020B0604030504040204" pitchFamily="34" charset="0"/>
            </a:endParaRPr>
          </a:p>
          <a:p>
            <a:pPr defTabSz="1005840"/>
            <a:r>
              <a:rPr lang="en-US" dirty="0">
                <a:solidFill>
                  <a:prstClr val="black"/>
                </a:solidFill>
                <a:latin typeface="Verdana" panose="020B0604030504040204" pitchFamily="34" charset="0"/>
                <a:ea typeface="Verdana" panose="020B0604030504040204" pitchFamily="34" charset="0"/>
              </a:rPr>
              <a:t>Answer questions from cards #2-4 on your lab sheet.</a:t>
            </a:r>
          </a:p>
        </p:txBody>
      </p:sp>
      <p:sp>
        <p:nvSpPr>
          <p:cNvPr id="14" name="Rectangle 13">
            <a:extLst>
              <a:ext uri="{FF2B5EF4-FFF2-40B4-BE49-F238E27FC236}">
                <a16:creationId xmlns:a16="http://schemas.microsoft.com/office/drawing/2014/main" id="{54680C68-F65D-43E2-8038-92665504231D}"/>
              </a:ext>
            </a:extLst>
          </p:cNvPr>
          <p:cNvSpPr/>
          <p:nvPr/>
        </p:nvSpPr>
        <p:spPr>
          <a:xfrm>
            <a:off x="5420887" y="5349727"/>
            <a:ext cx="4279599" cy="707886"/>
          </a:xfrm>
          <a:prstGeom prst="rect">
            <a:avLst/>
          </a:prstGeom>
        </p:spPr>
        <p:txBody>
          <a:bodyPr wrap="square">
            <a:spAutoFit/>
          </a:bodyPr>
          <a:lstStyle/>
          <a:p>
            <a:pPr marL="457200" indent="-457200" defTabSz="1005840">
              <a:buFont typeface="+mj-lt"/>
              <a:buAutoNum type="arabicPeriod" startAt="3"/>
            </a:pPr>
            <a:r>
              <a:rPr lang="en-US" sz="2000" dirty="0">
                <a:solidFill>
                  <a:prstClr val="black"/>
                </a:solidFill>
                <a:latin typeface="Verdana" panose="020B0604030504040204" pitchFamily="34" charset="0"/>
                <a:ea typeface="Verdana" panose="020B0604030504040204" pitchFamily="34" charset="0"/>
              </a:rPr>
              <a:t>Explain what convection is and provide an example.</a:t>
            </a:r>
          </a:p>
        </p:txBody>
      </p:sp>
    </p:spTree>
    <p:extLst>
      <p:ext uri="{BB962C8B-B14F-4D97-AF65-F5344CB8AC3E}">
        <p14:creationId xmlns:p14="http://schemas.microsoft.com/office/powerpoint/2010/main" val="397081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F43D0A-AC5D-46FD-8B94-BA4E7F602A84}"/>
              </a:ext>
            </a:extLst>
          </p:cNvPr>
          <p:cNvSpPr txBox="1"/>
          <p:nvPr/>
        </p:nvSpPr>
        <p:spPr>
          <a:xfrm>
            <a:off x="252663" y="240632"/>
            <a:ext cx="8361948"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Explore It! Station Instructions</a:t>
            </a:r>
          </a:p>
        </p:txBody>
      </p:sp>
      <p:sp>
        <p:nvSpPr>
          <p:cNvPr id="6" name="TextBox 5">
            <a:extLst>
              <a:ext uri="{FF2B5EF4-FFF2-40B4-BE49-F238E27FC236}">
                <a16:creationId xmlns:a16="http://schemas.microsoft.com/office/drawing/2014/main" id="{91F02C1A-3EC1-4E7B-94DA-21875F147481}"/>
              </a:ext>
            </a:extLst>
          </p:cNvPr>
          <p:cNvSpPr txBox="1"/>
          <p:nvPr/>
        </p:nvSpPr>
        <p:spPr>
          <a:xfrm>
            <a:off x="7812725" y="6122221"/>
            <a:ext cx="1908279" cy="707886"/>
          </a:xfrm>
          <a:prstGeom prst="rect">
            <a:avLst/>
          </a:prstGeom>
          <a:noFill/>
        </p:spPr>
        <p:txBody>
          <a:bodyPr wrap="square" rtlCol="0">
            <a:spAutoFit/>
          </a:bodyPr>
          <a:lstStyle/>
          <a:p>
            <a:pPr algn="ctr"/>
            <a:r>
              <a:rPr lang="en-US" sz="2000" b="1" dirty="0">
                <a:latin typeface="Georgia" panose="02040502050405020303" pitchFamily="18" charset="0"/>
                <a:ea typeface="Verdana" panose="020B0604030504040204" pitchFamily="34" charset="0"/>
              </a:rPr>
              <a:t>INPUT STATION</a:t>
            </a:r>
          </a:p>
        </p:txBody>
      </p:sp>
      <p:sp>
        <p:nvSpPr>
          <p:cNvPr id="4" name="Rectangle 3">
            <a:extLst>
              <a:ext uri="{FF2B5EF4-FFF2-40B4-BE49-F238E27FC236}">
                <a16:creationId xmlns:a16="http://schemas.microsoft.com/office/drawing/2014/main" id="{C5DB8333-2190-4FB2-B551-95B908F4A0A9}"/>
              </a:ext>
            </a:extLst>
          </p:cNvPr>
          <p:cNvSpPr/>
          <p:nvPr/>
        </p:nvSpPr>
        <p:spPr>
          <a:xfrm>
            <a:off x="252663" y="1065410"/>
            <a:ext cx="9240552" cy="2677656"/>
          </a:xfrm>
          <a:prstGeom prst="rect">
            <a:avLst/>
          </a:prstGeom>
        </p:spPr>
        <p:txBody>
          <a:bodyPr wrap="square">
            <a:spAutoFit/>
          </a:bodyPr>
          <a:lstStyle/>
          <a:p>
            <a:pPr lvl="0" defTabSz="1005840"/>
            <a:r>
              <a:rPr lang="en-US" sz="2400" dirty="0">
                <a:solidFill>
                  <a:prstClr val="black"/>
                </a:solidFill>
                <a:latin typeface="Verdana" panose="020B0604030504040204" pitchFamily="34" charset="0"/>
                <a:ea typeface="Verdana" panose="020B0604030504040204" pitchFamily="34" charset="0"/>
              </a:rPr>
              <a:t>One member of the group will read the task cards in order.  The group will be responsible for completing each of the tasks that are being read. </a:t>
            </a:r>
          </a:p>
          <a:p>
            <a:pPr lvl="0" defTabSz="1005840"/>
            <a:endParaRPr lang="en-US" sz="2400" dirty="0">
              <a:solidFill>
                <a:prstClr val="black"/>
              </a:solidFill>
              <a:latin typeface="Verdana" panose="020B0604030504040204" pitchFamily="34" charset="0"/>
              <a:ea typeface="Verdana" panose="020B0604030504040204" pitchFamily="34" charset="0"/>
            </a:endParaRPr>
          </a:p>
          <a:p>
            <a:pPr lvl="0" defTabSz="1005840"/>
            <a:r>
              <a:rPr lang="en-US" sz="2400" dirty="0">
                <a:solidFill>
                  <a:prstClr val="black"/>
                </a:solidFill>
                <a:latin typeface="Verdana" panose="020B0604030504040204" pitchFamily="34" charset="0"/>
                <a:ea typeface="Verdana" panose="020B0604030504040204" pitchFamily="34" charset="0"/>
              </a:rPr>
              <a:t>Each member of the group will then write their conclusions down on the lab sheet in the Explore It! section. </a:t>
            </a:r>
          </a:p>
        </p:txBody>
      </p:sp>
    </p:spTree>
    <p:extLst>
      <p:ext uri="{BB962C8B-B14F-4D97-AF65-F5344CB8AC3E}">
        <p14:creationId xmlns:p14="http://schemas.microsoft.com/office/powerpoint/2010/main" val="499902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9C8D9E2-7CA9-486C-AA21-A627AD91D3D4}"/>
              </a:ext>
            </a:extLst>
          </p:cNvPr>
          <p:cNvSpPr>
            <a:spLocks noGrp="1"/>
          </p:cNvSpPr>
          <p:nvPr>
            <p:ph type="body" sz="quarter" idx="33"/>
          </p:nvPr>
        </p:nvSpPr>
        <p:spPr/>
        <p:txBody>
          <a:bodyPr/>
          <a:lstStyle/>
          <a:p>
            <a:r>
              <a:rPr lang="en-US" dirty="0"/>
              <a:t>1 of 6</a:t>
            </a:r>
          </a:p>
        </p:txBody>
      </p:sp>
      <p:sp>
        <p:nvSpPr>
          <p:cNvPr id="25" name="Text Placeholder 24">
            <a:extLst>
              <a:ext uri="{FF2B5EF4-FFF2-40B4-BE49-F238E27FC236}">
                <a16:creationId xmlns:a16="http://schemas.microsoft.com/office/drawing/2014/main" id="{C8313817-B4B6-4F86-949C-E169BF39777B}"/>
              </a:ext>
            </a:extLst>
          </p:cNvPr>
          <p:cNvSpPr>
            <a:spLocks noGrp="1"/>
          </p:cNvSpPr>
          <p:nvPr>
            <p:ph type="body" sz="quarter" idx="34"/>
          </p:nvPr>
        </p:nvSpPr>
        <p:spPr/>
        <p:txBody>
          <a:bodyPr/>
          <a:lstStyle/>
          <a:p>
            <a:r>
              <a:rPr lang="en-US" dirty="0"/>
              <a:t>Input:</a:t>
            </a:r>
            <a:br>
              <a:rPr lang="en-US" dirty="0"/>
            </a:br>
            <a:r>
              <a:rPr lang="en-US" dirty="0"/>
              <a:t>Explore</a:t>
            </a:r>
            <a:br>
              <a:rPr lang="en-US" dirty="0"/>
            </a:br>
            <a:r>
              <a:rPr lang="en-US" dirty="0"/>
              <a:t>It!</a:t>
            </a:r>
          </a:p>
        </p:txBody>
      </p:sp>
      <p:sp>
        <p:nvSpPr>
          <p:cNvPr id="6" name="Text Placeholder 5">
            <a:extLst>
              <a:ext uri="{FF2B5EF4-FFF2-40B4-BE49-F238E27FC236}">
                <a16:creationId xmlns:a16="http://schemas.microsoft.com/office/drawing/2014/main" id="{0DE48DD0-7B9A-4A12-AFC3-495AB460DC1D}"/>
              </a:ext>
            </a:extLst>
          </p:cNvPr>
          <p:cNvSpPr>
            <a:spLocks noGrp="1"/>
          </p:cNvSpPr>
          <p:nvPr>
            <p:ph type="body" sz="quarter" idx="26"/>
          </p:nvPr>
        </p:nvSpPr>
        <p:spPr/>
        <p:txBody>
          <a:bodyPr/>
          <a:lstStyle/>
          <a:p>
            <a:r>
              <a:rPr lang="en-US" dirty="0"/>
              <a:t>2 of 6</a:t>
            </a:r>
          </a:p>
        </p:txBody>
      </p:sp>
      <p:sp>
        <p:nvSpPr>
          <p:cNvPr id="23" name="Text Placeholder 22">
            <a:extLst>
              <a:ext uri="{FF2B5EF4-FFF2-40B4-BE49-F238E27FC236}">
                <a16:creationId xmlns:a16="http://schemas.microsoft.com/office/drawing/2014/main" id="{8E607507-D24C-4BA3-9FAC-3028C79F7148}"/>
              </a:ext>
            </a:extLst>
          </p:cNvPr>
          <p:cNvSpPr>
            <a:spLocks noGrp="1"/>
          </p:cNvSpPr>
          <p:nvPr>
            <p:ph type="body" sz="quarter" idx="32"/>
          </p:nvPr>
        </p:nvSpPr>
        <p:spPr/>
        <p:txBody>
          <a:bodyPr/>
          <a:lstStyle/>
          <a:p>
            <a:r>
              <a:rPr lang="en-US" dirty="0"/>
              <a:t>Input:</a:t>
            </a:r>
            <a:br>
              <a:rPr lang="en-US" dirty="0"/>
            </a:br>
            <a:r>
              <a:rPr lang="en-US" dirty="0"/>
              <a:t>Explore</a:t>
            </a:r>
            <a:br>
              <a:rPr lang="en-US" dirty="0"/>
            </a:br>
            <a:r>
              <a:rPr lang="en-US" dirty="0"/>
              <a:t>It!</a:t>
            </a:r>
          </a:p>
          <a:p>
            <a:endParaRPr lang="en-US" dirty="0"/>
          </a:p>
        </p:txBody>
      </p:sp>
      <p:sp>
        <p:nvSpPr>
          <p:cNvPr id="7" name="Text Placeholder 6">
            <a:extLst>
              <a:ext uri="{FF2B5EF4-FFF2-40B4-BE49-F238E27FC236}">
                <a16:creationId xmlns:a16="http://schemas.microsoft.com/office/drawing/2014/main" id="{E8530B71-279A-4261-995F-697018F740B9}"/>
              </a:ext>
            </a:extLst>
          </p:cNvPr>
          <p:cNvSpPr>
            <a:spLocks noGrp="1"/>
          </p:cNvSpPr>
          <p:nvPr>
            <p:ph type="body" sz="quarter" idx="28"/>
          </p:nvPr>
        </p:nvSpPr>
        <p:spPr/>
        <p:txBody>
          <a:bodyPr/>
          <a:lstStyle/>
          <a:p>
            <a:r>
              <a:rPr lang="en-US" dirty="0"/>
              <a:t>3 of 6</a:t>
            </a:r>
          </a:p>
        </p:txBody>
      </p:sp>
      <p:sp>
        <p:nvSpPr>
          <p:cNvPr id="20" name="Text Placeholder 19">
            <a:extLst>
              <a:ext uri="{FF2B5EF4-FFF2-40B4-BE49-F238E27FC236}">
                <a16:creationId xmlns:a16="http://schemas.microsoft.com/office/drawing/2014/main" id="{4086A220-4C75-47B2-9BB2-98BAED16FD24}"/>
              </a:ext>
            </a:extLst>
          </p:cNvPr>
          <p:cNvSpPr>
            <a:spLocks noGrp="1"/>
          </p:cNvSpPr>
          <p:nvPr>
            <p:ph type="body" sz="quarter" idx="29"/>
          </p:nvPr>
        </p:nvSpPr>
        <p:spPr/>
        <p:txBody>
          <a:bodyPr/>
          <a:lstStyle/>
          <a:p>
            <a:r>
              <a:rPr lang="en-US" dirty="0"/>
              <a:t>Input:</a:t>
            </a:r>
            <a:br>
              <a:rPr lang="en-US" dirty="0"/>
            </a:br>
            <a:r>
              <a:rPr lang="en-US" dirty="0"/>
              <a:t>Explore</a:t>
            </a:r>
            <a:br>
              <a:rPr lang="en-US" dirty="0"/>
            </a:br>
            <a:r>
              <a:rPr lang="en-US" dirty="0"/>
              <a:t>It!</a:t>
            </a:r>
          </a:p>
          <a:p>
            <a:endParaRPr lang="en-US" dirty="0"/>
          </a:p>
        </p:txBody>
      </p:sp>
      <p:sp>
        <p:nvSpPr>
          <p:cNvPr id="8" name="Text Placeholder 7">
            <a:extLst>
              <a:ext uri="{FF2B5EF4-FFF2-40B4-BE49-F238E27FC236}">
                <a16:creationId xmlns:a16="http://schemas.microsoft.com/office/drawing/2014/main" id="{F222263B-9122-496C-AEA1-18B7ECB19D49}"/>
              </a:ext>
            </a:extLst>
          </p:cNvPr>
          <p:cNvSpPr>
            <a:spLocks noGrp="1"/>
          </p:cNvSpPr>
          <p:nvPr>
            <p:ph type="body" sz="quarter" idx="30"/>
          </p:nvPr>
        </p:nvSpPr>
        <p:spPr/>
        <p:txBody>
          <a:bodyPr/>
          <a:lstStyle/>
          <a:p>
            <a:r>
              <a:rPr lang="en-US" dirty="0"/>
              <a:t>4 of 6</a:t>
            </a:r>
          </a:p>
        </p:txBody>
      </p:sp>
      <p:sp>
        <p:nvSpPr>
          <p:cNvPr id="22" name="Text Placeholder 21">
            <a:extLst>
              <a:ext uri="{FF2B5EF4-FFF2-40B4-BE49-F238E27FC236}">
                <a16:creationId xmlns:a16="http://schemas.microsoft.com/office/drawing/2014/main" id="{8B7C4AF3-5073-4730-BC63-4F2A82A11326}"/>
              </a:ext>
            </a:extLst>
          </p:cNvPr>
          <p:cNvSpPr>
            <a:spLocks noGrp="1"/>
          </p:cNvSpPr>
          <p:nvPr>
            <p:ph type="body" sz="quarter" idx="31"/>
          </p:nvPr>
        </p:nvSpPr>
        <p:spPr/>
        <p:txBody>
          <a:bodyPr/>
          <a:lstStyle/>
          <a:p>
            <a:r>
              <a:rPr lang="en-US" dirty="0"/>
              <a:t>Input:</a:t>
            </a:r>
            <a:br>
              <a:rPr lang="en-US" dirty="0"/>
            </a:br>
            <a:r>
              <a:rPr lang="en-US" dirty="0"/>
              <a:t>Explore</a:t>
            </a:r>
            <a:br>
              <a:rPr lang="en-US" dirty="0"/>
            </a:br>
            <a:r>
              <a:rPr lang="en-US" dirty="0"/>
              <a:t>It!</a:t>
            </a:r>
          </a:p>
          <a:p>
            <a:endParaRPr lang="en-US" dirty="0"/>
          </a:p>
        </p:txBody>
      </p:sp>
      <p:sp>
        <p:nvSpPr>
          <p:cNvPr id="10" name="TextBox 9">
            <a:extLst>
              <a:ext uri="{FF2B5EF4-FFF2-40B4-BE49-F238E27FC236}">
                <a16:creationId xmlns:a16="http://schemas.microsoft.com/office/drawing/2014/main" id="{B3139D36-42A9-4409-8681-5491257641A6}"/>
              </a:ext>
            </a:extLst>
          </p:cNvPr>
          <p:cNvSpPr txBox="1"/>
          <p:nvPr/>
        </p:nvSpPr>
        <p:spPr>
          <a:xfrm>
            <a:off x="5546851" y="1413380"/>
            <a:ext cx="4080685" cy="2031325"/>
          </a:xfrm>
          <a:prstGeom prst="rect">
            <a:avLst/>
          </a:prstGeom>
          <a:noFill/>
        </p:spPr>
        <p:txBody>
          <a:bodyPr wrap="square" rtlCol="0">
            <a:spAutoFit/>
          </a:bodyPr>
          <a:lstStyle/>
          <a:p>
            <a:pPr defTabSz="1005840"/>
            <a:r>
              <a:rPr lang="en-US" sz="1600" dirty="0">
                <a:solidFill>
                  <a:prstClr val="black"/>
                </a:solidFill>
                <a:latin typeface="Verdana" panose="020B0604030504040204" pitchFamily="34" charset="0"/>
                <a:ea typeface="Verdana" panose="020B0604030504040204" pitchFamily="34" charset="0"/>
              </a:rPr>
              <a:t>When two objects are in direct contact with each other (touching), heat is able to transfer.  This is called </a:t>
            </a:r>
            <a:r>
              <a:rPr lang="en-US" sz="1600" b="1" dirty="0">
                <a:solidFill>
                  <a:prstClr val="black"/>
                </a:solidFill>
                <a:latin typeface="Verdana" panose="020B0604030504040204" pitchFamily="34" charset="0"/>
                <a:ea typeface="Verdana" panose="020B0604030504040204" pitchFamily="34" charset="0"/>
              </a:rPr>
              <a:t>conduction</a:t>
            </a:r>
            <a:r>
              <a:rPr lang="en-US" sz="1600" dirty="0">
                <a:solidFill>
                  <a:prstClr val="black"/>
                </a:solidFill>
                <a:latin typeface="Verdana" panose="020B0604030504040204" pitchFamily="34" charset="0"/>
                <a:ea typeface="Verdana" panose="020B0604030504040204" pitchFamily="34" charset="0"/>
              </a:rPr>
              <a:t>. </a:t>
            </a:r>
          </a:p>
          <a:p>
            <a:pPr defTabSz="1005840"/>
            <a:endParaRPr lang="en-US" sz="16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2"/>
            </a:pPr>
            <a:r>
              <a:rPr lang="en-US" sz="1600" dirty="0">
                <a:solidFill>
                  <a:prstClr val="black"/>
                </a:solidFill>
                <a:latin typeface="Verdana" panose="020B0604030504040204" pitchFamily="34" charset="0"/>
                <a:ea typeface="Verdana" panose="020B0604030504040204" pitchFamily="34" charset="0"/>
              </a:rPr>
              <a:t>Come up with two other examples of conduction on your lab sheet.</a:t>
            </a:r>
          </a:p>
          <a:p>
            <a:pPr defTabSz="1005840"/>
            <a:r>
              <a:rPr lang="en-US" sz="1400" dirty="0">
                <a:solidFill>
                  <a:prstClr val="black"/>
                </a:solidFill>
                <a:latin typeface="Verdana" panose="020B0604030504040204" pitchFamily="34" charset="0"/>
                <a:ea typeface="Verdana" panose="020B0604030504040204" pitchFamily="34" charset="0"/>
              </a:rPr>
              <a:t> </a:t>
            </a:r>
          </a:p>
        </p:txBody>
      </p:sp>
      <p:sp>
        <p:nvSpPr>
          <p:cNvPr id="11" name="TextBox 10">
            <a:extLst>
              <a:ext uri="{FF2B5EF4-FFF2-40B4-BE49-F238E27FC236}">
                <a16:creationId xmlns:a16="http://schemas.microsoft.com/office/drawing/2014/main" id="{88B59C63-F627-4EFA-8766-9A1BDCF5ED57}"/>
              </a:ext>
            </a:extLst>
          </p:cNvPr>
          <p:cNvSpPr txBox="1"/>
          <p:nvPr/>
        </p:nvSpPr>
        <p:spPr>
          <a:xfrm>
            <a:off x="384338" y="1915261"/>
            <a:ext cx="4080685" cy="1631216"/>
          </a:xfrm>
          <a:prstGeom prst="rect">
            <a:avLst/>
          </a:prstGeom>
          <a:noFill/>
        </p:spPr>
        <p:txBody>
          <a:bodyPr wrap="square" rtlCol="0">
            <a:spAutoFit/>
          </a:bodyPr>
          <a:lstStyle/>
          <a:p>
            <a:pPr marL="377190" indent="-377190" defTabSz="1005840">
              <a:buFont typeface="+mj-lt"/>
              <a:buAutoNum type="arabicPeriod"/>
            </a:pPr>
            <a:r>
              <a:rPr lang="en-US" sz="2000" dirty="0">
                <a:solidFill>
                  <a:prstClr val="black"/>
                </a:solidFill>
                <a:latin typeface="Verdana" panose="020B0604030504040204" pitchFamily="34" charset="0"/>
                <a:ea typeface="Verdana" panose="020B0604030504040204" pitchFamily="34" charset="0"/>
              </a:rPr>
              <a:t>Touch the metal in the cold water and then touch the metal in the warm water.  Make some observations on your lab sheet.  </a:t>
            </a:r>
          </a:p>
        </p:txBody>
      </p:sp>
      <p:sp>
        <p:nvSpPr>
          <p:cNvPr id="12" name="TextBox 11">
            <a:extLst>
              <a:ext uri="{FF2B5EF4-FFF2-40B4-BE49-F238E27FC236}">
                <a16:creationId xmlns:a16="http://schemas.microsoft.com/office/drawing/2014/main" id="{E17A0DCB-B03A-4602-BE27-6F2B6B44818B}"/>
              </a:ext>
            </a:extLst>
          </p:cNvPr>
          <p:cNvSpPr txBox="1"/>
          <p:nvPr/>
        </p:nvSpPr>
        <p:spPr>
          <a:xfrm>
            <a:off x="6309842" y="266984"/>
            <a:ext cx="3260197" cy="923330"/>
          </a:xfrm>
          <a:prstGeom prst="rect">
            <a:avLst/>
          </a:prstGeom>
          <a:noFill/>
        </p:spPr>
        <p:txBody>
          <a:bodyPr wrap="square" rtlCol="0">
            <a:spAutoFit/>
          </a:bodyPr>
          <a:lstStyle/>
          <a:p>
            <a:pPr defTabSz="1005840"/>
            <a:r>
              <a:rPr lang="en-US" dirty="0">
                <a:solidFill>
                  <a:prstClr val="black"/>
                </a:solidFill>
                <a:latin typeface="Verdana" panose="020B0604030504040204" pitchFamily="34" charset="0"/>
                <a:ea typeface="Verdana" panose="020B0604030504040204" pitchFamily="34" charset="0"/>
              </a:rPr>
              <a:t>Heat always transfers from hotter objects to cooler objects.</a:t>
            </a:r>
          </a:p>
        </p:txBody>
      </p:sp>
      <p:sp>
        <p:nvSpPr>
          <p:cNvPr id="13" name="TextBox 12">
            <a:extLst>
              <a:ext uri="{FF2B5EF4-FFF2-40B4-BE49-F238E27FC236}">
                <a16:creationId xmlns:a16="http://schemas.microsoft.com/office/drawing/2014/main" id="{147A4675-2823-4097-8D71-14C669692708}"/>
              </a:ext>
            </a:extLst>
          </p:cNvPr>
          <p:cNvSpPr txBox="1"/>
          <p:nvPr/>
        </p:nvSpPr>
        <p:spPr>
          <a:xfrm>
            <a:off x="127462" y="5082690"/>
            <a:ext cx="4594439" cy="2739211"/>
          </a:xfrm>
          <a:prstGeom prst="rect">
            <a:avLst/>
          </a:prstGeom>
          <a:noFill/>
        </p:spPr>
        <p:txBody>
          <a:bodyPr wrap="square" rtlCol="0">
            <a:spAutoFit/>
          </a:bodyPr>
          <a:lstStyle/>
          <a:p>
            <a:pPr marL="342900" indent="-342900" defTabSz="1005840">
              <a:buFont typeface="+mj-lt"/>
              <a:buAutoNum type="arabicPeriod" startAt="3"/>
            </a:pPr>
            <a:endParaRPr lang="en-US" sz="2000" dirty="0">
              <a:solidFill>
                <a:prstClr val="black"/>
              </a:solidFill>
              <a:latin typeface="Verdana" panose="020B0604030504040204" pitchFamily="34" charset="0"/>
              <a:ea typeface="Verdana" panose="020B0604030504040204" pitchFamily="34" charset="0"/>
            </a:endParaRPr>
          </a:p>
          <a:p>
            <a:pPr marL="377190" indent="-377190" defTabSz="1005840">
              <a:buFont typeface="+mj-lt"/>
              <a:buAutoNum type="arabicPeriod" startAt="3"/>
            </a:pPr>
            <a:r>
              <a:rPr lang="en-US" sz="2000" dirty="0">
                <a:solidFill>
                  <a:prstClr val="black"/>
                </a:solidFill>
                <a:latin typeface="Verdana" panose="020B0604030504040204" pitchFamily="34" charset="0"/>
                <a:ea typeface="Verdana" panose="020B0604030504040204" pitchFamily="34" charset="0"/>
              </a:rPr>
              <a:t>Use the large diagram at the station to make some observations about how heat is transferring in each of these situations. Are there any similarities? What are they?</a:t>
            </a:r>
          </a:p>
          <a:p>
            <a:pPr marL="342900" indent="-342900" defTabSz="1005840">
              <a:buFont typeface="+mj-lt"/>
              <a:buAutoNum type="arabicPeriod" startAt="3"/>
            </a:pPr>
            <a:endParaRPr lang="en-US" sz="16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3"/>
            </a:pPr>
            <a:endParaRPr lang="en-US" sz="1600" dirty="0">
              <a:solidFill>
                <a:prstClr val="black"/>
              </a:solidFill>
              <a:latin typeface="Verdana" panose="020B0604030504040204" pitchFamily="34" charset="0"/>
              <a:ea typeface="Verdana" panose="020B0604030504040204" pitchFamily="34" charset="0"/>
            </a:endParaRPr>
          </a:p>
        </p:txBody>
      </p:sp>
      <p:pic>
        <p:nvPicPr>
          <p:cNvPr id="14" name="Picture 13">
            <a:extLst>
              <a:ext uri="{FF2B5EF4-FFF2-40B4-BE49-F238E27FC236}">
                <a16:creationId xmlns:a16="http://schemas.microsoft.com/office/drawing/2014/main" id="{EABE2DE3-F8AD-4A5E-9622-DE839A8ADB88}"/>
              </a:ext>
            </a:extLst>
          </p:cNvPr>
          <p:cNvPicPr>
            <a:picLocks noChangeAspect="1"/>
          </p:cNvPicPr>
          <p:nvPr/>
        </p:nvPicPr>
        <p:blipFill>
          <a:blip r:embed="rId2"/>
          <a:stretch>
            <a:fillRect/>
          </a:stretch>
        </p:blipFill>
        <p:spPr>
          <a:xfrm rot="7288057">
            <a:off x="1459751" y="530969"/>
            <a:ext cx="1163298" cy="928025"/>
          </a:xfrm>
          <a:prstGeom prst="rect">
            <a:avLst/>
          </a:prstGeom>
        </p:spPr>
      </p:pic>
      <p:pic>
        <p:nvPicPr>
          <p:cNvPr id="15" name="Picture 14">
            <a:extLst>
              <a:ext uri="{FF2B5EF4-FFF2-40B4-BE49-F238E27FC236}">
                <a16:creationId xmlns:a16="http://schemas.microsoft.com/office/drawing/2014/main" id="{D930C069-77AE-4BD3-BA32-4DE129CAB2B3}"/>
              </a:ext>
            </a:extLst>
          </p:cNvPr>
          <p:cNvPicPr>
            <a:picLocks noChangeAspect="1"/>
          </p:cNvPicPr>
          <p:nvPr/>
        </p:nvPicPr>
        <p:blipFill>
          <a:blip r:embed="rId3"/>
          <a:stretch>
            <a:fillRect/>
          </a:stretch>
        </p:blipFill>
        <p:spPr>
          <a:xfrm>
            <a:off x="1730694" y="837884"/>
            <a:ext cx="888867" cy="925230"/>
          </a:xfrm>
          <a:prstGeom prst="rect">
            <a:avLst/>
          </a:prstGeom>
        </p:spPr>
      </p:pic>
      <p:pic>
        <p:nvPicPr>
          <p:cNvPr id="16" name="Picture 15">
            <a:extLst>
              <a:ext uri="{FF2B5EF4-FFF2-40B4-BE49-F238E27FC236}">
                <a16:creationId xmlns:a16="http://schemas.microsoft.com/office/drawing/2014/main" id="{E300CA08-ECFD-4A69-B455-F0E833E9CA61}"/>
              </a:ext>
            </a:extLst>
          </p:cNvPr>
          <p:cNvPicPr>
            <a:picLocks noChangeAspect="1"/>
          </p:cNvPicPr>
          <p:nvPr/>
        </p:nvPicPr>
        <p:blipFill>
          <a:blip r:embed="rId2"/>
          <a:stretch>
            <a:fillRect/>
          </a:stretch>
        </p:blipFill>
        <p:spPr>
          <a:xfrm rot="7288057">
            <a:off x="2736586" y="535439"/>
            <a:ext cx="1163298" cy="928025"/>
          </a:xfrm>
          <a:prstGeom prst="rect">
            <a:avLst/>
          </a:prstGeom>
        </p:spPr>
      </p:pic>
      <p:pic>
        <p:nvPicPr>
          <p:cNvPr id="17" name="Picture 16">
            <a:extLst>
              <a:ext uri="{FF2B5EF4-FFF2-40B4-BE49-F238E27FC236}">
                <a16:creationId xmlns:a16="http://schemas.microsoft.com/office/drawing/2014/main" id="{E5B10FF7-B579-4710-8F56-3BA2BDF2A2AD}"/>
              </a:ext>
            </a:extLst>
          </p:cNvPr>
          <p:cNvPicPr>
            <a:picLocks noChangeAspect="1"/>
          </p:cNvPicPr>
          <p:nvPr/>
        </p:nvPicPr>
        <p:blipFill>
          <a:blip r:embed="rId4"/>
          <a:stretch>
            <a:fillRect/>
          </a:stretch>
        </p:blipFill>
        <p:spPr>
          <a:xfrm>
            <a:off x="2981112" y="837884"/>
            <a:ext cx="888867" cy="925230"/>
          </a:xfrm>
          <a:prstGeom prst="rect">
            <a:avLst/>
          </a:prstGeom>
        </p:spPr>
      </p:pic>
      <p:sp>
        <p:nvSpPr>
          <p:cNvPr id="18" name="Rectangle 17">
            <a:extLst>
              <a:ext uri="{FF2B5EF4-FFF2-40B4-BE49-F238E27FC236}">
                <a16:creationId xmlns:a16="http://schemas.microsoft.com/office/drawing/2014/main" id="{A7A11C9A-9CBB-4044-843F-80F217368792}"/>
              </a:ext>
            </a:extLst>
          </p:cNvPr>
          <p:cNvSpPr/>
          <p:nvPr/>
        </p:nvSpPr>
        <p:spPr>
          <a:xfrm>
            <a:off x="3056887" y="1342347"/>
            <a:ext cx="620024" cy="34019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19" name="Oval 18">
            <a:extLst>
              <a:ext uri="{FF2B5EF4-FFF2-40B4-BE49-F238E27FC236}">
                <a16:creationId xmlns:a16="http://schemas.microsoft.com/office/drawing/2014/main" id="{4DD71BC2-57B3-4E9F-848A-C7F82598AD13}"/>
              </a:ext>
            </a:extLst>
          </p:cNvPr>
          <p:cNvSpPr/>
          <p:nvPr/>
        </p:nvSpPr>
        <p:spPr>
          <a:xfrm>
            <a:off x="3081532" y="1673923"/>
            <a:ext cx="620024" cy="5029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AC01DB8-0678-4645-9DC0-43299CB2DACB}"/>
              </a:ext>
            </a:extLst>
          </p:cNvPr>
          <p:cNvSpPr txBox="1"/>
          <p:nvPr/>
        </p:nvSpPr>
        <p:spPr>
          <a:xfrm>
            <a:off x="5546850" y="5350416"/>
            <a:ext cx="4080685" cy="1815882"/>
          </a:xfrm>
          <a:prstGeom prst="rect">
            <a:avLst/>
          </a:prstGeom>
          <a:noFill/>
        </p:spPr>
        <p:txBody>
          <a:bodyPr wrap="square" rtlCol="0">
            <a:spAutoFit/>
          </a:bodyPr>
          <a:lstStyle/>
          <a:p>
            <a:pPr defTabSz="1005840"/>
            <a:r>
              <a:rPr lang="en-US" sz="1600" dirty="0">
                <a:solidFill>
                  <a:prstClr val="black"/>
                </a:solidFill>
                <a:latin typeface="Verdana" panose="020B0604030504040204" pitchFamily="34" charset="0"/>
                <a:ea typeface="Verdana" panose="020B0604030504040204" pitchFamily="34" charset="0"/>
              </a:rPr>
              <a:t>Earth’s mantle, Earth’s oceans, and Earth’s atmosphere contain </a:t>
            </a:r>
            <a:r>
              <a:rPr lang="en-US" sz="1600" b="1" dirty="0">
                <a:solidFill>
                  <a:prstClr val="black"/>
                </a:solidFill>
                <a:latin typeface="Verdana" panose="020B0604030504040204" pitchFamily="34" charset="0"/>
                <a:ea typeface="Verdana" panose="020B0604030504040204" pitchFamily="34" charset="0"/>
              </a:rPr>
              <a:t>convection currents</a:t>
            </a:r>
            <a:r>
              <a:rPr lang="en-US" sz="1600" dirty="0">
                <a:solidFill>
                  <a:prstClr val="black"/>
                </a:solidFill>
                <a:latin typeface="Verdana" panose="020B0604030504040204" pitchFamily="34" charset="0"/>
                <a:ea typeface="Verdana" panose="020B0604030504040204" pitchFamily="34" charset="0"/>
              </a:rPr>
              <a:t>.</a:t>
            </a:r>
          </a:p>
          <a:p>
            <a:pPr defTabSz="1005840"/>
            <a:endParaRPr lang="en-US" sz="16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4"/>
            </a:pPr>
            <a:r>
              <a:rPr lang="en-US" sz="1600" dirty="0">
                <a:solidFill>
                  <a:prstClr val="black"/>
                </a:solidFill>
                <a:latin typeface="Verdana" panose="020B0604030504040204" pitchFamily="34" charset="0"/>
                <a:ea typeface="Verdana" panose="020B0604030504040204" pitchFamily="34" charset="0"/>
              </a:rPr>
              <a:t>Come up with two other specific examples of convection on your lab sheet.</a:t>
            </a:r>
          </a:p>
        </p:txBody>
      </p:sp>
      <p:sp>
        <p:nvSpPr>
          <p:cNvPr id="24" name="TextBox 23">
            <a:extLst>
              <a:ext uri="{FF2B5EF4-FFF2-40B4-BE49-F238E27FC236}">
                <a16:creationId xmlns:a16="http://schemas.microsoft.com/office/drawing/2014/main" id="{99EF116C-8334-47AA-A819-78BE809FDEDF}"/>
              </a:ext>
            </a:extLst>
          </p:cNvPr>
          <p:cNvSpPr txBox="1"/>
          <p:nvPr/>
        </p:nvSpPr>
        <p:spPr>
          <a:xfrm>
            <a:off x="6230940" y="4196935"/>
            <a:ext cx="3621096" cy="923330"/>
          </a:xfrm>
          <a:prstGeom prst="rect">
            <a:avLst/>
          </a:prstGeom>
          <a:noFill/>
        </p:spPr>
        <p:txBody>
          <a:bodyPr wrap="square" rtlCol="0">
            <a:spAutoFit/>
          </a:bodyPr>
          <a:lstStyle/>
          <a:p>
            <a:pPr defTabSz="1005840"/>
            <a:r>
              <a:rPr lang="en-US" dirty="0">
                <a:solidFill>
                  <a:prstClr val="black"/>
                </a:solidFill>
                <a:latin typeface="Verdana" panose="020B0604030504040204" pitchFamily="34" charset="0"/>
                <a:ea typeface="Verdana" panose="020B0604030504040204" pitchFamily="34" charset="0"/>
              </a:rPr>
              <a:t>When heat flows through a liquid or a gas it is called </a:t>
            </a:r>
            <a:r>
              <a:rPr lang="en-US" b="1" dirty="0">
                <a:solidFill>
                  <a:prstClr val="black"/>
                </a:solidFill>
                <a:latin typeface="Verdana" panose="020B0604030504040204" pitchFamily="34" charset="0"/>
                <a:ea typeface="Verdana" panose="020B0604030504040204" pitchFamily="34" charset="0"/>
              </a:rPr>
              <a:t>convection</a:t>
            </a:r>
            <a:r>
              <a:rPr lang="en-US" dirty="0">
                <a:solidFill>
                  <a:prstClr val="black"/>
                </a:solidFill>
                <a:latin typeface="Verdana" panose="020B0604030504040204" pitchFamily="34" charset="0"/>
                <a:ea typeface="Verdana" panose="020B0604030504040204" pitchFamily="34" charset="0"/>
              </a:rPr>
              <a:t>. </a:t>
            </a:r>
          </a:p>
        </p:txBody>
      </p:sp>
      <p:pic>
        <p:nvPicPr>
          <p:cNvPr id="26" name="Picture 25">
            <a:extLst>
              <a:ext uri="{FF2B5EF4-FFF2-40B4-BE49-F238E27FC236}">
                <a16:creationId xmlns:a16="http://schemas.microsoft.com/office/drawing/2014/main" id="{B785FDCD-8CDE-44C3-96BA-515AAE3B5000}"/>
              </a:ext>
            </a:extLst>
          </p:cNvPr>
          <p:cNvPicPr>
            <a:picLocks noChangeAspect="1"/>
          </p:cNvPicPr>
          <p:nvPr/>
        </p:nvPicPr>
        <p:blipFill>
          <a:blip r:embed="rId5"/>
          <a:stretch>
            <a:fillRect/>
          </a:stretch>
        </p:blipFill>
        <p:spPr>
          <a:xfrm>
            <a:off x="2516869" y="4204841"/>
            <a:ext cx="1602731" cy="1068487"/>
          </a:xfrm>
          <a:prstGeom prst="rect">
            <a:avLst/>
          </a:prstGeom>
        </p:spPr>
      </p:pic>
    </p:spTree>
    <p:extLst>
      <p:ext uri="{BB962C8B-B14F-4D97-AF65-F5344CB8AC3E}">
        <p14:creationId xmlns:p14="http://schemas.microsoft.com/office/powerpoint/2010/main" val="195868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9C8D9E2-7CA9-486C-AA21-A627AD91D3D4}"/>
              </a:ext>
            </a:extLst>
          </p:cNvPr>
          <p:cNvSpPr>
            <a:spLocks noGrp="1"/>
          </p:cNvSpPr>
          <p:nvPr>
            <p:ph type="body" sz="quarter" idx="33"/>
          </p:nvPr>
        </p:nvSpPr>
        <p:spPr/>
        <p:txBody>
          <a:bodyPr/>
          <a:lstStyle/>
          <a:p>
            <a:r>
              <a:rPr lang="en-US" dirty="0"/>
              <a:t>5 of 6</a:t>
            </a:r>
          </a:p>
        </p:txBody>
      </p:sp>
      <p:sp>
        <p:nvSpPr>
          <p:cNvPr id="25" name="Text Placeholder 24">
            <a:extLst>
              <a:ext uri="{FF2B5EF4-FFF2-40B4-BE49-F238E27FC236}">
                <a16:creationId xmlns:a16="http://schemas.microsoft.com/office/drawing/2014/main" id="{C8313817-B4B6-4F86-949C-E169BF39777B}"/>
              </a:ext>
            </a:extLst>
          </p:cNvPr>
          <p:cNvSpPr>
            <a:spLocks noGrp="1"/>
          </p:cNvSpPr>
          <p:nvPr>
            <p:ph type="body" sz="quarter" idx="34"/>
          </p:nvPr>
        </p:nvSpPr>
        <p:spPr/>
        <p:txBody>
          <a:bodyPr/>
          <a:lstStyle/>
          <a:p>
            <a:r>
              <a:rPr lang="en-US" dirty="0"/>
              <a:t>Input:</a:t>
            </a:r>
            <a:br>
              <a:rPr lang="en-US" dirty="0"/>
            </a:br>
            <a:r>
              <a:rPr lang="en-US" dirty="0"/>
              <a:t>Explore</a:t>
            </a:r>
            <a:br>
              <a:rPr lang="en-US" dirty="0"/>
            </a:br>
            <a:r>
              <a:rPr lang="en-US" dirty="0"/>
              <a:t>It!</a:t>
            </a:r>
          </a:p>
        </p:txBody>
      </p:sp>
      <p:sp>
        <p:nvSpPr>
          <p:cNvPr id="6" name="Text Placeholder 5">
            <a:extLst>
              <a:ext uri="{FF2B5EF4-FFF2-40B4-BE49-F238E27FC236}">
                <a16:creationId xmlns:a16="http://schemas.microsoft.com/office/drawing/2014/main" id="{0DE48DD0-7B9A-4A12-AFC3-495AB460DC1D}"/>
              </a:ext>
            </a:extLst>
          </p:cNvPr>
          <p:cNvSpPr>
            <a:spLocks noGrp="1"/>
          </p:cNvSpPr>
          <p:nvPr>
            <p:ph type="body" sz="quarter" idx="26"/>
          </p:nvPr>
        </p:nvSpPr>
        <p:spPr/>
        <p:txBody>
          <a:bodyPr/>
          <a:lstStyle/>
          <a:p>
            <a:r>
              <a:rPr lang="en-US" dirty="0"/>
              <a:t>6 of 6</a:t>
            </a:r>
          </a:p>
        </p:txBody>
      </p:sp>
      <p:sp>
        <p:nvSpPr>
          <p:cNvPr id="23" name="Text Placeholder 22">
            <a:extLst>
              <a:ext uri="{FF2B5EF4-FFF2-40B4-BE49-F238E27FC236}">
                <a16:creationId xmlns:a16="http://schemas.microsoft.com/office/drawing/2014/main" id="{8E607507-D24C-4BA3-9FAC-3028C79F7148}"/>
              </a:ext>
            </a:extLst>
          </p:cNvPr>
          <p:cNvSpPr>
            <a:spLocks noGrp="1"/>
          </p:cNvSpPr>
          <p:nvPr>
            <p:ph type="body" sz="quarter" idx="32"/>
          </p:nvPr>
        </p:nvSpPr>
        <p:spPr/>
        <p:txBody>
          <a:bodyPr/>
          <a:lstStyle/>
          <a:p>
            <a:r>
              <a:rPr lang="en-US" dirty="0"/>
              <a:t>Input:</a:t>
            </a:r>
            <a:br>
              <a:rPr lang="en-US" dirty="0"/>
            </a:br>
            <a:r>
              <a:rPr lang="en-US" dirty="0"/>
              <a:t>Explore</a:t>
            </a:r>
            <a:br>
              <a:rPr lang="en-US" dirty="0"/>
            </a:br>
            <a:r>
              <a:rPr lang="en-US" dirty="0"/>
              <a:t>It!</a:t>
            </a:r>
          </a:p>
          <a:p>
            <a:endParaRPr lang="en-US" dirty="0"/>
          </a:p>
        </p:txBody>
      </p:sp>
      <p:sp>
        <p:nvSpPr>
          <p:cNvPr id="20" name="Text Placeholder 19">
            <a:extLst>
              <a:ext uri="{FF2B5EF4-FFF2-40B4-BE49-F238E27FC236}">
                <a16:creationId xmlns:a16="http://schemas.microsoft.com/office/drawing/2014/main" id="{4086A220-4C75-47B2-9BB2-98BAED16FD24}"/>
              </a:ext>
            </a:extLst>
          </p:cNvPr>
          <p:cNvSpPr>
            <a:spLocks noGrp="1"/>
          </p:cNvSpPr>
          <p:nvPr>
            <p:ph type="body" sz="quarter" idx="29"/>
          </p:nvPr>
        </p:nvSpPr>
        <p:spPr/>
        <p:txBody>
          <a:bodyPr/>
          <a:lstStyle/>
          <a:p>
            <a:r>
              <a:rPr lang="en-US" dirty="0"/>
              <a:t>Input:</a:t>
            </a:r>
            <a:br>
              <a:rPr lang="en-US" dirty="0"/>
            </a:br>
            <a:r>
              <a:rPr lang="en-US" dirty="0"/>
              <a:t>Explore</a:t>
            </a:r>
            <a:br>
              <a:rPr lang="en-US" dirty="0"/>
            </a:br>
            <a:r>
              <a:rPr lang="en-US" dirty="0"/>
              <a:t>It!</a:t>
            </a:r>
          </a:p>
          <a:p>
            <a:endParaRPr lang="en-US" dirty="0"/>
          </a:p>
        </p:txBody>
      </p:sp>
      <p:sp>
        <p:nvSpPr>
          <p:cNvPr id="22" name="Text Placeholder 21">
            <a:extLst>
              <a:ext uri="{FF2B5EF4-FFF2-40B4-BE49-F238E27FC236}">
                <a16:creationId xmlns:a16="http://schemas.microsoft.com/office/drawing/2014/main" id="{8B7C4AF3-5073-4730-BC63-4F2A82A11326}"/>
              </a:ext>
            </a:extLst>
          </p:cNvPr>
          <p:cNvSpPr>
            <a:spLocks noGrp="1"/>
          </p:cNvSpPr>
          <p:nvPr>
            <p:ph type="body" sz="quarter" idx="31"/>
          </p:nvPr>
        </p:nvSpPr>
        <p:spPr/>
        <p:txBody>
          <a:bodyPr/>
          <a:lstStyle/>
          <a:p>
            <a:r>
              <a:rPr lang="en-US" dirty="0"/>
              <a:t>Input:</a:t>
            </a:r>
            <a:br>
              <a:rPr lang="en-US" dirty="0"/>
            </a:br>
            <a:r>
              <a:rPr lang="en-US" dirty="0"/>
              <a:t>Explore</a:t>
            </a:r>
            <a:br>
              <a:rPr lang="en-US" dirty="0"/>
            </a:br>
            <a:r>
              <a:rPr lang="en-US" dirty="0"/>
              <a:t>It!</a:t>
            </a:r>
          </a:p>
          <a:p>
            <a:endParaRPr lang="en-US" dirty="0"/>
          </a:p>
        </p:txBody>
      </p:sp>
      <p:sp>
        <p:nvSpPr>
          <p:cNvPr id="10" name="Rectangle 9">
            <a:extLst>
              <a:ext uri="{FF2B5EF4-FFF2-40B4-BE49-F238E27FC236}">
                <a16:creationId xmlns:a16="http://schemas.microsoft.com/office/drawing/2014/main" id="{68B5613F-6A6C-4060-A2B6-0DD26540DA4F}"/>
              </a:ext>
            </a:extLst>
          </p:cNvPr>
          <p:cNvSpPr/>
          <p:nvPr/>
        </p:nvSpPr>
        <p:spPr>
          <a:xfrm>
            <a:off x="5001291" y="3962399"/>
            <a:ext cx="5057108" cy="3810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C1C8AF-7569-44CA-BC32-B5AD39850594}"/>
              </a:ext>
            </a:extLst>
          </p:cNvPr>
          <p:cNvSpPr/>
          <p:nvPr/>
        </p:nvSpPr>
        <p:spPr>
          <a:xfrm>
            <a:off x="-104577" y="3962399"/>
            <a:ext cx="5203386" cy="3810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1899E48-5FF5-4AF3-9C5E-3ADE81FDA324}"/>
              </a:ext>
            </a:extLst>
          </p:cNvPr>
          <p:cNvSpPr txBox="1"/>
          <p:nvPr/>
        </p:nvSpPr>
        <p:spPr>
          <a:xfrm>
            <a:off x="5489502" y="1565214"/>
            <a:ext cx="4080685" cy="2308324"/>
          </a:xfrm>
          <a:prstGeom prst="rect">
            <a:avLst/>
          </a:prstGeom>
          <a:noFill/>
        </p:spPr>
        <p:txBody>
          <a:bodyPr wrap="square" rtlCol="0">
            <a:spAutoFit/>
          </a:bodyPr>
          <a:lstStyle/>
          <a:p>
            <a:pPr defTabSz="1005840"/>
            <a:r>
              <a:rPr lang="en-US" dirty="0">
                <a:solidFill>
                  <a:prstClr val="black"/>
                </a:solidFill>
                <a:latin typeface="Verdana" panose="020B0604030504040204" pitchFamily="34" charset="0"/>
                <a:ea typeface="Verdana" panose="020B0604030504040204" pitchFamily="34" charset="0"/>
              </a:rPr>
              <a:t>The objects are not touching each other in the example of radiation. </a:t>
            </a:r>
          </a:p>
          <a:p>
            <a:pPr defTabSz="1005840"/>
            <a:endParaRPr lang="en-US"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6"/>
            </a:pPr>
            <a:r>
              <a:rPr lang="en-US" dirty="0">
                <a:solidFill>
                  <a:prstClr val="black"/>
                </a:solidFill>
                <a:latin typeface="Verdana" panose="020B0604030504040204" pitchFamily="34" charset="0"/>
                <a:ea typeface="Verdana" panose="020B0604030504040204" pitchFamily="34" charset="0"/>
              </a:rPr>
              <a:t>Come up with two other examples of radiation on your lab sheet.</a:t>
            </a:r>
          </a:p>
          <a:p>
            <a:pPr defTabSz="1005840"/>
            <a:r>
              <a:rPr lang="en-US" dirty="0">
                <a:solidFill>
                  <a:prstClr val="black"/>
                </a:solidFill>
                <a:latin typeface="Verdana" panose="020B0604030504040204" pitchFamily="34" charset="0"/>
                <a:ea typeface="Verdana" panose="020B0604030504040204" pitchFamily="34" charset="0"/>
              </a:rPr>
              <a:t> </a:t>
            </a:r>
          </a:p>
        </p:txBody>
      </p:sp>
      <p:sp>
        <p:nvSpPr>
          <p:cNvPr id="13" name="TextBox 12">
            <a:extLst>
              <a:ext uri="{FF2B5EF4-FFF2-40B4-BE49-F238E27FC236}">
                <a16:creationId xmlns:a16="http://schemas.microsoft.com/office/drawing/2014/main" id="{067FE321-C152-401F-BD5D-C923DD5D349A}"/>
              </a:ext>
            </a:extLst>
          </p:cNvPr>
          <p:cNvSpPr txBox="1"/>
          <p:nvPr/>
        </p:nvSpPr>
        <p:spPr>
          <a:xfrm>
            <a:off x="295201" y="1038647"/>
            <a:ext cx="4403829" cy="2554545"/>
          </a:xfrm>
          <a:prstGeom prst="rect">
            <a:avLst/>
          </a:prstGeom>
          <a:noFill/>
        </p:spPr>
        <p:txBody>
          <a:bodyPr wrap="square" rtlCol="0">
            <a:spAutoFit/>
          </a:bodyPr>
          <a:lstStyle/>
          <a:p>
            <a:pPr marL="342900" indent="-342900" defTabSz="1005840">
              <a:buFont typeface="+mj-lt"/>
              <a:buAutoNum type="arabicPeriod" startAt="5"/>
            </a:pPr>
            <a:endParaRPr lang="en-US" sz="2000" dirty="0">
              <a:solidFill>
                <a:prstClr val="black"/>
              </a:solidFill>
              <a:latin typeface="Verdana" panose="020B0604030504040204" pitchFamily="34" charset="0"/>
              <a:ea typeface="Verdana" panose="020B0604030504040204" pitchFamily="34" charset="0"/>
            </a:endParaRPr>
          </a:p>
          <a:p>
            <a:pPr marL="377190" indent="-377190" defTabSz="1005840">
              <a:buFont typeface="+mj-lt"/>
              <a:buAutoNum type="arabicPeriod" startAt="5"/>
            </a:pPr>
            <a:r>
              <a:rPr lang="en-US" sz="2000" dirty="0">
                <a:solidFill>
                  <a:prstClr val="black"/>
                </a:solidFill>
                <a:latin typeface="Verdana" panose="020B0604030504040204" pitchFamily="34" charset="0"/>
                <a:ea typeface="Verdana" panose="020B0604030504040204" pitchFamily="34" charset="0"/>
              </a:rPr>
              <a:t>Look at the lamp at the station and make some observations about how heat flows from the lamp.  You may place your hands close to the lamp, but do not touch it.</a:t>
            </a:r>
          </a:p>
        </p:txBody>
      </p:sp>
      <p:sp>
        <p:nvSpPr>
          <p:cNvPr id="14" name="TextBox 13">
            <a:extLst>
              <a:ext uri="{FF2B5EF4-FFF2-40B4-BE49-F238E27FC236}">
                <a16:creationId xmlns:a16="http://schemas.microsoft.com/office/drawing/2014/main" id="{7F65BD10-7C51-46AC-817C-4DF2ECD4E93A}"/>
              </a:ext>
            </a:extLst>
          </p:cNvPr>
          <p:cNvSpPr txBox="1"/>
          <p:nvPr/>
        </p:nvSpPr>
        <p:spPr>
          <a:xfrm>
            <a:off x="6241352" y="294858"/>
            <a:ext cx="3521847" cy="1200329"/>
          </a:xfrm>
          <a:prstGeom prst="rect">
            <a:avLst/>
          </a:prstGeom>
          <a:noFill/>
        </p:spPr>
        <p:txBody>
          <a:bodyPr wrap="square" rtlCol="0">
            <a:spAutoFit/>
          </a:bodyPr>
          <a:lstStyle/>
          <a:p>
            <a:pPr defTabSz="1005840"/>
            <a:r>
              <a:rPr lang="en-US" dirty="0">
                <a:solidFill>
                  <a:prstClr val="black"/>
                </a:solidFill>
                <a:latin typeface="Verdana" panose="020B0604030504040204" pitchFamily="34" charset="0"/>
                <a:ea typeface="Verdana" panose="020B0604030504040204" pitchFamily="34" charset="0"/>
              </a:rPr>
              <a:t>When heat is transferred through electromagnetic or radio waves it’s called </a:t>
            </a:r>
            <a:r>
              <a:rPr lang="en-US" b="1" dirty="0">
                <a:solidFill>
                  <a:prstClr val="black"/>
                </a:solidFill>
                <a:latin typeface="Verdana" panose="020B0604030504040204" pitchFamily="34" charset="0"/>
                <a:ea typeface="Verdana" panose="020B0604030504040204" pitchFamily="34" charset="0"/>
              </a:rPr>
              <a:t>radiation</a:t>
            </a:r>
            <a:r>
              <a:rPr lang="en-US" dirty="0">
                <a:solidFill>
                  <a:prstClr val="black"/>
                </a:solidFill>
                <a:latin typeface="Verdana" panose="020B0604030504040204" pitchFamily="34" charset="0"/>
                <a:ea typeface="Verdana" panose="020B0604030504040204" pitchFamily="34" charset="0"/>
              </a:rPr>
              <a:t>.  </a:t>
            </a:r>
          </a:p>
        </p:txBody>
      </p:sp>
      <p:pic>
        <p:nvPicPr>
          <p:cNvPr id="15" name="Picture 14">
            <a:extLst>
              <a:ext uri="{FF2B5EF4-FFF2-40B4-BE49-F238E27FC236}">
                <a16:creationId xmlns:a16="http://schemas.microsoft.com/office/drawing/2014/main" id="{71FFC9F6-BBE7-47AA-82A3-4FC97CAADA88}"/>
              </a:ext>
            </a:extLst>
          </p:cNvPr>
          <p:cNvPicPr>
            <a:picLocks noChangeAspect="1"/>
          </p:cNvPicPr>
          <p:nvPr/>
        </p:nvPicPr>
        <p:blipFill>
          <a:blip r:embed="rId2"/>
          <a:stretch>
            <a:fillRect/>
          </a:stretch>
        </p:blipFill>
        <p:spPr>
          <a:xfrm>
            <a:off x="3708780" y="449797"/>
            <a:ext cx="1059494" cy="1059494"/>
          </a:xfrm>
          <a:prstGeom prst="rect">
            <a:avLst/>
          </a:prstGeom>
        </p:spPr>
      </p:pic>
    </p:spTree>
    <p:extLst>
      <p:ext uri="{BB962C8B-B14F-4D97-AF65-F5344CB8AC3E}">
        <p14:creationId xmlns:p14="http://schemas.microsoft.com/office/powerpoint/2010/main" val="11931995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5c732d2-f217-444a-91d8-37c5714ca695">
      <UserInfo>
        <DisplayName/>
        <AccountId xsi:nil="true"/>
        <AccountType/>
      </UserInfo>
    </SharedWithUsers>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60E437F-26DA-4D57-9D88-49E09F5A14A3}"/>
</file>

<file path=customXml/itemProps2.xml><?xml version="1.0" encoding="utf-8"?>
<ds:datastoreItem xmlns:ds="http://schemas.openxmlformats.org/officeDocument/2006/customXml" ds:itemID="{222B4084-2E78-4970-89D0-D665741B8CF2}"/>
</file>

<file path=customXml/itemProps3.xml><?xml version="1.0" encoding="utf-8"?>
<ds:datastoreItem xmlns:ds="http://schemas.openxmlformats.org/officeDocument/2006/customXml" ds:itemID="{3D92653F-3471-4C93-9677-884E3C923E75}"/>
</file>

<file path=docProps/app.xml><?xml version="1.0" encoding="utf-8"?>
<Properties xmlns="http://schemas.openxmlformats.org/officeDocument/2006/extended-properties" xmlns:vt="http://schemas.openxmlformats.org/officeDocument/2006/docPropsVTypes">
  <Template/>
  <TotalTime>5124</TotalTime>
  <Words>3093</Words>
  <Application>Microsoft Office PowerPoint</Application>
  <PresentationFormat>Custom</PresentationFormat>
  <Paragraphs>336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Georgia</vt:lpstr>
      <vt:lpstr>Rockwell Extra Bold</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Scott</dc:creator>
  <cp:lastModifiedBy>Ali Stone</cp:lastModifiedBy>
  <cp:revision>267</cp:revision>
  <cp:lastPrinted>2019-07-10T18:42:12Z</cp:lastPrinted>
  <dcterms:created xsi:type="dcterms:W3CDTF">2019-06-04T16:26:17Z</dcterms:created>
  <dcterms:modified xsi:type="dcterms:W3CDTF">2020-11-11T22:22:20Z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4100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