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
  </p:notesMasterIdLst>
  <p:handoutMasterIdLst>
    <p:handoutMasterId r:id="rId18"/>
  </p:handoutMasterIdLst>
  <p:sldIdLst>
    <p:sldId id="264" r:id="rId2"/>
    <p:sldId id="360" r:id="rId3"/>
    <p:sldId id="371" r:id="rId4"/>
    <p:sldId id="368" r:id="rId5"/>
    <p:sldId id="369" r:id="rId6"/>
    <p:sldId id="271" r:id="rId7"/>
    <p:sldId id="272" r:id="rId8"/>
    <p:sldId id="273" r:id="rId9"/>
    <p:sldId id="274" r:id="rId10"/>
    <p:sldId id="359" r:id="rId11"/>
    <p:sldId id="372" r:id="rId12"/>
    <p:sldId id="373" r:id="rId13"/>
    <p:sldId id="374" r:id="rId14"/>
    <p:sldId id="375" r:id="rId15"/>
    <p:sldId id="376" r:id="rId16"/>
  </p:sldIdLst>
  <p:sldSz cx="10058400" cy="7772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acher Directions" id="{6DF1A67C-4657-49FE-A370-7D33FB1E4885}">
          <p14:sldIdLst>
            <p14:sldId id="264"/>
            <p14:sldId id="360"/>
            <p14:sldId id="371"/>
            <p14:sldId id="368"/>
            <p14:sldId id="369"/>
          </p14:sldIdLst>
        </p14:section>
        <p14:section name="Print Version Answer Keys" id="{621E6CB5-FFC1-4F9F-A91D-14D1E96F2DB9}">
          <p14:sldIdLst>
            <p14:sldId id="271"/>
            <p14:sldId id="272"/>
            <p14:sldId id="273"/>
            <p14:sldId id="274"/>
            <p14:sldId id="359"/>
          </p14:sldIdLst>
        </p14:section>
        <p14:section name="Digital Version Answer Keys" id="{45A5EAFD-842D-490B-82C4-696F8E0FA46B}">
          <p14:sldIdLst>
            <p14:sldId id="372"/>
            <p14:sldId id="373"/>
            <p14:sldId id="374"/>
            <p14:sldId id="375"/>
            <p14:sldId id="376"/>
          </p14:sldIdLst>
        </p14:section>
      </p14:sectionLst>
    </p:ext>
    <p:ext uri="{EFAFB233-063F-42B5-8137-9DF3F51BA10A}">
      <p15:sldGuideLst xmlns:p15="http://schemas.microsoft.com/office/powerpoint/2012/main">
        <p15:guide id="1" orient="horz" pos="312" userDrawn="1">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F2CC"/>
    <a:srgbClr val="00B050"/>
    <a:srgbClr val="E2F0D9"/>
    <a:srgbClr val="990033"/>
    <a:srgbClr val="FF7C80"/>
    <a:srgbClr val="FF9999"/>
    <a:srgbClr val="CC0000"/>
    <a:srgbClr val="00B0F0"/>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5" autoAdjust="0"/>
    <p:restoredTop sz="94660"/>
  </p:normalViewPr>
  <p:slideViewPr>
    <p:cSldViewPr snapToGrid="0">
      <p:cViewPr varScale="1">
        <p:scale>
          <a:sx n="76" d="100"/>
          <a:sy n="76" d="100"/>
        </p:scale>
        <p:origin x="1382" y="38"/>
      </p:cViewPr>
      <p:guideLst>
        <p:guide orient="horz" pos="312"/>
        <p:guide pos="316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1" d="100"/>
          <a:sy n="121" d="100"/>
        </p:scale>
        <p:origin x="222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BA5731-40E0-49CA-820A-E6ABD2C57ECC}"/>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0FBE8C30-2CD3-4BD0-9805-2F09061805A7}"/>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8AC7FB16-81A3-413C-8578-BD456A820C63}" type="datetimeFigureOut">
              <a:rPr lang="en-US" smtClean="0"/>
              <a:t>12/26/2020</a:t>
            </a:fld>
            <a:endParaRPr lang="en-US"/>
          </a:p>
        </p:txBody>
      </p:sp>
      <p:sp>
        <p:nvSpPr>
          <p:cNvPr id="4" name="Footer Placeholder 3">
            <a:extLst>
              <a:ext uri="{FF2B5EF4-FFF2-40B4-BE49-F238E27FC236}">
                <a16:creationId xmlns:a16="http://schemas.microsoft.com/office/drawing/2014/main" id="{5E77325C-F5C2-4116-A542-61D11B35F2BB}"/>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1DBBD2-005C-4745-BD81-70DE80C7DFCA}"/>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1C35A48D-ED85-4491-A120-9DA6E492F730}" type="slidenum">
              <a:rPr lang="en-US" smtClean="0"/>
              <a:t>‹#›</a:t>
            </a:fld>
            <a:endParaRPr lang="en-US"/>
          </a:p>
        </p:txBody>
      </p:sp>
    </p:spTree>
    <p:extLst>
      <p:ext uri="{BB962C8B-B14F-4D97-AF65-F5344CB8AC3E}">
        <p14:creationId xmlns:p14="http://schemas.microsoft.com/office/powerpoint/2010/main" val="2574508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4790FD22-1195-5E49-81F8-D4DC74FA68EA}" type="datetimeFigureOut">
              <a:rPr lang="en-US" smtClean="0"/>
              <a:t>12/26/2020</a:t>
            </a:fld>
            <a:endParaRPr lang="en-US"/>
          </a:p>
        </p:txBody>
      </p:sp>
      <p:sp>
        <p:nvSpPr>
          <p:cNvPr id="4" name="Slide Image Placeholder 3"/>
          <p:cNvSpPr>
            <a:spLocks noGrp="1" noRot="1" noChangeAspect="1"/>
          </p:cNvSpPr>
          <p:nvPr>
            <p:ph type="sldImg" idx="2"/>
          </p:nvPr>
        </p:nvSpPr>
        <p:spPr>
          <a:xfrm>
            <a:off x="1500188" y="1173163"/>
            <a:ext cx="410210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3F8871D8-907B-554A-B3A6-43641AFB17DD}" type="slidenum">
              <a:rPr lang="en-US" smtClean="0"/>
              <a:t>‹#›</a:t>
            </a:fld>
            <a:endParaRPr lang="en-US"/>
          </a:p>
        </p:txBody>
      </p:sp>
    </p:spTree>
    <p:extLst>
      <p:ext uri="{BB962C8B-B14F-4D97-AF65-F5344CB8AC3E}">
        <p14:creationId xmlns:p14="http://schemas.microsoft.com/office/powerpoint/2010/main" val="2631248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otally 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1AAFB7-165B-44F3-965E-2744C71ACF18}"/>
              </a:ext>
            </a:extLst>
          </p:cNvPr>
          <p:cNvSpPr/>
          <p:nvPr userDrawn="1"/>
        </p:nvSpPr>
        <p:spPr>
          <a:xfrm>
            <a:off x="0" y="0"/>
            <a:ext cx="10058400" cy="77724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7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ified Answer Sheet - Inputs">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5A239C1-12EE-449D-AB6F-C461446F3723}"/>
              </a:ext>
            </a:extLst>
          </p:cNvPr>
          <p:cNvGraphicFramePr>
            <a:graphicFrameLocks noGrp="1"/>
          </p:cNvGraphicFramePr>
          <p:nvPr userDrawn="1">
            <p:extLst>
              <p:ext uri="{D42A27DB-BD31-4B8C-83A1-F6EECF244321}">
                <p14:modId xmlns:p14="http://schemas.microsoft.com/office/powerpoint/2010/main" val="3014672794"/>
              </p:ext>
            </p:extLst>
          </p:nvPr>
        </p:nvGraphicFramePr>
        <p:xfrm>
          <a:off x="117387" y="109727"/>
          <a:ext cx="9829800" cy="7521450"/>
        </p:xfrm>
        <a:graphic>
          <a:graphicData uri="http://schemas.openxmlformats.org/drawingml/2006/table">
            <a:tbl>
              <a:tblPr firstRow="1" bandRow="1">
                <a:tableStyleId>{5C22544A-7EE6-4342-B048-85BDC9FD1C3A}</a:tableStyleId>
              </a:tblPr>
              <a:tblGrid>
                <a:gridCol w="4924876">
                  <a:extLst>
                    <a:ext uri="{9D8B030D-6E8A-4147-A177-3AD203B41FA5}">
                      <a16:colId xmlns:a16="http://schemas.microsoft.com/office/drawing/2014/main" val="3259376334"/>
                    </a:ext>
                  </a:extLst>
                </a:gridCol>
                <a:gridCol w="4904924">
                  <a:extLst>
                    <a:ext uri="{9D8B030D-6E8A-4147-A177-3AD203B41FA5}">
                      <a16:colId xmlns:a16="http://schemas.microsoft.com/office/drawing/2014/main" val="2064452147"/>
                    </a:ext>
                  </a:extLst>
                </a:gridCol>
              </a:tblGrid>
              <a:tr h="794945">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Georgia" panose="02040502050405020303" pitchFamily="18" charset="0"/>
                          <a:ea typeface="Verdana" panose="020B0604030504040204" pitchFamily="34" charset="0"/>
                        </a:rPr>
                        <a:t>Read It!</a:t>
                      </a:r>
                    </a:p>
                    <a:p>
                      <a:pPr algn="ctr"/>
                      <a:endParaRPr lang="en-US" sz="1600" dirty="0">
                        <a:solidFill>
                          <a:schemeClr val="tx1"/>
                        </a:solidFill>
                        <a:latin typeface="Georgia" panose="02040502050405020303" pitchFamily="18" charset="0"/>
                      </a:endParaRPr>
                    </a:p>
                  </a:txBody>
                  <a:tcPr>
                    <a:lnL w="12700" cap="flat" cmpd="sng" algn="ctr">
                      <a:no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1" kern="1200" dirty="0">
                          <a:solidFill>
                            <a:schemeClr val="tx1"/>
                          </a:solidFill>
                          <a:latin typeface="Georgia" panose="02040502050405020303" pitchFamily="18" charset="0"/>
                          <a:ea typeface="Verdana" panose="020B0604030504040204" pitchFamily="34" charset="0"/>
                          <a:cs typeface="+mn-cs"/>
                        </a:rPr>
                        <a:t>Conduction Convection Radiation Station Lab</a:t>
                      </a:r>
                      <a:endParaRPr lang="en-US" sz="2000" b="1" kern="1200" dirty="0">
                        <a:solidFill>
                          <a:schemeClr val="tx1"/>
                        </a:solidFill>
                        <a:latin typeface="Georgia" panose="02040502050405020303" pitchFamily="18" charset="0"/>
                        <a:ea typeface="Verdana" panose="020B0604030504040204" pitchFamily="34" charset="0"/>
                        <a:cs typeface="+mn-cs"/>
                      </a:endParaRPr>
                    </a:p>
                  </a:txBody>
                  <a:tcPr>
                    <a:lnL w="12700" cap="flat" cmpd="sng" algn="ctr">
                      <a:no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7923277"/>
                  </a:ext>
                </a:extLst>
              </a:tr>
              <a:tr h="1857983">
                <a:tc>
                  <a:txBody>
                    <a:bodyPr/>
                    <a:lstStyle/>
                    <a:p>
                      <a:pPr algn="ctr"/>
                      <a:endParaRPr lang="en-US" sz="1600" dirty="0">
                        <a:solidFill>
                          <a:schemeClr val="tx1"/>
                        </a:solidFill>
                        <a:latin typeface="Georgia" panose="020405020504050203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9816193"/>
                  </a:ext>
                </a:extLst>
              </a:tr>
              <a:tr h="4868522">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Georgia" panose="02040502050405020303" pitchFamily="18" charset="0"/>
                          <a:ea typeface="Verdana" panose="020B0604030504040204" pitchFamily="34" charset="0"/>
                        </a:rPr>
                        <a:t>Watch It!</a:t>
                      </a:r>
                    </a:p>
                    <a:p>
                      <a:pPr algn="ctr"/>
                      <a:endParaRPr lang="en-US" sz="1600" dirty="0">
                        <a:solidFill>
                          <a:schemeClr val="tx1"/>
                        </a:solidFill>
                        <a:latin typeface="Georgia" panose="02040502050405020303"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Georgia" panose="02040502050405020303" pitchFamily="18" charset="0"/>
                          <a:ea typeface="Verdana" panose="020B0604030504040204" pitchFamily="34" charset="0"/>
                        </a:rPr>
                        <a:t>Explore It!</a:t>
                      </a:r>
                    </a:p>
                    <a:p>
                      <a:pPr algn="ctr"/>
                      <a:endParaRPr lang="en-US" sz="1600" dirty="0">
                        <a:solidFill>
                          <a:schemeClr val="tx1"/>
                        </a:solidFill>
                        <a:latin typeface="Georgia" panose="02040502050405020303"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1119422"/>
                  </a:ext>
                </a:extLst>
              </a:tr>
            </a:tbl>
          </a:graphicData>
        </a:graphic>
      </p:graphicFrame>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87370"/>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pic>
        <p:nvPicPr>
          <p:cNvPr id="39" name="Picture 38">
            <a:extLst>
              <a:ext uri="{FF2B5EF4-FFF2-40B4-BE49-F238E27FC236}">
                <a16:creationId xmlns:a16="http://schemas.microsoft.com/office/drawing/2014/main" id="{00B38D03-6311-4F28-B526-9CEBB570D1C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9563" y="534367"/>
            <a:ext cx="340064" cy="340064"/>
          </a:xfrm>
          <a:prstGeom prst="rect">
            <a:avLst/>
          </a:prstGeom>
        </p:spPr>
      </p:pic>
      <p:sp>
        <p:nvSpPr>
          <p:cNvPr id="15" name="TextBox 14">
            <a:extLst>
              <a:ext uri="{FF2B5EF4-FFF2-40B4-BE49-F238E27FC236}">
                <a16:creationId xmlns:a16="http://schemas.microsoft.com/office/drawing/2014/main" id="{947AF8C6-086D-491C-BC52-9C6550C1BF35}"/>
              </a:ext>
            </a:extLst>
          </p:cNvPr>
          <p:cNvSpPr txBox="1"/>
          <p:nvPr userDrawn="1"/>
        </p:nvSpPr>
        <p:spPr>
          <a:xfrm>
            <a:off x="5728143" y="647007"/>
            <a:ext cx="3931424" cy="246221"/>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rPr>
              <a:t>Name ___________________________   Date _______</a:t>
            </a:r>
          </a:p>
        </p:txBody>
      </p:sp>
    </p:spTree>
    <p:extLst>
      <p:ext uri="{BB962C8B-B14F-4D97-AF65-F5344CB8AC3E}">
        <p14:creationId xmlns:p14="http://schemas.microsoft.com/office/powerpoint/2010/main" val="336353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odified Answer Sheet - Outputs">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73302"/>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graphicFrame>
        <p:nvGraphicFramePr>
          <p:cNvPr id="3" name="Table 2">
            <a:extLst>
              <a:ext uri="{FF2B5EF4-FFF2-40B4-BE49-F238E27FC236}">
                <a16:creationId xmlns:a16="http://schemas.microsoft.com/office/drawing/2014/main" id="{A56C9CB6-E67A-41C2-95F8-A8A93043B34D}"/>
              </a:ext>
            </a:extLst>
          </p:cNvPr>
          <p:cNvGraphicFramePr>
            <a:graphicFrameLocks noGrp="1"/>
          </p:cNvGraphicFramePr>
          <p:nvPr userDrawn="1">
            <p:extLst>
              <p:ext uri="{D42A27DB-BD31-4B8C-83A1-F6EECF244321}">
                <p14:modId xmlns:p14="http://schemas.microsoft.com/office/powerpoint/2010/main" val="664683171"/>
              </p:ext>
            </p:extLst>
          </p:nvPr>
        </p:nvGraphicFramePr>
        <p:xfrm>
          <a:off x="117387" y="105091"/>
          <a:ext cx="9829800" cy="7535106"/>
        </p:xfrm>
        <a:graphic>
          <a:graphicData uri="http://schemas.openxmlformats.org/drawingml/2006/table">
            <a:tbl>
              <a:tblPr firstRow="1" bandRow="1">
                <a:tableStyleId>{5C22544A-7EE6-4342-B048-85BDC9FD1C3A}</a:tableStyleId>
              </a:tblPr>
              <a:tblGrid>
                <a:gridCol w="6722955">
                  <a:extLst>
                    <a:ext uri="{9D8B030D-6E8A-4147-A177-3AD203B41FA5}">
                      <a16:colId xmlns:a16="http://schemas.microsoft.com/office/drawing/2014/main" val="3275245802"/>
                    </a:ext>
                  </a:extLst>
                </a:gridCol>
                <a:gridCol w="3106845">
                  <a:extLst>
                    <a:ext uri="{9D8B030D-6E8A-4147-A177-3AD203B41FA5}">
                      <a16:colId xmlns:a16="http://schemas.microsoft.com/office/drawing/2014/main" val="850063170"/>
                    </a:ext>
                  </a:extLst>
                </a:gridCol>
              </a:tblGrid>
              <a:tr h="3767553">
                <a:tc>
                  <a:txBody>
                    <a:bodyPr/>
                    <a:lstStyle/>
                    <a:p>
                      <a:r>
                        <a:rPr lang="en-US" sz="1600" b="1" dirty="0">
                          <a:solidFill>
                            <a:schemeClr val="tx1"/>
                          </a:solidFill>
                          <a:latin typeface="Georgia" panose="02040502050405020303" pitchFamily="18" charset="0"/>
                          <a:ea typeface="Verdana" panose="020B0604030504040204" pitchFamily="34" charset="0"/>
                        </a:rPr>
                        <a:t>Explore It! Part 3</a:t>
                      </a:r>
                    </a:p>
                    <a:p>
                      <a:endParaRPr lang="en-US" sz="1600" b="1" dirty="0">
                        <a:solidFill>
                          <a:schemeClr val="tx1"/>
                        </a:solidFill>
                        <a:latin typeface="Georgia" panose="02040502050405020303" pitchFamily="18" charset="0"/>
                        <a:ea typeface="Verdana" panose="020B0604030504040204" pitchFamily="34" charset="0"/>
                      </a:endParaRPr>
                    </a:p>
                    <a:p>
                      <a:endParaRPr lang="en-US" sz="1600" b="1" dirty="0">
                        <a:solidFill>
                          <a:schemeClr val="tx1"/>
                        </a:solidFill>
                        <a:latin typeface="Georgia" panose="02040502050405020303" pitchFamily="18" charset="0"/>
                        <a:ea typeface="Verdana" panose="020B0604030504040204" pitchFamily="34" charset="0"/>
                      </a:endParaRPr>
                    </a:p>
                    <a:p>
                      <a:endParaRPr lang="en-US" sz="1600" b="1" dirty="0">
                        <a:solidFill>
                          <a:schemeClr val="tx1"/>
                        </a:solidFill>
                        <a:latin typeface="Georgia" panose="02040502050405020303" pitchFamily="18" charset="0"/>
                        <a:ea typeface="Verdana" panose="020B0604030504040204" pitchFamily="34" charset="0"/>
                      </a:endParaRPr>
                    </a:p>
                    <a:p>
                      <a:endParaRPr lang="en-US" sz="1600" b="1" dirty="0">
                        <a:solidFill>
                          <a:schemeClr val="tx1"/>
                        </a:solidFill>
                        <a:latin typeface="Georgia" panose="02040502050405020303" pitchFamily="18" charset="0"/>
                        <a:ea typeface="Verdana" panose="020B0604030504040204" pitchFamily="34" charset="0"/>
                      </a:endParaRPr>
                    </a:p>
                    <a:p>
                      <a:endParaRPr lang="en-US" sz="1600" b="1" dirty="0">
                        <a:solidFill>
                          <a:schemeClr val="tx1"/>
                        </a:solidFill>
                        <a:latin typeface="Georgia" panose="02040502050405020303" pitchFamily="18" charset="0"/>
                        <a:ea typeface="Verdana" panose="020B0604030504040204" pitchFamily="34" charset="0"/>
                      </a:endParaRPr>
                    </a:p>
                    <a:p>
                      <a:endParaRPr lang="en-US" sz="1600" b="1" dirty="0">
                        <a:solidFill>
                          <a:schemeClr val="tx1"/>
                        </a:solidFill>
                        <a:latin typeface="Georgia" panose="02040502050405020303" pitchFamily="18" charset="0"/>
                        <a:ea typeface="Verdana" panose="020B0604030504040204" pitchFamily="34" charset="0"/>
                      </a:endParaRPr>
                    </a:p>
                    <a:p>
                      <a:r>
                        <a:rPr lang="en-US" sz="1600" b="1" dirty="0">
                          <a:solidFill>
                            <a:schemeClr val="tx1"/>
                          </a:solidFill>
                          <a:latin typeface="Georgia" panose="02040502050405020303" pitchFamily="18" charset="0"/>
                          <a:ea typeface="Verdana" panose="020B0604030504040204" pitchFamily="34" charset="0"/>
                        </a:rPr>
                        <a:t>Illustrate 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dirty="0">
                          <a:solidFill>
                            <a:schemeClr val="tx1"/>
                          </a:solidFill>
                          <a:latin typeface="Georgia" panose="02040502050405020303" pitchFamily="18" charset="0"/>
                          <a:ea typeface="Verdana" panose="020B0604030504040204" pitchFamily="34" charset="0"/>
                        </a:rPr>
                        <a:t>Assess It!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89639607"/>
                  </a:ext>
                </a:extLst>
              </a:tr>
              <a:tr h="3767553">
                <a:tc>
                  <a:txBody>
                    <a:bodyPr/>
                    <a:lstStyle/>
                    <a:p>
                      <a:r>
                        <a:rPr lang="en-US" sz="1600" b="1" dirty="0">
                          <a:solidFill>
                            <a:schemeClr val="tx1"/>
                          </a:solidFill>
                          <a:latin typeface="Georgia" panose="02040502050405020303" pitchFamily="18" charset="0"/>
                          <a:ea typeface="Verdana" panose="020B0604030504040204" pitchFamily="34" charset="0"/>
                        </a:rPr>
                        <a:t>Organize 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600" b="1" dirty="0">
                        <a:solidFill>
                          <a:schemeClr val="tx1"/>
                        </a:solidFill>
                        <a:latin typeface="Georgia" panose="020405020504050203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36031240"/>
                  </a:ext>
                </a:extLst>
              </a:tr>
            </a:tbl>
          </a:graphicData>
        </a:graphic>
      </p:graphicFrame>
      <p:cxnSp>
        <p:nvCxnSpPr>
          <p:cNvPr id="4" name="Straight Connector 3">
            <a:extLst>
              <a:ext uri="{FF2B5EF4-FFF2-40B4-BE49-F238E27FC236}">
                <a16:creationId xmlns:a16="http://schemas.microsoft.com/office/drawing/2014/main" id="{BEA68942-7CC4-4B65-BBBE-059B5950ECE0}"/>
              </a:ext>
            </a:extLst>
          </p:cNvPr>
          <p:cNvCxnSpPr/>
          <p:nvPr userDrawn="1"/>
        </p:nvCxnSpPr>
        <p:spPr>
          <a:xfrm>
            <a:off x="117387" y="1798652"/>
            <a:ext cx="673558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183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D48E40-B287-4A75-8962-A109D0A4228E}" type="datetimeFigureOut">
              <a:rPr lang="en-US" smtClean="0"/>
              <a:pPr/>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52C582-8D56-48CD-99F3-6A83239FD9E3}" type="slidenum">
              <a:rPr lang="en-US" smtClean="0"/>
              <a:pPr/>
              <a:t>‹#›</a:t>
            </a:fld>
            <a:endParaRPr lang="en-US" dirty="0"/>
          </a:p>
        </p:txBody>
      </p:sp>
    </p:spTree>
    <p:extLst>
      <p:ext uri="{BB962C8B-B14F-4D97-AF65-F5344CB8AC3E}">
        <p14:creationId xmlns:p14="http://schemas.microsoft.com/office/powerpoint/2010/main" val="211580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 Copy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6458C3-9530-4754-9FF5-B835AC31455A}"/>
              </a:ext>
            </a:extLst>
          </p:cNvPr>
          <p:cNvSpPr/>
          <p:nvPr userDrawn="1"/>
        </p:nvSpPr>
        <p:spPr>
          <a:xfrm>
            <a:off x="0" y="0"/>
            <a:ext cx="10058400" cy="7771366"/>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859480" y="1566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sp>
        <p:nvSpPr>
          <p:cNvPr id="17" name="TextBox 16">
            <a:extLst>
              <a:ext uri="{FF2B5EF4-FFF2-40B4-BE49-F238E27FC236}">
                <a16:creationId xmlns:a16="http://schemas.microsoft.com/office/drawing/2014/main" id="{94D7D791-7372-4831-AE2B-B75B49E6BC2B}"/>
              </a:ext>
            </a:extLst>
          </p:cNvPr>
          <p:cNvSpPr txBox="1"/>
          <p:nvPr userDrawn="1"/>
        </p:nvSpPr>
        <p:spPr>
          <a:xfrm>
            <a:off x="8715337" y="7555922"/>
            <a:ext cx="1649627"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16807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rder-Logo-Copyrigh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3251191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ion Instructions">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grpSp>
        <p:nvGrpSpPr>
          <p:cNvPr id="14" name="Group 13">
            <a:extLst>
              <a:ext uri="{FF2B5EF4-FFF2-40B4-BE49-F238E27FC236}">
                <a16:creationId xmlns:a16="http://schemas.microsoft.com/office/drawing/2014/main" id="{66E659C4-4F9F-481E-8E81-EA6EC1D36788}"/>
              </a:ext>
            </a:extLst>
          </p:cNvPr>
          <p:cNvGrpSpPr/>
          <p:nvPr userDrawn="1"/>
        </p:nvGrpSpPr>
        <p:grpSpPr>
          <a:xfrm>
            <a:off x="7741183" y="5468449"/>
            <a:ext cx="2058393" cy="2058393"/>
            <a:chOff x="11408" y="24791"/>
            <a:chExt cx="1212211" cy="1212211"/>
          </a:xfrm>
        </p:grpSpPr>
        <p:sp>
          <p:nvSpPr>
            <p:cNvPr id="15" name="Star: 32 Points 14">
              <a:extLst>
                <a:ext uri="{FF2B5EF4-FFF2-40B4-BE49-F238E27FC236}">
                  <a16:creationId xmlns:a16="http://schemas.microsoft.com/office/drawing/2014/main" id="{48B0B05F-E1C5-4270-AE12-77E2CC3096BF}"/>
                </a:ext>
              </a:extLst>
            </p:cNvPr>
            <p:cNvSpPr/>
            <p:nvPr userDrawn="1"/>
          </p:nvSpPr>
          <p:spPr>
            <a:xfrm>
              <a:off x="11408" y="24791"/>
              <a:ext cx="1212211" cy="1212211"/>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ar: 32 Points 16">
              <a:extLst>
                <a:ext uri="{FF2B5EF4-FFF2-40B4-BE49-F238E27FC236}">
                  <a16:creationId xmlns:a16="http://schemas.microsoft.com/office/drawing/2014/main" id="{8DD1ADB8-7259-40EB-B2B2-B18DA8CCBFE6}"/>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027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ad It - Dependent">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cxnSp>
        <p:nvCxnSpPr>
          <p:cNvPr id="5" name="Straight Connector 4">
            <a:extLst>
              <a:ext uri="{FF2B5EF4-FFF2-40B4-BE49-F238E27FC236}">
                <a16:creationId xmlns:a16="http://schemas.microsoft.com/office/drawing/2014/main" id="{82008F2C-C1BD-484E-99B9-ADCE87C305E2}"/>
              </a:ext>
            </a:extLst>
          </p:cNvPr>
          <p:cNvCxnSpPr>
            <a:cxnSpLocks/>
          </p:cNvCxnSpPr>
          <p:nvPr userDrawn="1"/>
        </p:nvCxnSpPr>
        <p:spPr>
          <a:xfrm>
            <a:off x="5029200" y="1463040"/>
            <a:ext cx="0" cy="54814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45E90FF6-89D0-45DA-80A4-C34B5091356C}"/>
              </a:ext>
            </a:extLst>
          </p:cNvPr>
          <p:cNvSpPr>
            <a:spLocks noGrp="1"/>
          </p:cNvSpPr>
          <p:nvPr userDrawn="1">
            <p:ph type="body" sz="quarter" idx="17" hasCustomPrompt="1"/>
          </p:nvPr>
        </p:nvSpPr>
        <p:spPr>
          <a:xfrm>
            <a:off x="1236981" y="348458"/>
            <a:ext cx="6742622" cy="506412"/>
          </a:xfrm>
          <a:prstGeom prst="rect">
            <a:avLst/>
          </a:prstGeom>
        </p:spPr>
        <p:txBody>
          <a:bodyPr/>
          <a:lstStyle>
            <a:lvl1pPr marL="0" indent="0">
              <a:buNone/>
              <a:defRPr sz="2400" b="1">
                <a:latin typeface="Georgia" panose="02040502050405020303" pitchFamily="18" charset="0"/>
                <a:ea typeface="Verdana" panose="020B0604030504040204" pitchFamily="34" charset="0"/>
              </a:defRPr>
            </a:lvl1pPr>
            <a:lvl2pPr marL="502895" indent="0">
              <a:buNone/>
              <a:defRPr sz="2000">
                <a:latin typeface="Verdana" panose="020B0604030504040204" pitchFamily="34" charset="0"/>
                <a:ea typeface="Verdana" panose="020B0604030504040204" pitchFamily="34" charset="0"/>
              </a:defRPr>
            </a:lvl2pPr>
            <a:lvl3pPr marL="1005791" indent="0">
              <a:buNone/>
              <a:defRPr sz="1800">
                <a:latin typeface="Verdana" panose="020B0604030504040204" pitchFamily="34" charset="0"/>
                <a:ea typeface="Verdana" panose="020B0604030504040204" pitchFamily="34" charset="0"/>
              </a:defRPr>
            </a:lvl3pPr>
            <a:lvl4pPr marL="1508686" indent="0">
              <a:buNone/>
              <a:defRPr sz="1600">
                <a:latin typeface="Verdana" panose="020B0604030504040204" pitchFamily="34" charset="0"/>
                <a:ea typeface="Verdana" panose="020B0604030504040204" pitchFamily="34" charset="0"/>
              </a:defRPr>
            </a:lvl4pPr>
            <a:lvl5pPr marL="2011581" indent="0">
              <a:buNone/>
              <a:defRPr sz="1600">
                <a:latin typeface="Verdana" panose="020B0604030504040204" pitchFamily="34" charset="0"/>
                <a:ea typeface="Verdana" panose="020B0604030504040204" pitchFamily="34" charset="0"/>
              </a:defRPr>
            </a:lvl5pPr>
          </a:lstStyle>
          <a:p>
            <a:pPr lvl="0"/>
            <a:r>
              <a:rPr lang="en-US" dirty="0"/>
              <a:t>Article Title</a:t>
            </a:r>
          </a:p>
        </p:txBody>
      </p:sp>
      <p:grpSp>
        <p:nvGrpSpPr>
          <p:cNvPr id="13" name="Group 12">
            <a:extLst>
              <a:ext uri="{FF2B5EF4-FFF2-40B4-BE49-F238E27FC236}">
                <a16:creationId xmlns:a16="http://schemas.microsoft.com/office/drawing/2014/main" id="{A71139FD-68DC-4E41-A3F2-BF8E04E57D20}"/>
              </a:ext>
            </a:extLst>
          </p:cNvPr>
          <p:cNvGrpSpPr/>
          <p:nvPr userDrawn="1"/>
        </p:nvGrpSpPr>
        <p:grpSpPr>
          <a:xfrm>
            <a:off x="11408" y="24791"/>
            <a:ext cx="1212211" cy="1212211"/>
            <a:chOff x="11408" y="24791"/>
            <a:chExt cx="1212211" cy="1212211"/>
          </a:xfrm>
        </p:grpSpPr>
        <p:sp>
          <p:nvSpPr>
            <p:cNvPr id="6" name="Star: 32 Points 5">
              <a:extLst>
                <a:ext uri="{FF2B5EF4-FFF2-40B4-BE49-F238E27FC236}">
                  <a16:creationId xmlns:a16="http://schemas.microsoft.com/office/drawing/2014/main" id="{D33AF5A8-64C5-4C03-A5AE-E78142154F2E}"/>
                </a:ext>
              </a:extLst>
            </p:cNvPr>
            <p:cNvSpPr/>
            <p:nvPr userDrawn="1"/>
          </p:nvSpPr>
          <p:spPr>
            <a:xfrm>
              <a:off x="11408" y="24791"/>
              <a:ext cx="1212211" cy="1212211"/>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32 Points 18">
              <a:extLst>
                <a:ext uri="{FF2B5EF4-FFF2-40B4-BE49-F238E27FC236}">
                  <a16:creationId xmlns:a16="http://schemas.microsoft.com/office/drawing/2014/main" id="{BC4229B0-E419-4328-A479-D1E533A67372}"/>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582E45B-F58C-4521-ABBA-8E4299E8FB37}"/>
              </a:ext>
            </a:extLst>
          </p:cNvPr>
          <p:cNvSpPr txBox="1"/>
          <p:nvPr userDrawn="1"/>
        </p:nvSpPr>
        <p:spPr>
          <a:xfrm>
            <a:off x="-77814" y="370831"/>
            <a:ext cx="1386543"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a:t>
            </a:r>
            <a:br>
              <a:rPr lang="en-US" sz="1200" b="1" dirty="0">
                <a:latin typeface="Georgia" panose="02040502050405020303" pitchFamily="18" charset="0"/>
                <a:ea typeface="Verdana" panose="020B0604030504040204" pitchFamily="34" charset="0"/>
              </a:rPr>
            </a:br>
            <a:r>
              <a:rPr lang="en-US" sz="1200" b="1" dirty="0">
                <a:latin typeface="Georgia" panose="02040502050405020303" pitchFamily="18" charset="0"/>
                <a:ea typeface="Verdana" panose="020B0604030504040204" pitchFamily="34" charset="0"/>
              </a:rPr>
              <a:t>Read It!</a:t>
            </a:r>
          </a:p>
        </p:txBody>
      </p:sp>
      <p:pic>
        <p:nvPicPr>
          <p:cNvPr id="24" name="Picture 23">
            <a:extLst>
              <a:ext uri="{FF2B5EF4-FFF2-40B4-BE49-F238E27FC236}">
                <a16:creationId xmlns:a16="http://schemas.microsoft.com/office/drawing/2014/main" id="{78BF18EA-92FE-41F8-A063-B5D805745A51}"/>
              </a:ext>
            </a:extLst>
          </p:cNvPr>
          <p:cNvPicPr>
            <a:picLocks noChangeAspect="1"/>
          </p:cNvPicPr>
          <p:nvPr userDrawn="1"/>
        </p:nvPicPr>
        <p:blipFill>
          <a:blip r:embed="rId3">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116511" y="322412"/>
            <a:ext cx="569233" cy="569233"/>
          </a:xfrm>
          <a:prstGeom prst="rect">
            <a:avLst/>
          </a:prstGeom>
        </p:spPr>
      </p:pic>
    </p:spTree>
    <p:extLst>
      <p:ext uri="{BB962C8B-B14F-4D97-AF65-F5344CB8AC3E}">
        <p14:creationId xmlns:p14="http://schemas.microsoft.com/office/powerpoint/2010/main" val="3168027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ad It - Modifie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D999EE-4D79-4BC7-824E-7A114C98D927}"/>
              </a:ext>
            </a:extLst>
          </p:cNvPr>
          <p:cNvSpPr/>
          <p:nvPr userDrawn="1"/>
        </p:nvSpPr>
        <p:spPr>
          <a:xfrm>
            <a:off x="118872" y="110342"/>
            <a:ext cx="9829800" cy="75438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A1AF2D0-6013-437D-9E8F-41019A0B59A5}"/>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8745180" y="245557"/>
            <a:ext cx="1024779" cy="614868"/>
          </a:xfrm>
          <a:prstGeom prst="rect">
            <a:avLst/>
          </a:prstGeom>
        </p:spPr>
      </p:pic>
      <p:sp>
        <p:nvSpPr>
          <p:cNvPr id="26" name="TextBox 25">
            <a:extLst>
              <a:ext uri="{FF2B5EF4-FFF2-40B4-BE49-F238E27FC236}">
                <a16:creationId xmlns:a16="http://schemas.microsoft.com/office/drawing/2014/main" id="{FA27D5E9-5462-4C79-A02A-9B1819A78A55}"/>
              </a:ext>
            </a:extLst>
          </p:cNvPr>
          <p:cNvSpPr txBox="1"/>
          <p:nvPr userDrawn="1"/>
        </p:nvSpPr>
        <p:spPr>
          <a:xfrm>
            <a:off x="8728037" y="7606722"/>
            <a:ext cx="1649627"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rPr>
              <a:t>© Kesler Science, LLC</a:t>
            </a:r>
          </a:p>
        </p:txBody>
      </p:sp>
      <p:cxnSp>
        <p:nvCxnSpPr>
          <p:cNvPr id="5" name="Straight Connector 4">
            <a:extLst>
              <a:ext uri="{FF2B5EF4-FFF2-40B4-BE49-F238E27FC236}">
                <a16:creationId xmlns:a16="http://schemas.microsoft.com/office/drawing/2014/main" id="{82008F2C-C1BD-484E-99B9-ADCE87C305E2}"/>
              </a:ext>
            </a:extLst>
          </p:cNvPr>
          <p:cNvCxnSpPr>
            <a:cxnSpLocks/>
          </p:cNvCxnSpPr>
          <p:nvPr userDrawn="1"/>
        </p:nvCxnSpPr>
        <p:spPr>
          <a:xfrm>
            <a:off x="5029200" y="1463040"/>
            <a:ext cx="0" cy="54814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45E90FF6-89D0-45DA-80A4-C34B5091356C}"/>
              </a:ext>
            </a:extLst>
          </p:cNvPr>
          <p:cNvSpPr>
            <a:spLocks noGrp="1"/>
          </p:cNvSpPr>
          <p:nvPr>
            <p:ph type="body" sz="quarter" idx="17" hasCustomPrompt="1"/>
          </p:nvPr>
        </p:nvSpPr>
        <p:spPr>
          <a:xfrm>
            <a:off x="1236981" y="348458"/>
            <a:ext cx="6742622" cy="506412"/>
          </a:xfrm>
          <a:prstGeom prst="rect">
            <a:avLst/>
          </a:prstGeom>
        </p:spPr>
        <p:txBody>
          <a:bodyPr/>
          <a:lstStyle>
            <a:lvl1pPr marL="0" indent="0">
              <a:buNone/>
              <a:defRPr sz="2400" b="1">
                <a:latin typeface="Georgia" panose="02040502050405020303" pitchFamily="18" charset="0"/>
                <a:ea typeface="Verdana" panose="020B0604030504040204" pitchFamily="34" charset="0"/>
              </a:defRPr>
            </a:lvl1pPr>
            <a:lvl2pPr marL="502895" indent="0">
              <a:buNone/>
              <a:defRPr sz="2000">
                <a:latin typeface="Verdana" panose="020B0604030504040204" pitchFamily="34" charset="0"/>
                <a:ea typeface="Verdana" panose="020B0604030504040204" pitchFamily="34" charset="0"/>
              </a:defRPr>
            </a:lvl2pPr>
            <a:lvl3pPr marL="1005791" indent="0">
              <a:buNone/>
              <a:defRPr sz="1800">
                <a:latin typeface="Verdana" panose="020B0604030504040204" pitchFamily="34" charset="0"/>
                <a:ea typeface="Verdana" panose="020B0604030504040204" pitchFamily="34" charset="0"/>
              </a:defRPr>
            </a:lvl3pPr>
            <a:lvl4pPr marL="1508686" indent="0">
              <a:buNone/>
              <a:defRPr sz="1600">
                <a:latin typeface="Verdana" panose="020B0604030504040204" pitchFamily="34" charset="0"/>
                <a:ea typeface="Verdana" panose="020B0604030504040204" pitchFamily="34" charset="0"/>
              </a:defRPr>
            </a:lvl4pPr>
            <a:lvl5pPr marL="2011581" indent="0">
              <a:buNone/>
              <a:defRPr sz="1600">
                <a:latin typeface="Verdana" panose="020B0604030504040204" pitchFamily="34" charset="0"/>
                <a:ea typeface="Verdana" panose="020B0604030504040204" pitchFamily="34" charset="0"/>
              </a:defRPr>
            </a:lvl5pPr>
          </a:lstStyle>
          <a:p>
            <a:pPr lvl="0"/>
            <a:r>
              <a:rPr lang="en-US" dirty="0"/>
              <a:t>Article Title</a:t>
            </a:r>
          </a:p>
        </p:txBody>
      </p:sp>
      <p:pic>
        <p:nvPicPr>
          <p:cNvPr id="20" name="Picture 19">
            <a:extLst>
              <a:ext uri="{FF2B5EF4-FFF2-40B4-BE49-F238E27FC236}">
                <a16:creationId xmlns:a16="http://schemas.microsoft.com/office/drawing/2014/main" id="{C310E737-6B7C-4D7C-AC1E-A0D12D16FD48}"/>
              </a:ext>
            </a:extLst>
          </p:cNvPr>
          <p:cNvPicPr>
            <a:picLocks noChangeAspect="1"/>
          </p:cNvPicPr>
          <p:nvPr userDrawn="1"/>
        </p:nvPicPr>
        <p:blipFill>
          <a:blip r:embed="rId3">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8083388" y="262870"/>
            <a:ext cx="580241" cy="580241"/>
          </a:xfrm>
          <a:prstGeom prst="rect">
            <a:avLst/>
          </a:prstGeom>
        </p:spPr>
      </p:pic>
      <p:grpSp>
        <p:nvGrpSpPr>
          <p:cNvPr id="3" name="Group 2">
            <a:extLst>
              <a:ext uri="{FF2B5EF4-FFF2-40B4-BE49-F238E27FC236}">
                <a16:creationId xmlns:a16="http://schemas.microsoft.com/office/drawing/2014/main" id="{ABB95E3C-0887-480C-8541-C329A529BBFA}"/>
              </a:ext>
            </a:extLst>
          </p:cNvPr>
          <p:cNvGrpSpPr/>
          <p:nvPr userDrawn="1"/>
        </p:nvGrpSpPr>
        <p:grpSpPr>
          <a:xfrm>
            <a:off x="11408" y="24791"/>
            <a:ext cx="1212211" cy="1212211"/>
            <a:chOff x="11408" y="24791"/>
            <a:chExt cx="1212211" cy="1212211"/>
          </a:xfrm>
        </p:grpSpPr>
        <p:sp>
          <p:nvSpPr>
            <p:cNvPr id="21" name="Star: 32 Points 20">
              <a:extLst>
                <a:ext uri="{FF2B5EF4-FFF2-40B4-BE49-F238E27FC236}">
                  <a16:creationId xmlns:a16="http://schemas.microsoft.com/office/drawing/2014/main" id="{F36B7322-6AA1-42C7-9823-EB451F9EE188}"/>
                </a:ext>
              </a:extLst>
            </p:cNvPr>
            <p:cNvSpPr/>
            <p:nvPr userDrawn="1"/>
          </p:nvSpPr>
          <p:spPr>
            <a:xfrm>
              <a:off x="11408" y="24791"/>
              <a:ext cx="1212211" cy="1212211"/>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32 Points 21">
              <a:extLst>
                <a:ext uri="{FF2B5EF4-FFF2-40B4-BE49-F238E27FC236}">
                  <a16:creationId xmlns:a16="http://schemas.microsoft.com/office/drawing/2014/main" id="{930C9BE6-2C2F-4016-BE8B-3497BE515A59}"/>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582E45B-F58C-4521-ABBA-8E4299E8FB37}"/>
              </a:ext>
            </a:extLst>
          </p:cNvPr>
          <p:cNvSpPr txBox="1"/>
          <p:nvPr userDrawn="1"/>
        </p:nvSpPr>
        <p:spPr>
          <a:xfrm>
            <a:off x="-76643" y="370831"/>
            <a:ext cx="1386543"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a:t>
            </a:r>
            <a:br>
              <a:rPr lang="en-US" sz="1200" b="1" dirty="0">
                <a:latin typeface="Georgia" panose="02040502050405020303" pitchFamily="18" charset="0"/>
                <a:ea typeface="Verdana" panose="020B0604030504040204" pitchFamily="34" charset="0"/>
              </a:rPr>
            </a:br>
            <a:r>
              <a:rPr lang="en-US" sz="1200" b="1" dirty="0">
                <a:latin typeface="Georgia" panose="02040502050405020303" pitchFamily="18" charset="0"/>
                <a:ea typeface="Verdana" panose="020B0604030504040204" pitchFamily="34" charset="0"/>
              </a:rPr>
              <a:t>Read It!</a:t>
            </a:r>
          </a:p>
        </p:txBody>
      </p:sp>
    </p:spTree>
    <p:extLst>
      <p:ext uri="{BB962C8B-B14F-4D97-AF65-F5344CB8AC3E}">
        <p14:creationId xmlns:p14="http://schemas.microsoft.com/office/powerpoint/2010/main" val="174851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ard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E46EA5-5316-4539-B10D-A2089F185BEB}"/>
              </a:ext>
            </a:extLst>
          </p:cNvPr>
          <p:cNvSpPr/>
          <p:nvPr userDrawn="1"/>
        </p:nvSpPr>
        <p:spPr>
          <a:xfrm>
            <a:off x="5143501" y="115985"/>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3CEA89C-13A6-454B-8F89-9DA2534B34B1}"/>
              </a:ext>
            </a:extLst>
          </p:cNvPr>
          <p:cNvSpPr/>
          <p:nvPr userDrawn="1"/>
        </p:nvSpPr>
        <p:spPr>
          <a:xfrm>
            <a:off x="5143501" y="4002185"/>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D999EE-4D79-4BC7-824E-7A114C98D927}"/>
              </a:ext>
            </a:extLst>
          </p:cNvPr>
          <p:cNvSpPr/>
          <p:nvPr userDrawn="1"/>
        </p:nvSpPr>
        <p:spPr>
          <a:xfrm>
            <a:off x="114301" y="115985"/>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CB8F16-4692-41FF-A937-9768566F6C3E}"/>
              </a:ext>
            </a:extLst>
          </p:cNvPr>
          <p:cNvSpPr/>
          <p:nvPr userDrawn="1"/>
        </p:nvSpPr>
        <p:spPr>
          <a:xfrm>
            <a:off x="114301" y="3998520"/>
            <a:ext cx="4800600" cy="3657600"/>
          </a:xfrm>
          <a:prstGeom prst="rect">
            <a:avLst/>
          </a:prstGeom>
          <a:solidFill>
            <a:schemeClr val="bg1"/>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33E40F7-2885-4B41-B289-D2ED570C3CF1}"/>
              </a:ext>
            </a:extLst>
          </p:cNvPr>
          <p:cNvCxnSpPr/>
          <p:nvPr userDrawn="1"/>
        </p:nvCxnSpPr>
        <p:spPr>
          <a:xfrm>
            <a:off x="5029200" y="0"/>
            <a:ext cx="0" cy="77724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5D81B4-DF60-4C11-9B1A-0AA1AB67B4E9}"/>
              </a:ext>
            </a:extLst>
          </p:cNvPr>
          <p:cNvCxnSpPr>
            <a:cxnSpLocks/>
          </p:cNvCxnSpPr>
          <p:nvPr userDrawn="1"/>
        </p:nvCxnSpPr>
        <p:spPr>
          <a:xfrm flipH="1" flipV="1">
            <a:off x="-1" y="3883855"/>
            <a:ext cx="10058402" cy="44677"/>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ED0592-EDBB-4C38-A0CE-85FFC2954915}"/>
              </a:ext>
            </a:extLst>
          </p:cNvPr>
          <p:cNvSpPr txBox="1"/>
          <p:nvPr userDrawn="1"/>
        </p:nvSpPr>
        <p:spPr>
          <a:xfrm>
            <a:off x="3655351" y="7613064"/>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21" name="TextBox 20">
            <a:extLst>
              <a:ext uri="{FF2B5EF4-FFF2-40B4-BE49-F238E27FC236}">
                <a16:creationId xmlns:a16="http://schemas.microsoft.com/office/drawing/2014/main" id="{282EC96C-AFC8-41E0-B074-F84ED3FB2E4A}"/>
              </a:ext>
            </a:extLst>
          </p:cNvPr>
          <p:cNvSpPr txBox="1"/>
          <p:nvPr userDrawn="1"/>
        </p:nvSpPr>
        <p:spPr>
          <a:xfrm>
            <a:off x="8692007" y="7613449"/>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25" name="TextBox 24">
            <a:extLst>
              <a:ext uri="{FF2B5EF4-FFF2-40B4-BE49-F238E27FC236}">
                <a16:creationId xmlns:a16="http://schemas.microsoft.com/office/drawing/2014/main" id="{7950A7B9-6F25-492A-AD76-1958FDD2FCDD}"/>
              </a:ext>
            </a:extLst>
          </p:cNvPr>
          <p:cNvSpPr txBox="1"/>
          <p:nvPr userDrawn="1"/>
        </p:nvSpPr>
        <p:spPr>
          <a:xfrm>
            <a:off x="8713992" y="3734286"/>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26" name="TextBox 25">
            <a:extLst>
              <a:ext uri="{FF2B5EF4-FFF2-40B4-BE49-F238E27FC236}">
                <a16:creationId xmlns:a16="http://schemas.microsoft.com/office/drawing/2014/main" id="{0C0DD797-BDC3-47A1-8B19-7E85F23796AE}"/>
              </a:ext>
            </a:extLst>
          </p:cNvPr>
          <p:cNvSpPr txBox="1"/>
          <p:nvPr userDrawn="1"/>
        </p:nvSpPr>
        <p:spPr>
          <a:xfrm>
            <a:off x="3655349" y="3728029"/>
            <a:ext cx="1326783"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0" name="Group 9">
            <a:extLst>
              <a:ext uri="{FF2B5EF4-FFF2-40B4-BE49-F238E27FC236}">
                <a16:creationId xmlns:a16="http://schemas.microsoft.com/office/drawing/2014/main" id="{19B2BA2E-04EF-4C09-AF48-E7A483AD86F7}"/>
              </a:ext>
            </a:extLst>
          </p:cNvPr>
          <p:cNvGrpSpPr/>
          <p:nvPr userDrawn="1"/>
        </p:nvGrpSpPr>
        <p:grpSpPr>
          <a:xfrm>
            <a:off x="11409" y="24792"/>
            <a:ext cx="1112218" cy="1112218"/>
            <a:chOff x="11409" y="24792"/>
            <a:chExt cx="1112218" cy="1112218"/>
          </a:xfrm>
        </p:grpSpPr>
        <p:sp>
          <p:nvSpPr>
            <p:cNvPr id="39" name="Star: 32 Points 38">
              <a:extLst>
                <a:ext uri="{FF2B5EF4-FFF2-40B4-BE49-F238E27FC236}">
                  <a16:creationId xmlns:a16="http://schemas.microsoft.com/office/drawing/2014/main" id="{15591631-43AB-47D8-875A-AE08EA742812}"/>
                </a:ext>
              </a:extLst>
            </p:cNvPr>
            <p:cNvSpPr/>
            <p:nvPr userDrawn="1"/>
          </p:nvSpPr>
          <p:spPr>
            <a:xfrm>
              <a:off x="11409" y="24792"/>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ar: 32 Points 39">
              <a:extLst>
                <a:ext uri="{FF2B5EF4-FFF2-40B4-BE49-F238E27FC236}">
                  <a16:creationId xmlns:a16="http://schemas.microsoft.com/office/drawing/2014/main" id="{56EFBBBE-E692-44FD-9263-CD271030CE19}"/>
                </a:ext>
              </a:extLst>
            </p:cNvPr>
            <p:cNvSpPr/>
            <p:nvPr userDrawn="1"/>
          </p:nvSpPr>
          <p:spPr>
            <a:xfrm>
              <a:off x="54032" y="67415"/>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a:extLst>
              <a:ext uri="{FF2B5EF4-FFF2-40B4-BE49-F238E27FC236}">
                <a16:creationId xmlns:a16="http://schemas.microsoft.com/office/drawing/2014/main" id="{ACE395B7-2817-418B-9DD1-E732F25DFD91}"/>
              </a:ext>
            </a:extLst>
          </p:cNvPr>
          <p:cNvSpPr>
            <a:spLocks noGrp="1"/>
          </p:cNvSpPr>
          <p:nvPr userDrawn="1">
            <p:ph type="body" sz="quarter" idx="33" hasCustomPrompt="1"/>
          </p:nvPr>
        </p:nvSpPr>
        <p:spPr>
          <a:xfrm>
            <a:off x="47070" y="699362"/>
            <a:ext cx="1101725" cy="387350"/>
          </a:xfrm>
          <a:prstGeom prst="rect">
            <a:avLst/>
          </a:prstGeom>
        </p:spPr>
        <p:txBody>
          <a:bodyPr/>
          <a:lstStyle>
            <a:lvl1pPr marL="0" indent="0" algn="ctr">
              <a:buNone/>
              <a:defRPr sz="1050">
                <a:latin typeface="Verdana" panose="020B0604030504040204" pitchFamily="34" charset="0"/>
                <a:ea typeface="Verdana" panose="020B0604030504040204" pitchFamily="34" charset="0"/>
              </a:defRPr>
            </a:lvl1pPr>
          </a:lstStyle>
          <a:p>
            <a:pPr lvl="0"/>
            <a:r>
              <a:rPr lang="en-US" dirty="0"/>
              <a:t># of ##</a:t>
            </a:r>
          </a:p>
        </p:txBody>
      </p:sp>
      <p:sp>
        <p:nvSpPr>
          <p:cNvPr id="51" name="Text Placeholder 50">
            <a:extLst>
              <a:ext uri="{FF2B5EF4-FFF2-40B4-BE49-F238E27FC236}">
                <a16:creationId xmlns:a16="http://schemas.microsoft.com/office/drawing/2014/main" id="{9A50A600-88DC-489D-B452-1331FEC0C82C}"/>
              </a:ext>
            </a:extLst>
          </p:cNvPr>
          <p:cNvSpPr>
            <a:spLocks noGrp="1"/>
          </p:cNvSpPr>
          <p:nvPr userDrawn="1">
            <p:ph type="body" sz="quarter" idx="34" hasCustomPrompt="1"/>
          </p:nvPr>
        </p:nvSpPr>
        <p:spPr>
          <a:xfrm>
            <a:off x="-27909" y="205118"/>
            <a:ext cx="1223962" cy="512387"/>
          </a:xfrm>
          <a:prstGeom prst="rect">
            <a:avLst/>
          </a:prstGeom>
        </p:spPr>
        <p:txBody>
          <a:bodyPr/>
          <a:lstStyle>
            <a:lvl1pPr marL="0" indent="0" algn="ctr">
              <a:buNone/>
              <a:defRPr sz="1050" b="1">
                <a:latin typeface="Georgia" panose="02040502050405020303" pitchFamily="18" charset="0"/>
                <a:ea typeface="Verdana" panose="020B0604030504040204" pitchFamily="34" charset="0"/>
              </a:defRPr>
            </a:lvl1pPr>
            <a:lvl2pPr marL="502895" indent="0">
              <a:buNone/>
              <a:defRPr sz="1050">
                <a:latin typeface="Verdana" panose="020B0604030504040204" pitchFamily="34" charset="0"/>
                <a:ea typeface="Verdana" panose="020B0604030504040204" pitchFamily="34" charset="0"/>
              </a:defRPr>
            </a:lvl2pPr>
            <a:lvl3pPr marL="1005791" indent="0">
              <a:buNone/>
              <a:defRPr sz="1050">
                <a:latin typeface="Verdana" panose="020B0604030504040204" pitchFamily="34" charset="0"/>
                <a:ea typeface="Verdana" panose="020B0604030504040204" pitchFamily="34" charset="0"/>
              </a:defRPr>
            </a:lvl3pPr>
            <a:lvl4pPr marL="1508686" indent="0">
              <a:buNone/>
              <a:defRPr sz="1050">
                <a:latin typeface="Verdana" panose="020B0604030504040204" pitchFamily="34" charset="0"/>
                <a:ea typeface="Verdana" panose="020B0604030504040204" pitchFamily="34" charset="0"/>
              </a:defRPr>
            </a:lvl4pPr>
            <a:lvl5pPr marL="2011581" indent="0">
              <a:buNone/>
              <a:defRPr sz="1050">
                <a:latin typeface="Verdana" panose="020B0604030504040204" pitchFamily="34" charset="0"/>
                <a:ea typeface="Verdana" panose="020B0604030504040204" pitchFamily="34" charset="0"/>
              </a:defRPr>
            </a:lvl5pPr>
          </a:lstStyle>
          <a:p>
            <a:pPr lvl="0"/>
            <a:r>
              <a:rPr lang="en-US" dirty="0"/>
              <a:t>Station</a:t>
            </a:r>
            <a:br>
              <a:rPr lang="en-US" dirty="0"/>
            </a:br>
            <a:r>
              <a:rPr lang="en-US" dirty="0"/>
              <a:t>Type!</a:t>
            </a:r>
          </a:p>
        </p:txBody>
      </p:sp>
      <p:grpSp>
        <p:nvGrpSpPr>
          <p:cNvPr id="9" name="Group 8">
            <a:extLst>
              <a:ext uri="{FF2B5EF4-FFF2-40B4-BE49-F238E27FC236}">
                <a16:creationId xmlns:a16="http://schemas.microsoft.com/office/drawing/2014/main" id="{BBD4DC52-D923-4338-A23C-5082ACFEC03C}"/>
              </a:ext>
            </a:extLst>
          </p:cNvPr>
          <p:cNvGrpSpPr/>
          <p:nvPr userDrawn="1"/>
        </p:nvGrpSpPr>
        <p:grpSpPr>
          <a:xfrm>
            <a:off x="5083974" y="71151"/>
            <a:ext cx="1112218" cy="1112218"/>
            <a:chOff x="5083974" y="71151"/>
            <a:chExt cx="1112218" cy="1112218"/>
          </a:xfrm>
        </p:grpSpPr>
        <p:sp>
          <p:nvSpPr>
            <p:cNvPr id="44" name="Star: 32 Points 43">
              <a:extLst>
                <a:ext uri="{FF2B5EF4-FFF2-40B4-BE49-F238E27FC236}">
                  <a16:creationId xmlns:a16="http://schemas.microsoft.com/office/drawing/2014/main" id="{1802944B-58F7-4CC8-A11E-C95E7DD19012}"/>
                </a:ext>
              </a:extLst>
            </p:cNvPr>
            <p:cNvSpPr/>
            <p:nvPr userDrawn="1"/>
          </p:nvSpPr>
          <p:spPr>
            <a:xfrm>
              <a:off x="5083974" y="71151"/>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32 Points 47">
              <a:extLst>
                <a:ext uri="{FF2B5EF4-FFF2-40B4-BE49-F238E27FC236}">
                  <a16:creationId xmlns:a16="http://schemas.microsoft.com/office/drawing/2014/main" id="{59F06A49-D136-47F2-8D61-71B4943A225C}"/>
                </a:ext>
              </a:extLst>
            </p:cNvPr>
            <p:cNvSpPr/>
            <p:nvPr userDrawn="1"/>
          </p:nvSpPr>
          <p:spPr>
            <a:xfrm>
              <a:off x="5126597" y="113774"/>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 Placeholder 7">
            <a:extLst>
              <a:ext uri="{FF2B5EF4-FFF2-40B4-BE49-F238E27FC236}">
                <a16:creationId xmlns:a16="http://schemas.microsoft.com/office/drawing/2014/main" id="{2B0CE156-27B3-48FC-B8A1-582D1E592271}"/>
              </a:ext>
            </a:extLst>
          </p:cNvPr>
          <p:cNvSpPr>
            <a:spLocks noGrp="1"/>
          </p:cNvSpPr>
          <p:nvPr userDrawn="1">
            <p:ph type="body" sz="quarter" idx="26" hasCustomPrompt="1"/>
          </p:nvPr>
        </p:nvSpPr>
        <p:spPr>
          <a:xfrm>
            <a:off x="4982132" y="730333"/>
            <a:ext cx="1331913" cy="336550"/>
          </a:xfrm>
          <a:prstGeom prst="rect">
            <a:avLst/>
          </a:prstGeom>
        </p:spPr>
        <p:txBody>
          <a:bodyPr/>
          <a:lstStyle>
            <a:lvl1pPr marL="0" indent="0" algn="ctr">
              <a:buNone/>
              <a:defRPr sz="1000">
                <a:latin typeface="Verdana" panose="020B0604030504040204" pitchFamily="34" charset="0"/>
                <a:ea typeface="Verdana" panose="020B0604030504040204" pitchFamily="34" charset="0"/>
              </a:defRPr>
            </a:lvl1pPr>
            <a:lvl2pPr>
              <a:defRPr sz="1000">
                <a:latin typeface="Verdana" panose="020B0604030504040204" pitchFamily="34" charset="0"/>
                <a:ea typeface="Verdana" panose="020B0604030504040204" pitchFamily="34" charset="0"/>
              </a:defRPr>
            </a:lvl2pPr>
            <a:lvl3pPr>
              <a:defRPr sz="1000">
                <a:latin typeface="Verdana" panose="020B0604030504040204" pitchFamily="34" charset="0"/>
                <a:ea typeface="Verdana" panose="020B0604030504040204" pitchFamily="34" charset="0"/>
              </a:defRPr>
            </a:lvl3pPr>
            <a:lvl4pPr>
              <a:defRPr sz="1000">
                <a:latin typeface="Verdana" panose="020B0604030504040204" pitchFamily="34" charset="0"/>
                <a:ea typeface="Verdana" panose="020B0604030504040204" pitchFamily="34" charset="0"/>
              </a:defRPr>
            </a:lvl4pPr>
            <a:lvl5pPr>
              <a:defRPr sz="1000">
                <a:latin typeface="Verdana" panose="020B0604030504040204" pitchFamily="34" charset="0"/>
                <a:ea typeface="Verdana" panose="020B0604030504040204" pitchFamily="34" charset="0"/>
              </a:defRPr>
            </a:lvl5pPr>
          </a:lstStyle>
          <a:p>
            <a:pPr lvl="0"/>
            <a:r>
              <a:rPr lang="en-US" dirty="0"/>
              <a:t># of ##</a:t>
            </a:r>
          </a:p>
        </p:txBody>
      </p:sp>
      <p:sp>
        <p:nvSpPr>
          <p:cNvPr id="12" name="Text Placeholder 11">
            <a:extLst>
              <a:ext uri="{FF2B5EF4-FFF2-40B4-BE49-F238E27FC236}">
                <a16:creationId xmlns:a16="http://schemas.microsoft.com/office/drawing/2014/main" id="{92EC3DF5-2447-4792-91D9-2C6FDB32B37D}"/>
              </a:ext>
            </a:extLst>
          </p:cNvPr>
          <p:cNvSpPr>
            <a:spLocks noGrp="1"/>
          </p:cNvSpPr>
          <p:nvPr userDrawn="1">
            <p:ph type="body" sz="quarter" idx="32" hasCustomPrompt="1"/>
          </p:nvPr>
        </p:nvSpPr>
        <p:spPr>
          <a:xfrm>
            <a:off x="4962288" y="204542"/>
            <a:ext cx="1371600" cy="522422"/>
          </a:xfrm>
          <a:prstGeom prst="rect">
            <a:avLst/>
          </a:prstGeom>
        </p:spPr>
        <p:txBody>
          <a:bodyPr/>
          <a:lstStyle>
            <a:lvl1pPr marL="0" indent="0" algn="ctr">
              <a:buNone/>
              <a:defRPr lang="en-US" sz="1050" b="1" kern="1200" dirty="0">
                <a:solidFill>
                  <a:schemeClr val="tx1"/>
                </a:solidFill>
                <a:latin typeface="Georgia" panose="02040502050405020303" pitchFamily="18" charset="0"/>
                <a:ea typeface="Verdana" panose="020B0604030504040204" pitchFamily="34" charset="0"/>
                <a:cs typeface="+mn-cs"/>
              </a:defRPr>
            </a:lvl1pPr>
            <a:lvl2pPr>
              <a:defRPr sz="1200">
                <a:latin typeface="Verdana" panose="020B0604030504040204" pitchFamily="34" charset="0"/>
                <a:ea typeface="Verdana" panose="020B0604030504040204" pitchFamily="34" charset="0"/>
              </a:defRPr>
            </a:lvl2pPr>
            <a:lvl3pPr>
              <a:defRPr sz="1200">
                <a:latin typeface="Verdana" panose="020B0604030504040204" pitchFamily="34" charset="0"/>
                <a:ea typeface="Verdana" panose="020B0604030504040204" pitchFamily="34" charset="0"/>
              </a:defRPr>
            </a:lvl3pPr>
            <a:lvl4pPr>
              <a:defRPr sz="1200">
                <a:latin typeface="Verdana" panose="020B0604030504040204" pitchFamily="34" charset="0"/>
                <a:ea typeface="Verdana" panose="020B0604030504040204" pitchFamily="34" charset="0"/>
              </a:defRPr>
            </a:lvl4pPr>
            <a:lvl5pPr>
              <a:defRPr sz="1200">
                <a:latin typeface="Verdana" panose="020B0604030504040204" pitchFamily="34" charset="0"/>
                <a:ea typeface="Verdana" panose="020B0604030504040204" pitchFamily="34" charset="0"/>
              </a:defRPr>
            </a:lvl5pPr>
          </a:lstStyle>
          <a:p>
            <a:pPr marL="0" lvl="0" indent="0" algn="ctr" defTabSz="1005791" rtl="0" eaLnBrk="1" latinLnBrk="0" hangingPunct="1">
              <a:lnSpc>
                <a:spcPct val="90000"/>
              </a:lnSpc>
              <a:spcBef>
                <a:spcPts val="1100"/>
              </a:spcBef>
              <a:buFont typeface="Arial" panose="020B0604020202020204" pitchFamily="34" charset="0"/>
              <a:buNone/>
            </a:pPr>
            <a:r>
              <a:rPr lang="en-US" dirty="0"/>
              <a:t>Station</a:t>
            </a:r>
            <a:br>
              <a:rPr lang="en-US" dirty="0"/>
            </a:br>
            <a:r>
              <a:rPr lang="en-US" dirty="0"/>
              <a:t>Type!</a:t>
            </a:r>
          </a:p>
        </p:txBody>
      </p:sp>
      <p:grpSp>
        <p:nvGrpSpPr>
          <p:cNvPr id="11" name="Group 10">
            <a:extLst>
              <a:ext uri="{FF2B5EF4-FFF2-40B4-BE49-F238E27FC236}">
                <a16:creationId xmlns:a16="http://schemas.microsoft.com/office/drawing/2014/main" id="{1D90F556-5694-41D4-9263-0670DD751F4B}"/>
              </a:ext>
            </a:extLst>
          </p:cNvPr>
          <p:cNvGrpSpPr/>
          <p:nvPr userDrawn="1"/>
        </p:nvGrpSpPr>
        <p:grpSpPr>
          <a:xfrm>
            <a:off x="31591" y="3976471"/>
            <a:ext cx="1112218" cy="1112218"/>
            <a:chOff x="31591" y="3976471"/>
            <a:chExt cx="1112218" cy="1112218"/>
          </a:xfrm>
        </p:grpSpPr>
        <p:sp>
          <p:nvSpPr>
            <p:cNvPr id="52" name="Star: 32 Points 51">
              <a:extLst>
                <a:ext uri="{FF2B5EF4-FFF2-40B4-BE49-F238E27FC236}">
                  <a16:creationId xmlns:a16="http://schemas.microsoft.com/office/drawing/2014/main" id="{BFC863CA-BF02-4F70-91B3-6F888A949BA6}"/>
                </a:ext>
              </a:extLst>
            </p:cNvPr>
            <p:cNvSpPr/>
            <p:nvPr userDrawn="1"/>
          </p:nvSpPr>
          <p:spPr>
            <a:xfrm>
              <a:off x="31591" y="3976471"/>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tar: 32 Points 52">
              <a:extLst>
                <a:ext uri="{FF2B5EF4-FFF2-40B4-BE49-F238E27FC236}">
                  <a16:creationId xmlns:a16="http://schemas.microsoft.com/office/drawing/2014/main" id="{3A28A786-CE9C-4973-9F79-29B6A7EBD7C2}"/>
                </a:ext>
              </a:extLst>
            </p:cNvPr>
            <p:cNvSpPr/>
            <p:nvPr userDrawn="1"/>
          </p:nvSpPr>
          <p:spPr>
            <a:xfrm>
              <a:off x="74214" y="4019094"/>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 Placeholder 7">
            <a:extLst>
              <a:ext uri="{FF2B5EF4-FFF2-40B4-BE49-F238E27FC236}">
                <a16:creationId xmlns:a16="http://schemas.microsoft.com/office/drawing/2014/main" id="{90B557D7-7764-477D-AC37-6AB56C500A35}"/>
              </a:ext>
            </a:extLst>
          </p:cNvPr>
          <p:cNvSpPr>
            <a:spLocks noGrp="1"/>
          </p:cNvSpPr>
          <p:nvPr userDrawn="1">
            <p:ph type="body" sz="quarter" idx="28" hasCustomPrompt="1"/>
          </p:nvPr>
        </p:nvSpPr>
        <p:spPr>
          <a:xfrm>
            <a:off x="-55096" y="4686041"/>
            <a:ext cx="1331913" cy="336550"/>
          </a:xfrm>
          <a:prstGeom prst="rect">
            <a:avLst/>
          </a:prstGeom>
        </p:spPr>
        <p:txBody>
          <a:bodyPr/>
          <a:lstStyle>
            <a:lvl1pPr marL="0" indent="0" algn="ctr">
              <a:buNone/>
              <a:defRPr sz="1000">
                <a:latin typeface="Verdana" panose="020B0604030504040204" pitchFamily="34" charset="0"/>
                <a:ea typeface="Verdana" panose="020B0604030504040204" pitchFamily="34" charset="0"/>
              </a:defRPr>
            </a:lvl1pPr>
            <a:lvl2pPr>
              <a:defRPr sz="1000">
                <a:latin typeface="Verdana" panose="020B0604030504040204" pitchFamily="34" charset="0"/>
                <a:ea typeface="Verdana" panose="020B0604030504040204" pitchFamily="34" charset="0"/>
              </a:defRPr>
            </a:lvl2pPr>
            <a:lvl3pPr>
              <a:defRPr sz="1000">
                <a:latin typeface="Verdana" panose="020B0604030504040204" pitchFamily="34" charset="0"/>
                <a:ea typeface="Verdana" panose="020B0604030504040204" pitchFamily="34" charset="0"/>
              </a:defRPr>
            </a:lvl3pPr>
            <a:lvl4pPr>
              <a:defRPr sz="1000">
                <a:latin typeface="Verdana" panose="020B0604030504040204" pitchFamily="34" charset="0"/>
                <a:ea typeface="Verdana" panose="020B0604030504040204" pitchFamily="34" charset="0"/>
              </a:defRPr>
            </a:lvl4pPr>
            <a:lvl5pPr>
              <a:defRPr sz="1000">
                <a:latin typeface="Verdana" panose="020B0604030504040204" pitchFamily="34" charset="0"/>
                <a:ea typeface="Verdana" panose="020B0604030504040204" pitchFamily="34" charset="0"/>
              </a:defRPr>
            </a:lvl5pPr>
          </a:lstStyle>
          <a:p>
            <a:pPr lvl="0"/>
            <a:r>
              <a:rPr lang="en-US" dirty="0"/>
              <a:t># of ##</a:t>
            </a:r>
          </a:p>
        </p:txBody>
      </p:sp>
      <p:sp>
        <p:nvSpPr>
          <p:cNvPr id="45" name="Text Placeholder 9">
            <a:extLst>
              <a:ext uri="{FF2B5EF4-FFF2-40B4-BE49-F238E27FC236}">
                <a16:creationId xmlns:a16="http://schemas.microsoft.com/office/drawing/2014/main" id="{C8598C8F-D452-4176-AAE5-485E3572F186}"/>
              </a:ext>
            </a:extLst>
          </p:cNvPr>
          <p:cNvSpPr>
            <a:spLocks noGrp="1"/>
          </p:cNvSpPr>
          <p:nvPr userDrawn="1">
            <p:ph type="body" sz="quarter" idx="29" hasCustomPrompt="1"/>
          </p:nvPr>
        </p:nvSpPr>
        <p:spPr>
          <a:xfrm>
            <a:off x="34378" y="4103424"/>
            <a:ext cx="1142543" cy="555176"/>
          </a:xfrm>
          <a:prstGeom prst="rect">
            <a:avLst/>
          </a:prstGeom>
        </p:spPr>
        <p:txBody>
          <a:bodyPr/>
          <a:lstStyle>
            <a:lvl1pPr marL="0" indent="0" algn="ctr">
              <a:buNone/>
              <a:defRPr lang="en-US" sz="1050" b="1" kern="1200" dirty="0">
                <a:solidFill>
                  <a:schemeClr val="tx1"/>
                </a:solidFill>
                <a:latin typeface="Georgia" panose="02040502050405020303" pitchFamily="18" charset="0"/>
                <a:ea typeface="Verdana" panose="020B0604030504040204" pitchFamily="34" charset="0"/>
                <a:cs typeface="+mn-cs"/>
              </a:defRPr>
            </a:lvl1pPr>
            <a:lvl2pPr marL="502895" indent="0">
              <a:buNone/>
              <a:defRPr sz="1200" b="1">
                <a:latin typeface="Verdana" panose="020B0604030504040204" pitchFamily="34" charset="0"/>
                <a:ea typeface="Verdana" panose="020B0604030504040204" pitchFamily="34" charset="0"/>
              </a:defRPr>
            </a:lvl2pPr>
            <a:lvl3pPr marL="1005791" indent="0">
              <a:buNone/>
              <a:defRPr sz="1200" b="1">
                <a:latin typeface="Verdana" panose="020B0604030504040204" pitchFamily="34" charset="0"/>
                <a:ea typeface="Verdana" panose="020B0604030504040204" pitchFamily="34" charset="0"/>
              </a:defRPr>
            </a:lvl3pPr>
            <a:lvl4pPr marL="1508686" indent="0">
              <a:buNone/>
              <a:defRPr sz="1200" b="1">
                <a:latin typeface="Verdana" panose="020B0604030504040204" pitchFamily="34" charset="0"/>
                <a:ea typeface="Verdana" panose="020B0604030504040204" pitchFamily="34" charset="0"/>
              </a:defRPr>
            </a:lvl4pPr>
            <a:lvl5pPr marL="2011581" indent="0">
              <a:buNone/>
              <a:defRPr sz="1200" b="1">
                <a:latin typeface="Verdana" panose="020B0604030504040204" pitchFamily="34" charset="0"/>
                <a:ea typeface="Verdana" panose="020B0604030504040204" pitchFamily="34" charset="0"/>
              </a:defRPr>
            </a:lvl5pPr>
          </a:lstStyle>
          <a:p>
            <a:pPr marL="0" lvl="0" indent="0" algn="ctr" defTabSz="1005791" rtl="0" eaLnBrk="1" latinLnBrk="0" hangingPunct="1">
              <a:lnSpc>
                <a:spcPct val="90000"/>
              </a:lnSpc>
              <a:spcBef>
                <a:spcPts val="1100"/>
              </a:spcBef>
              <a:buFont typeface="Arial" panose="020B0604020202020204" pitchFamily="34" charset="0"/>
              <a:buNone/>
            </a:pPr>
            <a:r>
              <a:rPr lang="en-US" dirty="0"/>
              <a:t>Station</a:t>
            </a:r>
            <a:br>
              <a:rPr lang="en-US" dirty="0"/>
            </a:br>
            <a:r>
              <a:rPr lang="en-US" dirty="0"/>
              <a:t>Type!</a:t>
            </a:r>
          </a:p>
        </p:txBody>
      </p:sp>
      <p:grpSp>
        <p:nvGrpSpPr>
          <p:cNvPr id="8" name="Group 7">
            <a:extLst>
              <a:ext uri="{FF2B5EF4-FFF2-40B4-BE49-F238E27FC236}">
                <a16:creationId xmlns:a16="http://schemas.microsoft.com/office/drawing/2014/main" id="{7228F3E0-3543-45E3-B486-B28A7B5BC105}"/>
              </a:ext>
            </a:extLst>
          </p:cNvPr>
          <p:cNvGrpSpPr/>
          <p:nvPr userDrawn="1"/>
        </p:nvGrpSpPr>
        <p:grpSpPr>
          <a:xfrm>
            <a:off x="5099138" y="3977794"/>
            <a:ext cx="1112218" cy="1112218"/>
            <a:chOff x="5099138" y="3977794"/>
            <a:chExt cx="1112218" cy="1112218"/>
          </a:xfrm>
        </p:grpSpPr>
        <p:sp>
          <p:nvSpPr>
            <p:cNvPr id="55" name="Star: 32 Points 54">
              <a:extLst>
                <a:ext uri="{FF2B5EF4-FFF2-40B4-BE49-F238E27FC236}">
                  <a16:creationId xmlns:a16="http://schemas.microsoft.com/office/drawing/2014/main" id="{7ACD8CC6-770C-454C-9F7F-14E3B074E2DE}"/>
                </a:ext>
              </a:extLst>
            </p:cNvPr>
            <p:cNvSpPr/>
            <p:nvPr userDrawn="1"/>
          </p:nvSpPr>
          <p:spPr>
            <a:xfrm>
              <a:off x="5099138" y="3977794"/>
              <a:ext cx="1112218" cy="1112218"/>
            </a:xfrm>
            <a:prstGeom prst="star32">
              <a:avLst>
                <a:gd name="adj" fmla="val 44591"/>
              </a:avLst>
            </a:prstGeom>
            <a:solidFill>
              <a:srgbClr val="FFC00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32 Points 55">
              <a:extLst>
                <a:ext uri="{FF2B5EF4-FFF2-40B4-BE49-F238E27FC236}">
                  <a16:creationId xmlns:a16="http://schemas.microsoft.com/office/drawing/2014/main" id="{9EDFFE27-BE6B-4819-9FBB-E7F994274C51}"/>
                </a:ext>
              </a:extLst>
            </p:cNvPr>
            <p:cNvSpPr/>
            <p:nvPr userDrawn="1"/>
          </p:nvSpPr>
          <p:spPr>
            <a:xfrm>
              <a:off x="5141761" y="4020417"/>
              <a:ext cx="1026972" cy="1026972"/>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 Placeholder 7">
            <a:extLst>
              <a:ext uri="{FF2B5EF4-FFF2-40B4-BE49-F238E27FC236}">
                <a16:creationId xmlns:a16="http://schemas.microsoft.com/office/drawing/2014/main" id="{176C0E80-5A81-4DEC-B935-1EA605573EF4}"/>
              </a:ext>
            </a:extLst>
          </p:cNvPr>
          <p:cNvSpPr>
            <a:spLocks noGrp="1"/>
          </p:cNvSpPr>
          <p:nvPr userDrawn="1">
            <p:ph type="body" sz="quarter" idx="30" hasCustomPrompt="1"/>
          </p:nvPr>
        </p:nvSpPr>
        <p:spPr>
          <a:xfrm>
            <a:off x="5012129" y="4709504"/>
            <a:ext cx="1331913" cy="336550"/>
          </a:xfrm>
          <a:prstGeom prst="rect">
            <a:avLst/>
          </a:prstGeom>
        </p:spPr>
        <p:txBody>
          <a:bodyPr/>
          <a:lstStyle>
            <a:lvl1pPr marL="0" indent="0" algn="ctr">
              <a:buNone/>
              <a:defRPr sz="1000">
                <a:latin typeface="Verdana" panose="020B0604030504040204" pitchFamily="34" charset="0"/>
                <a:ea typeface="Verdana" panose="020B0604030504040204" pitchFamily="34" charset="0"/>
              </a:defRPr>
            </a:lvl1pPr>
            <a:lvl2pPr>
              <a:defRPr sz="1000">
                <a:latin typeface="Verdana" panose="020B0604030504040204" pitchFamily="34" charset="0"/>
                <a:ea typeface="Verdana" panose="020B0604030504040204" pitchFamily="34" charset="0"/>
              </a:defRPr>
            </a:lvl2pPr>
            <a:lvl3pPr>
              <a:defRPr sz="1000">
                <a:latin typeface="Verdana" panose="020B0604030504040204" pitchFamily="34" charset="0"/>
                <a:ea typeface="Verdana" panose="020B0604030504040204" pitchFamily="34" charset="0"/>
              </a:defRPr>
            </a:lvl3pPr>
            <a:lvl4pPr>
              <a:defRPr sz="1000">
                <a:latin typeface="Verdana" panose="020B0604030504040204" pitchFamily="34" charset="0"/>
                <a:ea typeface="Verdana" panose="020B0604030504040204" pitchFamily="34" charset="0"/>
              </a:defRPr>
            </a:lvl4pPr>
            <a:lvl5pPr>
              <a:defRPr sz="1000">
                <a:latin typeface="Verdana" panose="020B0604030504040204" pitchFamily="34" charset="0"/>
                <a:ea typeface="Verdana" panose="020B0604030504040204" pitchFamily="34" charset="0"/>
              </a:defRPr>
            </a:lvl5pPr>
          </a:lstStyle>
          <a:p>
            <a:pPr lvl="0"/>
            <a:r>
              <a:rPr lang="en-US" dirty="0"/>
              <a:t># of ##</a:t>
            </a:r>
          </a:p>
        </p:txBody>
      </p:sp>
      <p:sp>
        <p:nvSpPr>
          <p:cNvPr id="47" name="Text Placeholder 9">
            <a:extLst>
              <a:ext uri="{FF2B5EF4-FFF2-40B4-BE49-F238E27FC236}">
                <a16:creationId xmlns:a16="http://schemas.microsoft.com/office/drawing/2014/main" id="{E43C9608-7B37-4859-9C64-144148F84EA5}"/>
              </a:ext>
            </a:extLst>
          </p:cNvPr>
          <p:cNvSpPr>
            <a:spLocks noGrp="1"/>
          </p:cNvSpPr>
          <p:nvPr userDrawn="1">
            <p:ph type="body" sz="quarter" idx="31" hasCustomPrompt="1"/>
          </p:nvPr>
        </p:nvSpPr>
        <p:spPr>
          <a:xfrm>
            <a:off x="5098809" y="4140121"/>
            <a:ext cx="1142543" cy="564903"/>
          </a:xfrm>
          <a:prstGeom prst="rect">
            <a:avLst/>
          </a:prstGeom>
        </p:spPr>
        <p:txBody>
          <a:bodyPr/>
          <a:lstStyle>
            <a:lvl1pPr marL="0" indent="0" algn="ctr">
              <a:buNone/>
              <a:defRPr lang="en-US" sz="1050" b="1" kern="1200" dirty="0">
                <a:solidFill>
                  <a:schemeClr val="tx1"/>
                </a:solidFill>
                <a:latin typeface="Georgia" panose="02040502050405020303" pitchFamily="18" charset="0"/>
                <a:ea typeface="Verdana" panose="020B0604030504040204" pitchFamily="34" charset="0"/>
                <a:cs typeface="+mn-cs"/>
              </a:defRPr>
            </a:lvl1pPr>
            <a:lvl2pPr marL="502895" indent="0">
              <a:buNone/>
              <a:defRPr sz="1200" b="1">
                <a:latin typeface="Verdana" panose="020B0604030504040204" pitchFamily="34" charset="0"/>
                <a:ea typeface="Verdana" panose="020B0604030504040204" pitchFamily="34" charset="0"/>
              </a:defRPr>
            </a:lvl2pPr>
            <a:lvl3pPr marL="1005791" indent="0">
              <a:buNone/>
              <a:defRPr sz="1200" b="1">
                <a:latin typeface="Verdana" panose="020B0604030504040204" pitchFamily="34" charset="0"/>
                <a:ea typeface="Verdana" panose="020B0604030504040204" pitchFamily="34" charset="0"/>
              </a:defRPr>
            </a:lvl3pPr>
            <a:lvl4pPr marL="1508686" indent="0">
              <a:buNone/>
              <a:defRPr sz="1200" b="1">
                <a:latin typeface="Verdana" panose="020B0604030504040204" pitchFamily="34" charset="0"/>
                <a:ea typeface="Verdana" panose="020B0604030504040204" pitchFamily="34" charset="0"/>
              </a:defRPr>
            </a:lvl4pPr>
            <a:lvl5pPr marL="2011581" indent="0">
              <a:buNone/>
              <a:defRPr sz="1200" b="1">
                <a:latin typeface="Verdana" panose="020B0604030504040204" pitchFamily="34" charset="0"/>
                <a:ea typeface="Verdana" panose="020B0604030504040204" pitchFamily="34" charset="0"/>
              </a:defRPr>
            </a:lvl5pPr>
          </a:lstStyle>
          <a:p>
            <a:pPr marL="0" lvl="0" indent="0" algn="ctr" defTabSz="1005791" rtl="0" eaLnBrk="1" latinLnBrk="0" hangingPunct="1">
              <a:lnSpc>
                <a:spcPct val="90000"/>
              </a:lnSpc>
              <a:spcBef>
                <a:spcPts val="1100"/>
              </a:spcBef>
              <a:buFont typeface="Arial" panose="020B0604020202020204" pitchFamily="34" charset="0"/>
              <a:buNone/>
            </a:pPr>
            <a:r>
              <a:rPr lang="en-US" dirty="0"/>
              <a:t>Station </a:t>
            </a:r>
            <a:br>
              <a:rPr lang="en-US" dirty="0"/>
            </a:br>
            <a:r>
              <a:rPr lang="en-US" dirty="0"/>
              <a:t>Type!</a:t>
            </a:r>
          </a:p>
        </p:txBody>
      </p:sp>
      <p:sp>
        <p:nvSpPr>
          <p:cNvPr id="33" name="Text Placeholder 10">
            <a:extLst>
              <a:ext uri="{FF2B5EF4-FFF2-40B4-BE49-F238E27FC236}">
                <a16:creationId xmlns:a16="http://schemas.microsoft.com/office/drawing/2014/main" id="{4C1E5300-F4B3-42D4-8B7B-DDE78C495A10}"/>
              </a:ext>
            </a:extLst>
          </p:cNvPr>
          <p:cNvSpPr txBox="1">
            <a:spLocks/>
          </p:cNvSpPr>
          <p:nvPr userDrawn="1"/>
        </p:nvSpPr>
        <p:spPr>
          <a:xfrm>
            <a:off x="5148263" y="3766395"/>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bg1"/>
                </a:solidFill>
              </a:rPr>
              <a:t>Conduction Convection Radiation Station Lab</a:t>
            </a:r>
            <a:r>
              <a:rPr lang="en-US" dirty="0">
                <a:solidFill>
                  <a:schemeClr val="bg1"/>
                </a:solidFill>
              </a:rPr>
              <a:t> </a:t>
            </a:r>
          </a:p>
        </p:txBody>
      </p:sp>
      <p:sp>
        <p:nvSpPr>
          <p:cNvPr id="34" name="Text Placeholder 10">
            <a:extLst>
              <a:ext uri="{FF2B5EF4-FFF2-40B4-BE49-F238E27FC236}">
                <a16:creationId xmlns:a16="http://schemas.microsoft.com/office/drawing/2014/main" id="{8373DA95-31A2-4943-87A7-9EC8EBF31630}"/>
              </a:ext>
            </a:extLst>
          </p:cNvPr>
          <p:cNvSpPr txBox="1">
            <a:spLocks/>
          </p:cNvSpPr>
          <p:nvPr userDrawn="1"/>
        </p:nvSpPr>
        <p:spPr>
          <a:xfrm>
            <a:off x="5074422" y="7641443"/>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tx1"/>
                </a:solidFill>
              </a:rPr>
              <a:t>Conduction Convection Radiation Station Lab</a:t>
            </a:r>
            <a:r>
              <a:rPr lang="en-US" dirty="0">
                <a:solidFill>
                  <a:schemeClr val="tx1"/>
                </a:solidFill>
              </a:rPr>
              <a:t> </a:t>
            </a:r>
          </a:p>
        </p:txBody>
      </p:sp>
      <p:sp>
        <p:nvSpPr>
          <p:cNvPr id="37" name="Text Placeholder 10">
            <a:extLst>
              <a:ext uri="{FF2B5EF4-FFF2-40B4-BE49-F238E27FC236}">
                <a16:creationId xmlns:a16="http://schemas.microsoft.com/office/drawing/2014/main" id="{23D9F194-82E2-4D6D-8259-74F49560AB5A}"/>
              </a:ext>
            </a:extLst>
          </p:cNvPr>
          <p:cNvSpPr txBox="1">
            <a:spLocks/>
          </p:cNvSpPr>
          <p:nvPr userDrawn="1"/>
        </p:nvSpPr>
        <p:spPr>
          <a:xfrm>
            <a:off x="47070" y="3739307"/>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tx1"/>
                </a:solidFill>
              </a:rPr>
              <a:t>Conduction Convection Radiation Station Lab</a:t>
            </a:r>
            <a:r>
              <a:rPr lang="en-US" dirty="0">
                <a:solidFill>
                  <a:schemeClr val="tx1"/>
                </a:solidFill>
              </a:rPr>
              <a:t> </a:t>
            </a:r>
          </a:p>
        </p:txBody>
      </p:sp>
    </p:spTree>
    <p:extLst>
      <p:ext uri="{BB962C8B-B14F-4D97-AF65-F5344CB8AC3E}">
        <p14:creationId xmlns:p14="http://schemas.microsoft.com/office/powerpoint/2010/main" val="177027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pendent Answer Sheet - Inputs">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35A239C1-12EE-449D-AB6F-C461446F3723}"/>
              </a:ext>
            </a:extLst>
          </p:cNvPr>
          <p:cNvGraphicFramePr>
            <a:graphicFrameLocks noGrp="1"/>
          </p:cNvGraphicFramePr>
          <p:nvPr userDrawn="1">
            <p:extLst>
              <p:ext uri="{D42A27DB-BD31-4B8C-83A1-F6EECF244321}">
                <p14:modId xmlns:p14="http://schemas.microsoft.com/office/powerpoint/2010/main" val="119075158"/>
              </p:ext>
            </p:extLst>
          </p:nvPr>
        </p:nvGraphicFramePr>
        <p:xfrm>
          <a:off x="118872" y="109731"/>
          <a:ext cx="9822141" cy="7515457"/>
        </p:xfrm>
        <a:graphic>
          <a:graphicData uri="http://schemas.openxmlformats.org/drawingml/2006/table">
            <a:tbl>
              <a:tblPr firstRow="1" bandRow="1">
                <a:tableStyleId>{5C22544A-7EE6-4342-B048-85BDC9FD1C3A}</a:tableStyleId>
              </a:tblPr>
              <a:tblGrid>
                <a:gridCol w="3274047">
                  <a:extLst>
                    <a:ext uri="{9D8B030D-6E8A-4147-A177-3AD203B41FA5}">
                      <a16:colId xmlns:a16="http://schemas.microsoft.com/office/drawing/2014/main" val="4045521861"/>
                    </a:ext>
                  </a:extLst>
                </a:gridCol>
                <a:gridCol w="3274047">
                  <a:extLst>
                    <a:ext uri="{9D8B030D-6E8A-4147-A177-3AD203B41FA5}">
                      <a16:colId xmlns:a16="http://schemas.microsoft.com/office/drawing/2014/main" val="3259376334"/>
                    </a:ext>
                  </a:extLst>
                </a:gridCol>
                <a:gridCol w="3274047">
                  <a:extLst>
                    <a:ext uri="{9D8B030D-6E8A-4147-A177-3AD203B41FA5}">
                      <a16:colId xmlns:a16="http://schemas.microsoft.com/office/drawing/2014/main" val="2785675676"/>
                    </a:ext>
                  </a:extLst>
                </a:gridCol>
              </a:tblGrid>
              <a:tr h="668482">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70832542"/>
                  </a:ext>
                </a:extLst>
              </a:tr>
              <a:tr h="1848255">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2464522"/>
                  </a:ext>
                </a:extLst>
              </a:tr>
              <a:tr h="43957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Georgia" panose="02040502050405020303" pitchFamily="18" charset="0"/>
                          <a:ea typeface="Verdana" panose="020B0604030504040204" pitchFamily="34" charset="0"/>
                          <a:cs typeface="+mn-cs"/>
                        </a:rPr>
                        <a:t>Research It!</a:t>
                      </a: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p>
                      <a:pPr algn="ctr"/>
                      <a:endParaRPr lang="en-US" sz="16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Georgia" panose="02040502050405020303" pitchFamily="18" charset="0"/>
                          <a:ea typeface="Verdana" panose="020B0604030504040204" pitchFamily="34" charset="0"/>
                          <a:cs typeface="+mn-cs"/>
                        </a:rPr>
                        <a:t>Watch It!</a:t>
                      </a:r>
                    </a:p>
                    <a:p>
                      <a:pPr algn="ctr"/>
                      <a:endParaRPr lang="en-US" sz="1600" dirty="0">
                        <a:solidFill>
                          <a:schemeClr val="tx1"/>
                        </a:solidFill>
                        <a:latin typeface="Rockwell Extra Bold" panose="020609030405050204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latin typeface="Georgia" panose="02040502050405020303" pitchFamily="18" charset="0"/>
                          <a:ea typeface="Verdana" panose="020B0604030504040204" pitchFamily="34" charset="0"/>
                          <a:cs typeface="+mn-cs"/>
                        </a:rPr>
                        <a:t>Explore It!</a:t>
                      </a:r>
                    </a:p>
                    <a:p>
                      <a:pPr algn="ctr"/>
                      <a:endParaRPr lang="en-US" sz="1600" dirty="0">
                        <a:solidFill>
                          <a:schemeClr val="tx1"/>
                        </a:solidFill>
                        <a:latin typeface="Rockwell Extra Bold" panose="02060903040505020403"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1119422"/>
                  </a:ext>
                </a:extLst>
              </a:tr>
              <a:tr h="548640">
                <a:tc gridSpan="2">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Challenge It! </a:t>
                      </a:r>
                      <a:endParaRPr lang="en-US" sz="14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Rockwell Extra Bold" panose="02060903040505020403"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605450"/>
                  </a:ext>
                </a:extLst>
              </a:tr>
            </a:tbl>
          </a:graphicData>
        </a:graphic>
      </p:graphicFrame>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73302"/>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sp>
        <p:nvSpPr>
          <p:cNvPr id="23" name="TextBox 22">
            <a:extLst>
              <a:ext uri="{FF2B5EF4-FFF2-40B4-BE49-F238E27FC236}">
                <a16:creationId xmlns:a16="http://schemas.microsoft.com/office/drawing/2014/main" id="{38C267DB-CF93-4681-A9B5-B652B3A71E87}"/>
              </a:ext>
            </a:extLst>
          </p:cNvPr>
          <p:cNvSpPr txBox="1"/>
          <p:nvPr userDrawn="1"/>
        </p:nvSpPr>
        <p:spPr>
          <a:xfrm>
            <a:off x="483721" y="109730"/>
            <a:ext cx="2286001" cy="307777"/>
          </a:xfrm>
          <a:prstGeom prst="rect">
            <a:avLst/>
          </a:prstGeom>
          <a:noFill/>
        </p:spPr>
        <p:txBody>
          <a:bodyPr wrap="square" rtlCol="0">
            <a:spAutoFit/>
          </a:bodyPr>
          <a:lstStyle/>
          <a:p>
            <a:pPr algn="ctr"/>
            <a:r>
              <a:rPr lang="en-US" sz="1400" b="1" dirty="0">
                <a:latin typeface="Georgia" panose="02040502050405020303" pitchFamily="18" charset="0"/>
                <a:ea typeface="Verdana" panose="020B0604030504040204" pitchFamily="34" charset="0"/>
              </a:rPr>
              <a:t>Read It!</a:t>
            </a:r>
          </a:p>
        </p:txBody>
      </p:sp>
      <p:sp>
        <p:nvSpPr>
          <p:cNvPr id="12" name="TextBox 11">
            <a:extLst>
              <a:ext uri="{FF2B5EF4-FFF2-40B4-BE49-F238E27FC236}">
                <a16:creationId xmlns:a16="http://schemas.microsoft.com/office/drawing/2014/main" id="{2BB63C8D-3137-4A2A-B040-DE1C2DF14DEE}"/>
              </a:ext>
            </a:extLst>
          </p:cNvPr>
          <p:cNvSpPr txBox="1"/>
          <p:nvPr userDrawn="1"/>
        </p:nvSpPr>
        <p:spPr>
          <a:xfrm>
            <a:off x="4833906" y="480586"/>
            <a:ext cx="4105814" cy="246221"/>
          </a:xfrm>
          <a:prstGeom prst="rect">
            <a:avLst/>
          </a:prstGeom>
          <a:noFill/>
        </p:spPr>
        <p:txBody>
          <a:bodyPr wrap="square" rtlCol="0">
            <a:spAutoFit/>
          </a:bodyPr>
          <a:lstStyle/>
          <a:p>
            <a:r>
              <a:rPr lang="en-US" sz="1000" dirty="0">
                <a:latin typeface="Verdana" panose="020B0604030504040204" pitchFamily="34" charset="0"/>
                <a:ea typeface="Verdana" panose="020B0604030504040204" pitchFamily="34" charset="0"/>
              </a:rPr>
              <a:t>Name ____________________________ Date _______</a:t>
            </a:r>
          </a:p>
        </p:txBody>
      </p:sp>
      <p:pic>
        <p:nvPicPr>
          <p:cNvPr id="17" name="Picture 16">
            <a:extLst>
              <a:ext uri="{FF2B5EF4-FFF2-40B4-BE49-F238E27FC236}">
                <a16:creationId xmlns:a16="http://schemas.microsoft.com/office/drawing/2014/main" id="{17647318-E129-4390-A9AB-DC3C51EBE81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51812" y="444182"/>
            <a:ext cx="280609" cy="307777"/>
          </a:xfrm>
          <a:prstGeom prst="rect">
            <a:avLst/>
          </a:prstGeom>
        </p:spPr>
      </p:pic>
      <p:sp>
        <p:nvSpPr>
          <p:cNvPr id="2" name="TextBox 1">
            <a:extLst>
              <a:ext uri="{FF2B5EF4-FFF2-40B4-BE49-F238E27FC236}">
                <a16:creationId xmlns:a16="http://schemas.microsoft.com/office/drawing/2014/main" id="{F3CAFDE4-654D-408C-9599-6EB909867730}"/>
              </a:ext>
            </a:extLst>
          </p:cNvPr>
          <p:cNvSpPr txBox="1"/>
          <p:nvPr userDrawn="1"/>
        </p:nvSpPr>
        <p:spPr>
          <a:xfrm>
            <a:off x="3424136" y="109730"/>
            <a:ext cx="651539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Georgia" panose="02040502050405020303" pitchFamily="18" charset="0"/>
                <a:ea typeface="+mn-ea"/>
                <a:cs typeface="+mn-cs"/>
              </a:rPr>
              <a:t>Conduction Convection Radiation Station Lab</a:t>
            </a:r>
            <a:endParaRPr lang="en-US" sz="1600" dirty="0"/>
          </a:p>
        </p:txBody>
      </p:sp>
    </p:spTree>
    <p:extLst>
      <p:ext uri="{BB962C8B-B14F-4D97-AF65-F5344CB8AC3E}">
        <p14:creationId xmlns:p14="http://schemas.microsoft.com/office/powerpoint/2010/main" val="173199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pendent Answer Sheet - Outputs">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FA27D5E9-5462-4C79-A02A-9B1819A78A55}"/>
              </a:ext>
            </a:extLst>
          </p:cNvPr>
          <p:cNvSpPr txBox="1"/>
          <p:nvPr userDrawn="1"/>
        </p:nvSpPr>
        <p:spPr>
          <a:xfrm>
            <a:off x="8291386" y="7573302"/>
            <a:ext cx="1649627" cy="246221"/>
          </a:xfrm>
          <a:prstGeom prst="rect">
            <a:avLst/>
          </a:prstGeom>
          <a:noFill/>
        </p:spPr>
        <p:txBody>
          <a:bodyPr wrap="square" rtlCol="0">
            <a:spAutoFit/>
          </a:bodyPr>
          <a:lstStyle/>
          <a:p>
            <a:r>
              <a:rPr lang="en-US" sz="1000" dirty="0">
                <a:solidFill>
                  <a:schemeClr val="bg1"/>
                </a:solidFill>
                <a:latin typeface="Verdana" panose="020B0604030504040204" pitchFamily="34" charset="0"/>
                <a:ea typeface="Verdana" panose="020B0604030504040204" pitchFamily="34" charset="0"/>
              </a:rPr>
              <a:t>© Kesler Science, LLC</a:t>
            </a:r>
          </a:p>
        </p:txBody>
      </p:sp>
      <p:graphicFrame>
        <p:nvGraphicFramePr>
          <p:cNvPr id="3" name="Table 2">
            <a:extLst>
              <a:ext uri="{FF2B5EF4-FFF2-40B4-BE49-F238E27FC236}">
                <a16:creationId xmlns:a16="http://schemas.microsoft.com/office/drawing/2014/main" id="{A56C9CB6-E67A-41C2-95F8-A8A93043B34D}"/>
              </a:ext>
            </a:extLst>
          </p:cNvPr>
          <p:cNvGraphicFramePr>
            <a:graphicFrameLocks noGrp="1"/>
          </p:cNvGraphicFramePr>
          <p:nvPr userDrawn="1">
            <p:extLst>
              <p:ext uri="{D42A27DB-BD31-4B8C-83A1-F6EECF244321}">
                <p14:modId xmlns:p14="http://schemas.microsoft.com/office/powerpoint/2010/main" val="3648481280"/>
              </p:ext>
            </p:extLst>
          </p:nvPr>
        </p:nvGraphicFramePr>
        <p:xfrm>
          <a:off x="114564" y="109728"/>
          <a:ext cx="9829800" cy="7522302"/>
        </p:xfrm>
        <a:graphic>
          <a:graphicData uri="http://schemas.openxmlformats.org/drawingml/2006/table">
            <a:tbl>
              <a:tblPr firstRow="1" bandRow="1">
                <a:tableStyleId>{5C22544A-7EE6-4342-B048-85BDC9FD1C3A}</a:tableStyleId>
              </a:tblPr>
              <a:tblGrid>
                <a:gridCol w="5921393">
                  <a:extLst>
                    <a:ext uri="{9D8B030D-6E8A-4147-A177-3AD203B41FA5}">
                      <a16:colId xmlns:a16="http://schemas.microsoft.com/office/drawing/2014/main" val="3275245802"/>
                    </a:ext>
                  </a:extLst>
                </a:gridCol>
                <a:gridCol w="3908407">
                  <a:extLst>
                    <a:ext uri="{9D8B030D-6E8A-4147-A177-3AD203B41FA5}">
                      <a16:colId xmlns:a16="http://schemas.microsoft.com/office/drawing/2014/main" val="850063170"/>
                    </a:ext>
                  </a:extLst>
                </a:gridCol>
              </a:tblGrid>
              <a:tr h="1707670">
                <a:tc>
                  <a:txBody>
                    <a:bodyPr/>
                    <a:lstStyle/>
                    <a:p>
                      <a:r>
                        <a:rPr lang="en-US" sz="1400" b="1" dirty="0">
                          <a:solidFill>
                            <a:schemeClr val="tx1"/>
                          </a:solidFill>
                          <a:latin typeface="Georgia" panose="02040502050405020303" pitchFamily="18" charset="0"/>
                          <a:ea typeface="Verdana" panose="020B0604030504040204" pitchFamily="34" charset="0"/>
                        </a:rPr>
                        <a:t>Explore It! (cont.)</a:t>
                      </a:r>
                    </a:p>
                    <a:p>
                      <a:r>
                        <a:rPr lang="en-US" sz="1400" b="1" dirty="0">
                          <a:solidFill>
                            <a:schemeClr val="tx1"/>
                          </a:solidFill>
                          <a:latin typeface="Georgia" panose="02040502050405020303" pitchFamily="18" charset="0"/>
                          <a:ea typeface="Verdana" panose="020B0604030504040204" pitchFamily="34" charset="0"/>
                        </a:rPr>
                        <a:t>Part 3</a:t>
                      </a:r>
                    </a:p>
                    <a:p>
                      <a:endParaRPr lang="en-US" sz="1400" b="0" dirty="0">
                        <a:solidFill>
                          <a:schemeClr val="tx1"/>
                        </a:solidFill>
                        <a:latin typeface="Georgia" panose="02040502050405020303" pitchFamily="18"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400" b="1" dirty="0">
                          <a:solidFill>
                            <a:schemeClr val="tx1"/>
                          </a:solidFill>
                          <a:latin typeface="Georgia" panose="02040502050405020303" pitchFamily="18" charset="0"/>
                          <a:ea typeface="Verdana" panose="020B0604030504040204" pitchFamily="34" charset="0"/>
                        </a:rPr>
                        <a:t>Assess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9639607"/>
                  </a:ext>
                </a:extLst>
              </a:tr>
              <a:tr h="1908313">
                <a:tc>
                  <a:txBody>
                    <a:bodyPr/>
                    <a:lstStyle/>
                    <a:p>
                      <a:pPr marL="0" marR="0" lvl="0" indent="0" algn="l" defTabSz="1005791"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Illustrate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005791"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Organize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49329772"/>
                  </a:ext>
                </a:extLst>
              </a:tr>
              <a:tr h="3906319">
                <a:tc>
                  <a:txBody>
                    <a:bodyPr/>
                    <a:lstStyle/>
                    <a:p>
                      <a:pPr marL="0" marR="0" lvl="0" indent="0" algn="l" defTabSz="1005791"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Georgia" panose="02040502050405020303" pitchFamily="18" charset="0"/>
                          <a:ea typeface="Verdana" panose="020B0604030504040204" pitchFamily="34" charset="0"/>
                        </a:rPr>
                        <a:t>Write It!</a:t>
                      </a:r>
                    </a:p>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1400" b="1" dirty="0">
                        <a:solidFill>
                          <a:schemeClr val="tx1"/>
                        </a:solidFill>
                        <a:latin typeface="Rockwell Extra Bold" panose="02060903040505020403" pitchFamily="18" charset="0"/>
                        <a:ea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36031240"/>
                  </a:ext>
                </a:extLst>
              </a:tr>
            </a:tbl>
          </a:graphicData>
        </a:graphic>
      </p:graphicFrame>
      <p:cxnSp>
        <p:nvCxnSpPr>
          <p:cNvPr id="4" name="Straight Connector 3">
            <a:extLst>
              <a:ext uri="{FF2B5EF4-FFF2-40B4-BE49-F238E27FC236}">
                <a16:creationId xmlns:a16="http://schemas.microsoft.com/office/drawing/2014/main" id="{7A56C426-E43C-460D-B9C4-BED3B244C4B8}"/>
              </a:ext>
            </a:extLst>
          </p:cNvPr>
          <p:cNvCxnSpPr>
            <a:cxnSpLocks/>
          </p:cNvCxnSpPr>
          <p:nvPr userDrawn="1"/>
        </p:nvCxnSpPr>
        <p:spPr>
          <a:xfrm>
            <a:off x="114564" y="1818751"/>
            <a:ext cx="592449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49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CA707-6456-426C-B237-70CAC8AA4963}"/>
              </a:ext>
            </a:extLst>
          </p:cNvPr>
          <p:cNvSpPr/>
          <p:nvPr userDrawn="1"/>
        </p:nvSpPr>
        <p:spPr>
          <a:xfrm>
            <a:off x="0" y="0"/>
            <a:ext cx="10058400" cy="7772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 name="Rectangle 3">
            <a:extLst>
              <a:ext uri="{FF2B5EF4-FFF2-40B4-BE49-F238E27FC236}">
                <a16:creationId xmlns:a16="http://schemas.microsoft.com/office/drawing/2014/main" id="{6091D3F6-3452-45BE-9DEC-9852F4ACE4CF}"/>
              </a:ext>
            </a:extLst>
          </p:cNvPr>
          <p:cNvSpPr/>
          <p:nvPr userDrawn="1"/>
        </p:nvSpPr>
        <p:spPr>
          <a:xfrm rot="20409879">
            <a:off x="-756383" y="1265619"/>
            <a:ext cx="11387610" cy="2480423"/>
          </a:xfrm>
          <a:custGeom>
            <a:avLst/>
            <a:gdLst>
              <a:gd name="connsiteX0" fmla="*/ 0 w 11662338"/>
              <a:gd name="connsiteY0" fmla="*/ 0 h 2508962"/>
              <a:gd name="connsiteX1" fmla="*/ 11662338 w 11662338"/>
              <a:gd name="connsiteY1" fmla="*/ 0 h 2508962"/>
              <a:gd name="connsiteX2" fmla="*/ 11662338 w 11662338"/>
              <a:gd name="connsiteY2" fmla="*/ 2508962 h 2508962"/>
              <a:gd name="connsiteX3" fmla="*/ 0 w 11662338"/>
              <a:gd name="connsiteY3" fmla="*/ 2508962 h 2508962"/>
              <a:gd name="connsiteX4" fmla="*/ 0 w 11662338"/>
              <a:gd name="connsiteY4" fmla="*/ 0 h 2508962"/>
              <a:gd name="connsiteX0" fmla="*/ 1186548 w 11662338"/>
              <a:gd name="connsiteY0" fmla="*/ 22981 h 2508962"/>
              <a:gd name="connsiteX1" fmla="*/ 11662338 w 11662338"/>
              <a:gd name="connsiteY1" fmla="*/ 0 h 2508962"/>
              <a:gd name="connsiteX2" fmla="*/ 11662338 w 11662338"/>
              <a:gd name="connsiteY2" fmla="*/ 2508962 h 2508962"/>
              <a:gd name="connsiteX3" fmla="*/ 0 w 11662338"/>
              <a:gd name="connsiteY3" fmla="*/ 2508962 h 2508962"/>
              <a:gd name="connsiteX4" fmla="*/ 1186548 w 11662338"/>
              <a:gd name="connsiteY4" fmla="*/ 22981 h 2508962"/>
              <a:gd name="connsiteX0" fmla="*/ 878967 w 11354757"/>
              <a:gd name="connsiteY0" fmla="*/ 22981 h 2508962"/>
              <a:gd name="connsiteX1" fmla="*/ 11354757 w 11354757"/>
              <a:gd name="connsiteY1" fmla="*/ 0 h 2508962"/>
              <a:gd name="connsiteX2" fmla="*/ 11354757 w 11354757"/>
              <a:gd name="connsiteY2" fmla="*/ 2508962 h 2508962"/>
              <a:gd name="connsiteX3" fmla="*/ 0 w 11354757"/>
              <a:gd name="connsiteY3" fmla="*/ 2498403 h 2508962"/>
              <a:gd name="connsiteX4" fmla="*/ 878967 w 11354757"/>
              <a:gd name="connsiteY4" fmla="*/ 22981 h 2508962"/>
              <a:gd name="connsiteX0" fmla="*/ 878967 w 11363585"/>
              <a:gd name="connsiteY0" fmla="*/ 22981 h 2508962"/>
              <a:gd name="connsiteX1" fmla="*/ 11354757 w 11363585"/>
              <a:gd name="connsiteY1" fmla="*/ 0 h 2508962"/>
              <a:gd name="connsiteX2" fmla="*/ 11363585 w 11363585"/>
              <a:gd name="connsiteY2" fmla="*/ 709512 h 2508962"/>
              <a:gd name="connsiteX3" fmla="*/ 11354757 w 11363585"/>
              <a:gd name="connsiteY3" fmla="*/ 2508962 h 2508962"/>
              <a:gd name="connsiteX4" fmla="*/ 0 w 11363585"/>
              <a:gd name="connsiteY4" fmla="*/ 2498403 h 2508962"/>
              <a:gd name="connsiteX5" fmla="*/ 878967 w 11363585"/>
              <a:gd name="connsiteY5" fmla="*/ 22981 h 2508962"/>
              <a:gd name="connsiteX0" fmla="*/ 878967 w 11363585"/>
              <a:gd name="connsiteY0" fmla="*/ 22981 h 2500895"/>
              <a:gd name="connsiteX1" fmla="*/ 11354757 w 11363585"/>
              <a:gd name="connsiteY1" fmla="*/ 0 h 2500895"/>
              <a:gd name="connsiteX2" fmla="*/ 11363585 w 11363585"/>
              <a:gd name="connsiteY2" fmla="*/ 709512 h 2500895"/>
              <a:gd name="connsiteX3" fmla="*/ 10696119 w 11363585"/>
              <a:gd name="connsiteY3" fmla="*/ 2500895 h 2500895"/>
              <a:gd name="connsiteX4" fmla="*/ 0 w 11363585"/>
              <a:gd name="connsiteY4" fmla="*/ 2498403 h 2500895"/>
              <a:gd name="connsiteX5" fmla="*/ 878967 w 11363585"/>
              <a:gd name="connsiteY5" fmla="*/ 22981 h 2500895"/>
              <a:gd name="connsiteX0" fmla="*/ 878967 w 11363585"/>
              <a:gd name="connsiteY0" fmla="*/ 22981 h 2500895"/>
              <a:gd name="connsiteX1" fmla="*/ 11354757 w 11363585"/>
              <a:gd name="connsiteY1" fmla="*/ 0 h 2500895"/>
              <a:gd name="connsiteX2" fmla="*/ 11363585 w 11363585"/>
              <a:gd name="connsiteY2" fmla="*/ 709512 h 2500895"/>
              <a:gd name="connsiteX3" fmla="*/ 10696119 w 11363585"/>
              <a:gd name="connsiteY3" fmla="*/ 2500895 h 2500895"/>
              <a:gd name="connsiteX4" fmla="*/ 0 w 11363585"/>
              <a:gd name="connsiteY4" fmla="*/ 2498403 h 2500895"/>
              <a:gd name="connsiteX5" fmla="*/ 878967 w 11363585"/>
              <a:gd name="connsiteY5" fmla="*/ 22981 h 2500895"/>
              <a:gd name="connsiteX0" fmla="*/ 878967 w 11363585"/>
              <a:gd name="connsiteY0" fmla="*/ 2509 h 2480423"/>
              <a:gd name="connsiteX1" fmla="*/ 9727253 w 11363585"/>
              <a:gd name="connsiteY1" fmla="*/ 0 h 2480423"/>
              <a:gd name="connsiteX2" fmla="*/ 11363585 w 11363585"/>
              <a:gd name="connsiteY2" fmla="*/ 689040 h 2480423"/>
              <a:gd name="connsiteX3" fmla="*/ 10696119 w 11363585"/>
              <a:gd name="connsiteY3" fmla="*/ 2480423 h 2480423"/>
              <a:gd name="connsiteX4" fmla="*/ 0 w 11363585"/>
              <a:gd name="connsiteY4" fmla="*/ 2477931 h 2480423"/>
              <a:gd name="connsiteX5" fmla="*/ 878967 w 11363585"/>
              <a:gd name="connsiteY5" fmla="*/ 2509 h 2480423"/>
              <a:gd name="connsiteX0" fmla="*/ 878967 w 11363585"/>
              <a:gd name="connsiteY0" fmla="*/ 2509 h 2480423"/>
              <a:gd name="connsiteX1" fmla="*/ 9727253 w 11363585"/>
              <a:gd name="connsiteY1" fmla="*/ 0 h 2480423"/>
              <a:gd name="connsiteX2" fmla="*/ 11363585 w 11363585"/>
              <a:gd name="connsiteY2" fmla="*/ 689040 h 2480423"/>
              <a:gd name="connsiteX3" fmla="*/ 10696119 w 11363585"/>
              <a:gd name="connsiteY3" fmla="*/ 2480423 h 2480423"/>
              <a:gd name="connsiteX4" fmla="*/ 0 w 11363585"/>
              <a:gd name="connsiteY4" fmla="*/ 2477931 h 2480423"/>
              <a:gd name="connsiteX5" fmla="*/ 878967 w 11363585"/>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0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7451"/>
              <a:gd name="connsiteY0" fmla="*/ 2509 h 2480423"/>
              <a:gd name="connsiteX1" fmla="*/ 9727253 w 11807451"/>
              <a:gd name="connsiteY1" fmla="*/ 0 h 2480423"/>
              <a:gd name="connsiteX2" fmla="*/ 11363585 w 11807451"/>
              <a:gd name="connsiteY2" fmla="*/ 689041 h 2480423"/>
              <a:gd name="connsiteX3" fmla="*/ 10696119 w 11807451"/>
              <a:gd name="connsiteY3" fmla="*/ 2480423 h 2480423"/>
              <a:gd name="connsiteX4" fmla="*/ 0 w 11807451"/>
              <a:gd name="connsiteY4" fmla="*/ 2477931 h 2480423"/>
              <a:gd name="connsiteX5" fmla="*/ 878967 w 11807451"/>
              <a:gd name="connsiteY5" fmla="*/ 2509 h 2480423"/>
              <a:gd name="connsiteX0" fmla="*/ 878967 w 11803141"/>
              <a:gd name="connsiteY0" fmla="*/ 2509 h 2480423"/>
              <a:gd name="connsiteX1" fmla="*/ 9727253 w 11803141"/>
              <a:gd name="connsiteY1" fmla="*/ 0 h 2480423"/>
              <a:gd name="connsiteX2" fmla="*/ 11353601 w 11803141"/>
              <a:gd name="connsiteY2" fmla="*/ 604434 h 2480423"/>
              <a:gd name="connsiteX3" fmla="*/ 10696119 w 11803141"/>
              <a:gd name="connsiteY3" fmla="*/ 2480423 h 2480423"/>
              <a:gd name="connsiteX4" fmla="*/ 0 w 11803141"/>
              <a:gd name="connsiteY4" fmla="*/ 2477931 h 2480423"/>
              <a:gd name="connsiteX5" fmla="*/ 878967 w 11803141"/>
              <a:gd name="connsiteY5" fmla="*/ 2509 h 2480423"/>
              <a:gd name="connsiteX0" fmla="*/ 878967 w 11803141"/>
              <a:gd name="connsiteY0" fmla="*/ 2509 h 2480423"/>
              <a:gd name="connsiteX1" fmla="*/ 9727253 w 11803141"/>
              <a:gd name="connsiteY1" fmla="*/ 0 h 2480423"/>
              <a:gd name="connsiteX2" fmla="*/ 11353601 w 11803141"/>
              <a:gd name="connsiteY2" fmla="*/ 604434 h 2480423"/>
              <a:gd name="connsiteX3" fmla="*/ 10696119 w 11803141"/>
              <a:gd name="connsiteY3" fmla="*/ 2480423 h 2480423"/>
              <a:gd name="connsiteX4" fmla="*/ 0 w 11803141"/>
              <a:gd name="connsiteY4" fmla="*/ 2477931 h 2480423"/>
              <a:gd name="connsiteX5" fmla="*/ 878967 w 11803141"/>
              <a:gd name="connsiteY5" fmla="*/ 2509 h 2480423"/>
              <a:gd name="connsiteX0" fmla="*/ 878967 w 11640007"/>
              <a:gd name="connsiteY0" fmla="*/ 2509 h 2480423"/>
              <a:gd name="connsiteX1" fmla="*/ 9727253 w 11640007"/>
              <a:gd name="connsiteY1" fmla="*/ 0 h 2480423"/>
              <a:gd name="connsiteX2" fmla="*/ 11353601 w 11640007"/>
              <a:gd name="connsiteY2" fmla="*/ 604434 h 2480423"/>
              <a:gd name="connsiteX3" fmla="*/ 10696119 w 11640007"/>
              <a:gd name="connsiteY3" fmla="*/ 2480423 h 2480423"/>
              <a:gd name="connsiteX4" fmla="*/ 0 w 11640007"/>
              <a:gd name="connsiteY4" fmla="*/ 2477931 h 2480423"/>
              <a:gd name="connsiteX5" fmla="*/ 878967 w 11640007"/>
              <a:gd name="connsiteY5" fmla="*/ 2509 h 2480423"/>
              <a:gd name="connsiteX0" fmla="*/ 878967 w 11640007"/>
              <a:gd name="connsiteY0" fmla="*/ 2509 h 2480423"/>
              <a:gd name="connsiteX1" fmla="*/ 9727253 w 11640007"/>
              <a:gd name="connsiteY1" fmla="*/ 0 h 2480423"/>
              <a:gd name="connsiteX2" fmla="*/ 11353601 w 11640007"/>
              <a:gd name="connsiteY2" fmla="*/ 604434 h 2480423"/>
              <a:gd name="connsiteX3" fmla="*/ 10696119 w 11640007"/>
              <a:gd name="connsiteY3" fmla="*/ 2480423 h 2480423"/>
              <a:gd name="connsiteX4" fmla="*/ 0 w 11640007"/>
              <a:gd name="connsiteY4" fmla="*/ 2477931 h 2480423"/>
              <a:gd name="connsiteX5" fmla="*/ 878967 w 11640007"/>
              <a:gd name="connsiteY5" fmla="*/ 2509 h 2480423"/>
              <a:gd name="connsiteX0" fmla="*/ 878967 w 11353601"/>
              <a:gd name="connsiteY0" fmla="*/ 2509 h 2480423"/>
              <a:gd name="connsiteX1" fmla="*/ 9727253 w 11353601"/>
              <a:gd name="connsiteY1" fmla="*/ 0 h 2480423"/>
              <a:gd name="connsiteX2" fmla="*/ 11353601 w 11353601"/>
              <a:gd name="connsiteY2" fmla="*/ 604434 h 2480423"/>
              <a:gd name="connsiteX3" fmla="*/ 10696119 w 11353601"/>
              <a:gd name="connsiteY3" fmla="*/ 2480423 h 2480423"/>
              <a:gd name="connsiteX4" fmla="*/ 0 w 11353601"/>
              <a:gd name="connsiteY4" fmla="*/ 2477931 h 2480423"/>
              <a:gd name="connsiteX5" fmla="*/ 878967 w 11353601"/>
              <a:gd name="connsiteY5" fmla="*/ 2509 h 2480423"/>
              <a:gd name="connsiteX0" fmla="*/ 878967 w 11387610"/>
              <a:gd name="connsiteY0" fmla="*/ 2509 h 2480423"/>
              <a:gd name="connsiteX1" fmla="*/ 9727253 w 11387610"/>
              <a:gd name="connsiteY1" fmla="*/ 0 h 2480423"/>
              <a:gd name="connsiteX2" fmla="*/ 11387610 w 11387610"/>
              <a:gd name="connsiteY2" fmla="*/ 605265 h 2480423"/>
              <a:gd name="connsiteX3" fmla="*/ 10696119 w 11387610"/>
              <a:gd name="connsiteY3" fmla="*/ 2480423 h 2480423"/>
              <a:gd name="connsiteX4" fmla="*/ 0 w 11387610"/>
              <a:gd name="connsiteY4" fmla="*/ 2477931 h 2480423"/>
              <a:gd name="connsiteX5" fmla="*/ 878967 w 11387610"/>
              <a:gd name="connsiteY5" fmla="*/ 2509 h 2480423"/>
              <a:gd name="connsiteX0" fmla="*/ 878967 w 11387610"/>
              <a:gd name="connsiteY0" fmla="*/ 2509 h 2480423"/>
              <a:gd name="connsiteX1" fmla="*/ 9727253 w 11387610"/>
              <a:gd name="connsiteY1" fmla="*/ 0 h 2480423"/>
              <a:gd name="connsiteX2" fmla="*/ 11387610 w 11387610"/>
              <a:gd name="connsiteY2" fmla="*/ 605265 h 2480423"/>
              <a:gd name="connsiteX3" fmla="*/ 10696119 w 11387610"/>
              <a:gd name="connsiteY3" fmla="*/ 2480423 h 2480423"/>
              <a:gd name="connsiteX4" fmla="*/ 0 w 11387610"/>
              <a:gd name="connsiteY4" fmla="*/ 2477931 h 2480423"/>
              <a:gd name="connsiteX5" fmla="*/ 878967 w 11387610"/>
              <a:gd name="connsiteY5" fmla="*/ 2509 h 2480423"/>
              <a:gd name="connsiteX0" fmla="*/ 878967 w 11387610"/>
              <a:gd name="connsiteY0" fmla="*/ 2509 h 2480423"/>
              <a:gd name="connsiteX1" fmla="*/ 9727253 w 11387610"/>
              <a:gd name="connsiteY1" fmla="*/ 0 h 2480423"/>
              <a:gd name="connsiteX2" fmla="*/ 11387610 w 11387610"/>
              <a:gd name="connsiteY2" fmla="*/ 605265 h 2480423"/>
              <a:gd name="connsiteX3" fmla="*/ 10696119 w 11387610"/>
              <a:gd name="connsiteY3" fmla="*/ 2480423 h 2480423"/>
              <a:gd name="connsiteX4" fmla="*/ 0 w 11387610"/>
              <a:gd name="connsiteY4" fmla="*/ 2477931 h 2480423"/>
              <a:gd name="connsiteX5" fmla="*/ 878967 w 11387610"/>
              <a:gd name="connsiteY5" fmla="*/ 2509 h 2480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87610" h="2480423">
                <a:moveTo>
                  <a:pt x="878967" y="2509"/>
                </a:moveTo>
                <a:lnTo>
                  <a:pt x="9727253" y="0"/>
                </a:lnTo>
                <a:lnTo>
                  <a:pt x="11387610" y="605265"/>
                </a:lnTo>
                <a:cubicBezTo>
                  <a:pt x="10964538" y="1750816"/>
                  <a:pt x="11064820" y="1470083"/>
                  <a:pt x="10696119" y="2480423"/>
                </a:cubicBezTo>
                <a:lnTo>
                  <a:pt x="0" y="2477931"/>
                </a:lnTo>
                <a:lnTo>
                  <a:pt x="878967" y="2509"/>
                </a:lnTo>
                <a:close/>
              </a:path>
            </a:pathLst>
          </a:cu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15">
            <a:extLst>
              <a:ext uri="{FF2B5EF4-FFF2-40B4-BE49-F238E27FC236}">
                <a16:creationId xmlns:a16="http://schemas.microsoft.com/office/drawing/2014/main" id="{8B613D1D-842D-41EA-BCFC-78900520A304}"/>
              </a:ext>
            </a:extLst>
          </p:cNvPr>
          <p:cNvSpPr/>
          <p:nvPr userDrawn="1"/>
        </p:nvSpPr>
        <p:spPr>
          <a:xfrm rot="20409879">
            <a:off x="39995" y="5680209"/>
            <a:ext cx="10766786" cy="2528552"/>
          </a:xfrm>
          <a:custGeom>
            <a:avLst/>
            <a:gdLst>
              <a:gd name="connsiteX0" fmla="*/ 0 w 12152894"/>
              <a:gd name="connsiteY0" fmla="*/ 0 h 2508962"/>
              <a:gd name="connsiteX1" fmla="*/ 12152894 w 12152894"/>
              <a:gd name="connsiteY1" fmla="*/ 0 h 2508962"/>
              <a:gd name="connsiteX2" fmla="*/ 12152894 w 12152894"/>
              <a:gd name="connsiteY2" fmla="*/ 2508962 h 2508962"/>
              <a:gd name="connsiteX3" fmla="*/ 0 w 12152894"/>
              <a:gd name="connsiteY3" fmla="*/ 2508962 h 2508962"/>
              <a:gd name="connsiteX4" fmla="*/ 0 w 12152894"/>
              <a:gd name="connsiteY4" fmla="*/ 0 h 2508962"/>
              <a:gd name="connsiteX0" fmla="*/ 0 w 12152894"/>
              <a:gd name="connsiteY0" fmla="*/ 0 h 2508962"/>
              <a:gd name="connsiteX1" fmla="*/ 214532 w 12152894"/>
              <a:gd name="connsiteY1" fmla="*/ 12821 h 2508962"/>
              <a:gd name="connsiteX2" fmla="*/ 12152894 w 12152894"/>
              <a:gd name="connsiteY2" fmla="*/ 0 h 2508962"/>
              <a:gd name="connsiteX3" fmla="*/ 12152894 w 12152894"/>
              <a:gd name="connsiteY3" fmla="*/ 2508962 h 2508962"/>
              <a:gd name="connsiteX4" fmla="*/ 0 w 12152894"/>
              <a:gd name="connsiteY4" fmla="*/ 2508962 h 2508962"/>
              <a:gd name="connsiteX5" fmla="*/ 0 w 12152894"/>
              <a:gd name="connsiteY5" fmla="*/ 0 h 2508962"/>
              <a:gd name="connsiteX0" fmla="*/ 17630 w 12170524"/>
              <a:gd name="connsiteY0" fmla="*/ 0 h 2508962"/>
              <a:gd name="connsiteX1" fmla="*/ 232162 w 12170524"/>
              <a:gd name="connsiteY1" fmla="*/ 12821 h 2508962"/>
              <a:gd name="connsiteX2" fmla="*/ 12170524 w 12170524"/>
              <a:gd name="connsiteY2" fmla="*/ 0 h 2508962"/>
              <a:gd name="connsiteX3" fmla="*/ 12170524 w 12170524"/>
              <a:gd name="connsiteY3" fmla="*/ 2508962 h 2508962"/>
              <a:gd name="connsiteX4" fmla="*/ 17630 w 12170524"/>
              <a:gd name="connsiteY4" fmla="*/ 2508962 h 2508962"/>
              <a:gd name="connsiteX5" fmla="*/ 0 w 12170524"/>
              <a:gd name="connsiteY5" fmla="*/ 307103 h 2508962"/>
              <a:gd name="connsiteX6" fmla="*/ 17630 w 12170524"/>
              <a:gd name="connsiteY6" fmla="*/ 0 h 2508962"/>
              <a:gd name="connsiteX0" fmla="*/ 17630 w 12170524"/>
              <a:gd name="connsiteY0" fmla="*/ 0 h 2513773"/>
              <a:gd name="connsiteX1" fmla="*/ 232162 w 12170524"/>
              <a:gd name="connsiteY1" fmla="*/ 12821 h 2513773"/>
              <a:gd name="connsiteX2" fmla="*/ 12170524 w 12170524"/>
              <a:gd name="connsiteY2" fmla="*/ 0 h 2513773"/>
              <a:gd name="connsiteX3" fmla="*/ 12170524 w 12170524"/>
              <a:gd name="connsiteY3" fmla="*/ 2508962 h 2513773"/>
              <a:gd name="connsiteX4" fmla="*/ 6566552 w 12170524"/>
              <a:gd name="connsiteY4" fmla="*/ 2513773 h 2513773"/>
              <a:gd name="connsiteX5" fmla="*/ 17630 w 12170524"/>
              <a:gd name="connsiteY5" fmla="*/ 2508962 h 2513773"/>
              <a:gd name="connsiteX6" fmla="*/ 0 w 12170524"/>
              <a:gd name="connsiteY6" fmla="*/ 307103 h 2513773"/>
              <a:gd name="connsiteX7" fmla="*/ 17630 w 12170524"/>
              <a:gd name="connsiteY7" fmla="*/ 0 h 2513773"/>
              <a:gd name="connsiteX0" fmla="*/ 17630 w 12170524"/>
              <a:gd name="connsiteY0" fmla="*/ 0 h 2513773"/>
              <a:gd name="connsiteX1" fmla="*/ 232162 w 12170524"/>
              <a:gd name="connsiteY1" fmla="*/ 12821 h 2513773"/>
              <a:gd name="connsiteX2" fmla="*/ 12170524 w 12170524"/>
              <a:gd name="connsiteY2" fmla="*/ 0 h 2513773"/>
              <a:gd name="connsiteX3" fmla="*/ 12170524 w 12170524"/>
              <a:gd name="connsiteY3" fmla="*/ 2508962 h 2513773"/>
              <a:gd name="connsiteX4" fmla="*/ 6566552 w 12170524"/>
              <a:gd name="connsiteY4" fmla="*/ 2513773 h 2513773"/>
              <a:gd name="connsiteX5" fmla="*/ 0 w 12170524"/>
              <a:gd name="connsiteY5" fmla="*/ 307103 h 2513773"/>
              <a:gd name="connsiteX6" fmla="*/ 17630 w 12170524"/>
              <a:gd name="connsiteY6" fmla="*/ 0 h 2513773"/>
              <a:gd name="connsiteX0" fmla="*/ 0 w 12170524"/>
              <a:gd name="connsiteY0" fmla="*/ 307103 h 2513773"/>
              <a:gd name="connsiteX1" fmla="*/ 232162 w 12170524"/>
              <a:gd name="connsiteY1" fmla="*/ 12821 h 2513773"/>
              <a:gd name="connsiteX2" fmla="*/ 12170524 w 12170524"/>
              <a:gd name="connsiteY2" fmla="*/ 0 h 2513773"/>
              <a:gd name="connsiteX3" fmla="*/ 12170524 w 12170524"/>
              <a:gd name="connsiteY3" fmla="*/ 2508962 h 2513773"/>
              <a:gd name="connsiteX4" fmla="*/ 6566552 w 12170524"/>
              <a:gd name="connsiteY4" fmla="*/ 2513773 h 2513773"/>
              <a:gd name="connsiteX5" fmla="*/ 0 w 12170524"/>
              <a:gd name="connsiteY5" fmla="*/ 307103 h 2513773"/>
              <a:gd name="connsiteX0" fmla="*/ 0 w 12041786"/>
              <a:gd name="connsiteY0" fmla="*/ 299538 h 2513773"/>
              <a:gd name="connsiteX1" fmla="*/ 103424 w 12041786"/>
              <a:gd name="connsiteY1" fmla="*/ 12821 h 2513773"/>
              <a:gd name="connsiteX2" fmla="*/ 12041786 w 12041786"/>
              <a:gd name="connsiteY2" fmla="*/ 0 h 2513773"/>
              <a:gd name="connsiteX3" fmla="*/ 12041786 w 12041786"/>
              <a:gd name="connsiteY3" fmla="*/ 2508962 h 2513773"/>
              <a:gd name="connsiteX4" fmla="*/ 6437814 w 12041786"/>
              <a:gd name="connsiteY4" fmla="*/ 2513773 h 2513773"/>
              <a:gd name="connsiteX5" fmla="*/ 0 w 12041786"/>
              <a:gd name="connsiteY5" fmla="*/ 299538 h 2513773"/>
              <a:gd name="connsiteX0" fmla="*/ 0 w 12041786"/>
              <a:gd name="connsiteY0" fmla="*/ 314317 h 2528552"/>
              <a:gd name="connsiteX1" fmla="*/ 103424 w 12041786"/>
              <a:gd name="connsiteY1" fmla="*/ 27600 h 2528552"/>
              <a:gd name="connsiteX2" fmla="*/ 10806166 w 12041786"/>
              <a:gd name="connsiteY2" fmla="*/ 0 h 2528552"/>
              <a:gd name="connsiteX3" fmla="*/ 12041786 w 12041786"/>
              <a:gd name="connsiteY3" fmla="*/ 14779 h 2528552"/>
              <a:gd name="connsiteX4" fmla="*/ 12041786 w 12041786"/>
              <a:gd name="connsiteY4" fmla="*/ 2523741 h 2528552"/>
              <a:gd name="connsiteX5" fmla="*/ 6437814 w 12041786"/>
              <a:gd name="connsiteY5" fmla="*/ 2528552 h 2528552"/>
              <a:gd name="connsiteX6" fmla="*/ 0 w 12041786"/>
              <a:gd name="connsiteY6" fmla="*/ 314317 h 2528552"/>
              <a:gd name="connsiteX0" fmla="*/ 0 w 12041786"/>
              <a:gd name="connsiteY0" fmla="*/ 314317 h 2528552"/>
              <a:gd name="connsiteX1" fmla="*/ 103424 w 12041786"/>
              <a:gd name="connsiteY1" fmla="*/ 27600 h 2528552"/>
              <a:gd name="connsiteX2" fmla="*/ 10806166 w 12041786"/>
              <a:gd name="connsiteY2" fmla="*/ 0 h 2528552"/>
              <a:gd name="connsiteX3" fmla="*/ 12041786 w 12041786"/>
              <a:gd name="connsiteY3" fmla="*/ 14779 h 2528552"/>
              <a:gd name="connsiteX4" fmla="*/ 12041786 w 12041786"/>
              <a:gd name="connsiteY4" fmla="*/ 2523741 h 2528552"/>
              <a:gd name="connsiteX5" fmla="*/ 9904076 w 12041786"/>
              <a:gd name="connsiteY5" fmla="*/ 2500807 h 2528552"/>
              <a:gd name="connsiteX6" fmla="*/ 6437814 w 12041786"/>
              <a:gd name="connsiteY6" fmla="*/ 2528552 h 2528552"/>
              <a:gd name="connsiteX7" fmla="*/ 0 w 12041786"/>
              <a:gd name="connsiteY7" fmla="*/ 314317 h 2528552"/>
              <a:gd name="connsiteX0" fmla="*/ 0 w 12041786"/>
              <a:gd name="connsiteY0" fmla="*/ 314317 h 2528552"/>
              <a:gd name="connsiteX1" fmla="*/ 103424 w 12041786"/>
              <a:gd name="connsiteY1" fmla="*/ 27600 h 2528552"/>
              <a:gd name="connsiteX2" fmla="*/ 10806166 w 12041786"/>
              <a:gd name="connsiteY2" fmla="*/ 0 h 2528552"/>
              <a:gd name="connsiteX3" fmla="*/ 12041786 w 12041786"/>
              <a:gd name="connsiteY3" fmla="*/ 2523741 h 2528552"/>
              <a:gd name="connsiteX4" fmla="*/ 9904076 w 12041786"/>
              <a:gd name="connsiteY4" fmla="*/ 2500807 h 2528552"/>
              <a:gd name="connsiteX5" fmla="*/ 6437814 w 12041786"/>
              <a:gd name="connsiteY5" fmla="*/ 2528552 h 2528552"/>
              <a:gd name="connsiteX6" fmla="*/ 0 w 12041786"/>
              <a:gd name="connsiteY6" fmla="*/ 314317 h 2528552"/>
              <a:gd name="connsiteX0" fmla="*/ 0 w 10806166"/>
              <a:gd name="connsiteY0" fmla="*/ 314317 h 2528552"/>
              <a:gd name="connsiteX1" fmla="*/ 103424 w 10806166"/>
              <a:gd name="connsiteY1" fmla="*/ 27600 h 2528552"/>
              <a:gd name="connsiteX2" fmla="*/ 10806166 w 10806166"/>
              <a:gd name="connsiteY2" fmla="*/ 0 h 2528552"/>
              <a:gd name="connsiteX3" fmla="*/ 9904076 w 10806166"/>
              <a:gd name="connsiteY3" fmla="*/ 2500807 h 2528552"/>
              <a:gd name="connsiteX4" fmla="*/ 6437814 w 10806166"/>
              <a:gd name="connsiteY4" fmla="*/ 2528552 h 2528552"/>
              <a:gd name="connsiteX5" fmla="*/ 0 w 10806166"/>
              <a:gd name="connsiteY5" fmla="*/ 314317 h 2528552"/>
              <a:gd name="connsiteX0" fmla="*/ 0 w 10806166"/>
              <a:gd name="connsiteY0" fmla="*/ 314317 h 2528552"/>
              <a:gd name="connsiteX1" fmla="*/ 103424 w 10806166"/>
              <a:gd name="connsiteY1" fmla="*/ 27600 h 2528552"/>
              <a:gd name="connsiteX2" fmla="*/ 10806166 w 10806166"/>
              <a:gd name="connsiteY2" fmla="*/ 0 h 2528552"/>
              <a:gd name="connsiteX3" fmla="*/ 9904076 w 10806166"/>
              <a:gd name="connsiteY3" fmla="*/ 2500807 h 2528552"/>
              <a:gd name="connsiteX4" fmla="*/ 6437814 w 10806166"/>
              <a:gd name="connsiteY4" fmla="*/ 2528552 h 2528552"/>
              <a:gd name="connsiteX5" fmla="*/ 0 w 10806166"/>
              <a:gd name="connsiteY5" fmla="*/ 314317 h 2528552"/>
              <a:gd name="connsiteX0" fmla="*/ 0 w 10794675"/>
              <a:gd name="connsiteY0" fmla="*/ 282459 h 2528552"/>
              <a:gd name="connsiteX1" fmla="*/ 91933 w 10794675"/>
              <a:gd name="connsiteY1" fmla="*/ 27600 h 2528552"/>
              <a:gd name="connsiteX2" fmla="*/ 10794675 w 10794675"/>
              <a:gd name="connsiteY2" fmla="*/ 0 h 2528552"/>
              <a:gd name="connsiteX3" fmla="*/ 9892585 w 10794675"/>
              <a:gd name="connsiteY3" fmla="*/ 2500807 h 2528552"/>
              <a:gd name="connsiteX4" fmla="*/ 6426323 w 10794675"/>
              <a:gd name="connsiteY4" fmla="*/ 2528552 h 2528552"/>
              <a:gd name="connsiteX5" fmla="*/ 0 w 10794675"/>
              <a:gd name="connsiteY5" fmla="*/ 282459 h 2528552"/>
              <a:gd name="connsiteX0" fmla="*/ 0 w 10826051"/>
              <a:gd name="connsiteY0" fmla="*/ 369441 h 2528552"/>
              <a:gd name="connsiteX1" fmla="*/ 123309 w 10826051"/>
              <a:gd name="connsiteY1" fmla="*/ 27600 h 2528552"/>
              <a:gd name="connsiteX2" fmla="*/ 10826051 w 10826051"/>
              <a:gd name="connsiteY2" fmla="*/ 0 h 2528552"/>
              <a:gd name="connsiteX3" fmla="*/ 9923961 w 10826051"/>
              <a:gd name="connsiteY3" fmla="*/ 2500807 h 2528552"/>
              <a:gd name="connsiteX4" fmla="*/ 6457699 w 10826051"/>
              <a:gd name="connsiteY4" fmla="*/ 2528552 h 2528552"/>
              <a:gd name="connsiteX5" fmla="*/ 0 w 10826051"/>
              <a:gd name="connsiteY5" fmla="*/ 369441 h 2528552"/>
              <a:gd name="connsiteX0" fmla="*/ 0 w 10766786"/>
              <a:gd name="connsiteY0" fmla="*/ 205142 h 2528552"/>
              <a:gd name="connsiteX1" fmla="*/ 64044 w 10766786"/>
              <a:gd name="connsiteY1" fmla="*/ 27600 h 2528552"/>
              <a:gd name="connsiteX2" fmla="*/ 10766786 w 10766786"/>
              <a:gd name="connsiteY2" fmla="*/ 0 h 2528552"/>
              <a:gd name="connsiteX3" fmla="*/ 9864696 w 10766786"/>
              <a:gd name="connsiteY3" fmla="*/ 2500807 h 2528552"/>
              <a:gd name="connsiteX4" fmla="*/ 6398434 w 10766786"/>
              <a:gd name="connsiteY4" fmla="*/ 2528552 h 2528552"/>
              <a:gd name="connsiteX5" fmla="*/ 0 w 10766786"/>
              <a:gd name="connsiteY5" fmla="*/ 205142 h 252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6786" h="2528552">
                <a:moveTo>
                  <a:pt x="0" y="205142"/>
                </a:moveTo>
                <a:lnTo>
                  <a:pt x="64044" y="27600"/>
                </a:lnTo>
                <a:lnTo>
                  <a:pt x="10766786" y="0"/>
                </a:lnTo>
                <a:lnTo>
                  <a:pt x="9864696" y="2500807"/>
                </a:lnTo>
                <a:lnTo>
                  <a:pt x="6398434" y="2528552"/>
                </a:lnTo>
                <a:lnTo>
                  <a:pt x="0" y="205142"/>
                </a:lnTo>
                <a:close/>
              </a:path>
            </a:pathLst>
          </a:cu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 Placeholder 10">
            <a:extLst>
              <a:ext uri="{FF2B5EF4-FFF2-40B4-BE49-F238E27FC236}">
                <a16:creationId xmlns:a16="http://schemas.microsoft.com/office/drawing/2014/main" id="{4C3E2735-B404-4F13-9B4E-8FA895AD1541}"/>
              </a:ext>
            </a:extLst>
          </p:cNvPr>
          <p:cNvSpPr txBox="1">
            <a:spLocks/>
          </p:cNvSpPr>
          <p:nvPr userDrawn="1"/>
        </p:nvSpPr>
        <p:spPr>
          <a:xfrm>
            <a:off x="54032" y="7623821"/>
            <a:ext cx="4910137" cy="117475"/>
          </a:xfrm>
          <a:prstGeom prst="rect">
            <a:avLst/>
          </a:prstGeom>
        </p:spPr>
        <p:txBody>
          <a:bodyPr/>
          <a:lstStyle>
            <a:lvl1pPr marL="0" indent="0" algn="l" defTabSz="1005791" rtl="0" eaLnBrk="1" latinLnBrk="0" hangingPunct="1">
              <a:lnSpc>
                <a:spcPct val="90000"/>
              </a:lnSpc>
              <a:spcBef>
                <a:spcPts val="110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1pPr>
            <a:lvl2pPr marL="502895"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2pPr>
            <a:lvl3pPr marL="100579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3pPr>
            <a:lvl4pPr marL="1508686"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4pPr>
            <a:lvl5pPr marL="2011581" indent="0" algn="l" defTabSz="1005791" rtl="0" eaLnBrk="1" latinLnBrk="0" hangingPunct="1">
              <a:lnSpc>
                <a:spcPct val="90000"/>
              </a:lnSpc>
              <a:spcBef>
                <a:spcPts val="550"/>
              </a:spcBef>
              <a:buFont typeface="Arial" panose="020B0604020202020204" pitchFamily="34" charset="0"/>
              <a:buNone/>
              <a:defRPr sz="700" kern="1200">
                <a:solidFill>
                  <a:schemeClr val="tx1"/>
                </a:solidFill>
                <a:latin typeface="Verdana" panose="020B0604030504040204" pitchFamily="34" charset="0"/>
                <a:ea typeface="Verdana" panose="020B0604030504040204" pitchFamily="34" charset="0"/>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a:lstStyle>
          <a:p>
            <a:r>
              <a:rPr lang="fr-FR" dirty="0">
                <a:solidFill>
                  <a:schemeClr val="tx1"/>
                </a:solidFill>
              </a:rPr>
              <a:t>Conduction Convection Radiation Station Lab</a:t>
            </a:r>
            <a:r>
              <a:rPr lang="en-US" dirty="0">
                <a:solidFill>
                  <a:schemeClr val="tx1"/>
                </a:solidFill>
              </a:rPr>
              <a:t> </a:t>
            </a:r>
          </a:p>
        </p:txBody>
      </p:sp>
    </p:spTree>
    <p:extLst>
      <p:ext uri="{BB962C8B-B14F-4D97-AF65-F5344CB8AC3E}">
        <p14:creationId xmlns:p14="http://schemas.microsoft.com/office/powerpoint/2010/main" val="219769890"/>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96" r:id="rId3"/>
    <p:sldLayoutId id="2147483697" r:id="rId4"/>
    <p:sldLayoutId id="2147483687" r:id="rId5"/>
    <p:sldLayoutId id="2147483690" r:id="rId6"/>
    <p:sldLayoutId id="2147483686" r:id="rId7"/>
    <p:sldLayoutId id="2147483694" r:id="rId8"/>
    <p:sldLayoutId id="2147483689" r:id="rId9"/>
    <p:sldLayoutId id="2147483688" r:id="rId10"/>
    <p:sldLayoutId id="2147483695" r:id="rId11"/>
    <p:sldLayoutId id="2147483710" r:id="rId12"/>
  </p:sldLayoutIdLst>
  <p:txStyles>
    <p:titleStyle>
      <a:lvl1pPr algn="l" defTabSz="1005791"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48" indent="-251448" algn="l" defTabSz="1005791"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43" indent="-251448" algn="l" defTabSz="1005791"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239" indent="-251448" algn="l" defTabSz="1005791"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134"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029"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592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82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715"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610" indent="-251448" algn="l" defTabSz="1005791"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791" rtl="0" eaLnBrk="1" latinLnBrk="0" hangingPunct="1">
        <a:defRPr sz="1980" kern="1200">
          <a:solidFill>
            <a:schemeClr val="tx1"/>
          </a:solidFill>
          <a:latin typeface="+mn-lt"/>
          <a:ea typeface="+mn-ea"/>
          <a:cs typeface="+mn-cs"/>
        </a:defRPr>
      </a:lvl1pPr>
      <a:lvl2pPr marL="502895" algn="l" defTabSz="1005791" rtl="0" eaLnBrk="1" latinLnBrk="0" hangingPunct="1">
        <a:defRPr sz="1980" kern="1200">
          <a:solidFill>
            <a:schemeClr val="tx1"/>
          </a:solidFill>
          <a:latin typeface="+mn-lt"/>
          <a:ea typeface="+mn-ea"/>
          <a:cs typeface="+mn-cs"/>
        </a:defRPr>
      </a:lvl2pPr>
      <a:lvl3pPr marL="1005791" algn="l" defTabSz="1005791" rtl="0" eaLnBrk="1" latinLnBrk="0" hangingPunct="1">
        <a:defRPr sz="1980" kern="1200">
          <a:solidFill>
            <a:schemeClr val="tx1"/>
          </a:solidFill>
          <a:latin typeface="+mn-lt"/>
          <a:ea typeface="+mn-ea"/>
          <a:cs typeface="+mn-cs"/>
        </a:defRPr>
      </a:lvl3pPr>
      <a:lvl4pPr marL="1508686" algn="l" defTabSz="1005791" rtl="0" eaLnBrk="1" latinLnBrk="0" hangingPunct="1">
        <a:defRPr sz="1980" kern="1200">
          <a:solidFill>
            <a:schemeClr val="tx1"/>
          </a:solidFill>
          <a:latin typeface="+mn-lt"/>
          <a:ea typeface="+mn-ea"/>
          <a:cs typeface="+mn-cs"/>
        </a:defRPr>
      </a:lvl4pPr>
      <a:lvl5pPr marL="2011581" algn="l" defTabSz="1005791" rtl="0" eaLnBrk="1" latinLnBrk="0" hangingPunct="1">
        <a:defRPr sz="1980" kern="1200">
          <a:solidFill>
            <a:schemeClr val="tx1"/>
          </a:solidFill>
          <a:latin typeface="+mn-lt"/>
          <a:ea typeface="+mn-ea"/>
          <a:cs typeface="+mn-cs"/>
        </a:defRPr>
      </a:lvl5pPr>
      <a:lvl6pPr marL="2514476" algn="l" defTabSz="1005791" rtl="0" eaLnBrk="1" latinLnBrk="0" hangingPunct="1">
        <a:defRPr sz="1980" kern="1200">
          <a:solidFill>
            <a:schemeClr val="tx1"/>
          </a:solidFill>
          <a:latin typeface="+mn-lt"/>
          <a:ea typeface="+mn-ea"/>
          <a:cs typeface="+mn-cs"/>
        </a:defRPr>
      </a:lvl6pPr>
      <a:lvl7pPr marL="3017373" algn="l" defTabSz="1005791" rtl="0" eaLnBrk="1" latinLnBrk="0" hangingPunct="1">
        <a:defRPr sz="1980" kern="1200">
          <a:solidFill>
            <a:schemeClr val="tx1"/>
          </a:solidFill>
          <a:latin typeface="+mn-lt"/>
          <a:ea typeface="+mn-ea"/>
          <a:cs typeface="+mn-cs"/>
        </a:defRPr>
      </a:lvl7pPr>
      <a:lvl8pPr marL="3520268" algn="l" defTabSz="1005791" rtl="0" eaLnBrk="1" latinLnBrk="0" hangingPunct="1">
        <a:defRPr sz="1980" kern="1200">
          <a:solidFill>
            <a:schemeClr val="tx1"/>
          </a:solidFill>
          <a:latin typeface="+mn-lt"/>
          <a:ea typeface="+mn-ea"/>
          <a:cs typeface="+mn-cs"/>
        </a:defRPr>
      </a:lvl8pPr>
      <a:lvl9pPr marL="4023163" algn="l" defTabSz="1005791" rtl="0" eaLnBrk="1" latinLnBrk="0" hangingPunct="1">
        <a:defRPr sz="19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userDrawn="1">
          <p15:clr>
            <a:srgbClr val="F26B43"/>
          </p15:clr>
        </p15:guide>
        <p15:guide id="2" pos="31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wisc-online.com/learn/natural-science/earth-science/sce304/heat-transfer-conduction-convection-radiation" TargetMode="External"/><Relationship Id="rId2" Type="http://schemas.openxmlformats.org/officeDocument/2006/relationships/hyperlink" Target="http://studyjams.scholastic.com/studyjams/jams/science/energy-light-sound/heat.htm"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forms/d/1gzqsTkuDH9m3OMwcCejIT4T21Xva_S-t_5gvvL81KZ4/copy" TargetMode="External"/><Relationship Id="rId2" Type="http://schemas.openxmlformats.org/officeDocument/2006/relationships/hyperlink" Target="https://docs.google.com/forms/d/1JkxXqio15-8DFG8Medq5hxm0u7Zy1AtF1GjwGX9-fWo/copy"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D341F04-2679-4DFC-ADED-8BE3EBDC2EE2}"/>
              </a:ext>
            </a:extLst>
          </p:cNvPr>
          <p:cNvGraphicFramePr>
            <a:graphicFrameLocks noGrp="1"/>
          </p:cNvGraphicFramePr>
          <p:nvPr>
            <p:extLst>
              <p:ext uri="{D42A27DB-BD31-4B8C-83A1-F6EECF244321}">
                <p14:modId xmlns:p14="http://schemas.microsoft.com/office/powerpoint/2010/main" val="2058487483"/>
              </p:ext>
            </p:extLst>
          </p:nvPr>
        </p:nvGraphicFramePr>
        <p:xfrm>
          <a:off x="150384" y="1158961"/>
          <a:ext cx="9754083" cy="6515100"/>
        </p:xfrm>
        <a:graphic>
          <a:graphicData uri="http://schemas.openxmlformats.org/drawingml/2006/table">
            <a:tbl>
              <a:tblPr firstRow="1" bandRow="1">
                <a:tableStyleId>{5C22544A-7EE6-4342-B048-85BDC9FD1C3A}</a:tableStyleId>
              </a:tblPr>
              <a:tblGrid>
                <a:gridCol w="4631674">
                  <a:extLst>
                    <a:ext uri="{9D8B030D-6E8A-4147-A177-3AD203B41FA5}">
                      <a16:colId xmlns:a16="http://schemas.microsoft.com/office/drawing/2014/main" val="564320003"/>
                    </a:ext>
                  </a:extLst>
                </a:gridCol>
                <a:gridCol w="487291">
                  <a:extLst>
                    <a:ext uri="{9D8B030D-6E8A-4147-A177-3AD203B41FA5}">
                      <a16:colId xmlns:a16="http://schemas.microsoft.com/office/drawing/2014/main" val="1960008820"/>
                    </a:ext>
                  </a:extLst>
                </a:gridCol>
                <a:gridCol w="4635118">
                  <a:extLst>
                    <a:ext uri="{9D8B030D-6E8A-4147-A177-3AD203B41FA5}">
                      <a16:colId xmlns:a16="http://schemas.microsoft.com/office/drawing/2014/main" val="524738732"/>
                    </a:ext>
                  </a:extLst>
                </a:gridCol>
              </a:tblGrid>
              <a:tr h="4972124">
                <a:tc>
                  <a:txBody>
                    <a:bodyPr/>
                    <a:lstStyle/>
                    <a:p>
                      <a:pPr marL="171450" indent="-171450">
                        <a:buFont typeface="Wingdings" panose="05000000000000000000" pitchFamily="2" charset="2"/>
                        <a:buChar char="ü"/>
                      </a:pPr>
                      <a:r>
                        <a:rPr lang="en-US" sz="1200" b="1" u="none" kern="1200" dirty="0">
                          <a:solidFill>
                            <a:schemeClr val="tx1"/>
                          </a:solidFill>
                          <a:latin typeface="Verdana" panose="020B0604030504040204" pitchFamily="34" charset="0"/>
                          <a:ea typeface="Verdana" panose="020B0604030504040204" pitchFamily="34" charset="0"/>
                          <a:cs typeface="+mn-cs"/>
                        </a:rPr>
                        <a:t>Read It! </a:t>
                      </a:r>
                    </a:p>
                    <a:p>
                      <a:pPr marL="171450" indent="0"/>
                      <a:r>
                        <a:rPr lang="en-US" sz="1100" b="0" dirty="0">
                          <a:solidFill>
                            <a:schemeClr val="tx1"/>
                          </a:solidFill>
                          <a:latin typeface="Verdana" panose="020B0604030504040204" pitchFamily="34" charset="0"/>
                          <a:ea typeface="Verdana" panose="020B0604030504040204" pitchFamily="34" charset="0"/>
                        </a:rPr>
                        <a:t>Print several copies of the reading so that multiple students can read at different paces. There are two versions of the reading passage: </a:t>
                      </a:r>
                    </a:p>
                    <a:p>
                      <a:pPr marL="171450" indent="0"/>
                      <a:endParaRPr lang="en-US" sz="1200" b="0" dirty="0">
                        <a:solidFill>
                          <a:schemeClr val="tx1"/>
                        </a:solidFill>
                        <a:latin typeface="Verdana" panose="020B0604030504040204" pitchFamily="34" charset="0"/>
                        <a:ea typeface="Verdana" panose="020B0604030504040204" pitchFamily="34" charset="0"/>
                      </a:endParaRPr>
                    </a:p>
                    <a:p>
                      <a:pPr marL="171450" indent="0"/>
                      <a:r>
                        <a:rPr lang="en-US" sz="1200" b="0" dirty="0">
                          <a:solidFill>
                            <a:schemeClr val="tx1"/>
                          </a:solidFill>
                          <a:latin typeface="Verdana" panose="020B0604030504040204" pitchFamily="34" charset="0"/>
                          <a:ea typeface="Verdana" panose="020B0604030504040204" pitchFamily="34" charset="0"/>
                        </a:rPr>
                        <a:t>            Dependent                         Modified </a:t>
                      </a:r>
                    </a:p>
                    <a:p>
                      <a:pPr marL="171450" indent="0"/>
                      <a:endParaRPr lang="en-US" sz="1200" b="0" dirty="0">
                        <a:solidFill>
                          <a:schemeClr val="tx1"/>
                        </a:solidFill>
                        <a:latin typeface="Verdana" panose="020B0604030504040204" pitchFamily="34" charset="0"/>
                        <a:ea typeface="Verdana" panose="020B0604030504040204" pitchFamily="34" charset="0"/>
                      </a:endParaRPr>
                    </a:p>
                    <a:p>
                      <a:pPr marL="171450" indent="-171450" algn="l" defTabSz="1005791" rtl="0" eaLnBrk="1" latinLnBrk="0" hangingPunct="1">
                        <a:buFont typeface="Wingdings" panose="05000000000000000000" pitchFamily="2" charset="2"/>
                        <a:buChar char="ü"/>
                      </a:pPr>
                      <a:r>
                        <a:rPr lang="en-US" sz="1200" b="1" u="none" kern="1200" dirty="0">
                          <a:solidFill>
                            <a:schemeClr val="tx1"/>
                          </a:solidFill>
                          <a:latin typeface="Verdana" panose="020B0604030504040204" pitchFamily="34" charset="0"/>
                          <a:ea typeface="Verdana" panose="020B0604030504040204" pitchFamily="34" charset="0"/>
                          <a:cs typeface="+mn-cs"/>
                        </a:rPr>
                        <a:t>Watch It! </a:t>
                      </a:r>
                    </a:p>
                    <a:p>
                      <a:pPr marL="171450" indent="0"/>
                      <a:r>
                        <a:rPr lang="en-US" sz="1100" b="0" dirty="0">
                          <a:solidFill>
                            <a:schemeClr val="tx1"/>
                          </a:solidFill>
                          <a:latin typeface="Verdana" panose="020B0604030504040204" pitchFamily="34" charset="0"/>
                          <a:ea typeface="Verdana" panose="020B0604030504040204" pitchFamily="34" charset="0"/>
                        </a:rPr>
                        <a:t>The video is on YouTube.</a:t>
                      </a:r>
                    </a:p>
                    <a:p>
                      <a:pPr marL="171450" indent="0"/>
                      <a:endParaRPr lang="en-US" sz="1100" b="0" dirty="0">
                        <a:solidFill>
                          <a:schemeClr val="tx1"/>
                        </a:solidFill>
                        <a:latin typeface="Verdana" panose="020B0604030504040204" pitchFamily="34" charset="0"/>
                        <a:ea typeface="Verdana" panose="020B0604030504040204" pitchFamily="34" charset="0"/>
                      </a:endParaRPr>
                    </a:p>
                    <a:p>
                      <a:pPr marL="171450" indent="0"/>
                      <a:r>
                        <a:rPr lang="en-US" sz="1100" b="0" i="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These are the URLs used in this station lab. </a:t>
                      </a:r>
                      <a:r>
                        <a:rPr lang="en-US" sz="1100" b="0" dirty="0">
                          <a:solidFill>
                            <a:schemeClr val="tx1"/>
                          </a:solidFill>
                          <a:latin typeface="Verdana" panose="020B0604030504040204" pitchFamily="34" charset="0"/>
                          <a:ea typeface="Verdana" panose="020B0604030504040204" pitchFamily="34" charset="0"/>
                        </a:rPr>
                        <a:t> </a:t>
                      </a:r>
                      <a:r>
                        <a:rPr lang="en-US" sz="1100" b="0" dirty="0">
                          <a:solidFill>
                            <a:prstClr val="black"/>
                          </a:solidFill>
                          <a:latin typeface="Verdana" panose="020B0604030504040204" pitchFamily="34" charset="0"/>
                          <a:ea typeface="Verdana" panose="020B0604030504040204" pitchFamily="34" charset="0"/>
                          <a:hlinkClick r:id="rId2"/>
                        </a:rPr>
                        <a:t>http://studyjams.scholastic.com/studyjams/jams/science/energy-light-sound/heat.htm</a:t>
                      </a:r>
                      <a:endParaRPr lang="en-US" sz="1100" b="0" dirty="0">
                        <a:solidFill>
                          <a:prstClr val="black"/>
                        </a:solidFill>
                        <a:latin typeface="Verdana" panose="020B0604030504040204" pitchFamily="34" charset="0"/>
                        <a:ea typeface="Verdana" panose="020B0604030504040204" pitchFamily="34" charset="0"/>
                      </a:endParaRPr>
                    </a:p>
                    <a:p>
                      <a:pPr marL="171450" marR="0" lvl="0" indent="0" algn="l" defTabSz="1005791" rtl="0" eaLnBrk="1" fontAlgn="auto" latinLnBrk="0" hangingPunct="1">
                        <a:lnSpc>
                          <a:spcPct val="100000"/>
                        </a:lnSpc>
                        <a:spcBef>
                          <a:spcPts val="0"/>
                        </a:spcBef>
                        <a:spcAft>
                          <a:spcPts val="0"/>
                        </a:spcAft>
                        <a:buClrTx/>
                        <a:buSzTx/>
                        <a:buFontTx/>
                        <a:buNone/>
                        <a:tabLst/>
                        <a:defRPr/>
                      </a:pPr>
                      <a:r>
                        <a:rPr lang="en-US" sz="1200" dirty="0"/>
                        <a:t>ng URL</a:t>
                      </a:r>
                      <a:endParaRPr lang="en-US" sz="1200" dirty="0">
                        <a:solidFill>
                          <a:schemeClr val="tx1"/>
                        </a:solidFill>
                        <a:latin typeface="Verdana" panose="020B0604030504040204" pitchFamily="34" charset="0"/>
                        <a:ea typeface="Verdana" panose="020B0604030504040204" pitchFamily="34" charset="0"/>
                      </a:endParaRPr>
                    </a:p>
                    <a:p>
                      <a:pPr marL="171450" indent="-171450" algn="l" defTabSz="1005791" rtl="0" eaLnBrk="1" latinLnBrk="0" hangingPunct="1">
                        <a:buFont typeface="Wingdings" panose="05000000000000000000" pitchFamily="2" charset="2"/>
                        <a:buChar char="ü"/>
                      </a:pPr>
                      <a:r>
                        <a:rPr lang="en-US" sz="1200" b="1" u="none" kern="1200" dirty="0">
                          <a:solidFill>
                            <a:schemeClr val="tx1"/>
                          </a:solidFill>
                          <a:latin typeface="Verdana" panose="020B0604030504040204" pitchFamily="34" charset="0"/>
                          <a:ea typeface="Verdana" panose="020B0604030504040204" pitchFamily="34" charset="0"/>
                          <a:cs typeface="+mn-cs"/>
                        </a:rPr>
                        <a:t>Explore It!</a:t>
                      </a:r>
                    </a:p>
                    <a:p>
                      <a:pPr marL="171450" marR="0" lvl="0" indent="0" algn="l" defTabSz="1005791" rtl="0" eaLnBrk="1" fontAlgn="auto" latinLnBrk="0" hangingPunct="1">
                        <a:lnSpc>
                          <a:spcPct val="100000"/>
                        </a:lnSpc>
                        <a:spcBef>
                          <a:spcPts val="0"/>
                        </a:spcBef>
                        <a:spcAft>
                          <a:spcPts val="0"/>
                        </a:spcAft>
                        <a:buClrTx/>
                        <a:buSzTx/>
                        <a:buFontTx/>
                        <a:buNone/>
                        <a:tabLst/>
                        <a:defRPr/>
                      </a:pPr>
                      <a:r>
                        <a:rPr lang="en-US" sz="1050" b="0" dirty="0">
                          <a:solidFill>
                            <a:prstClr val="black"/>
                          </a:solidFill>
                          <a:latin typeface="Verdana" panose="020B0604030504040204" pitchFamily="34" charset="0"/>
                          <a:ea typeface="Verdana" panose="020B0604030504040204" pitchFamily="34" charset="0"/>
                        </a:rPr>
                        <a:t>I will spend much of my time at this station make sure students understand the concepts.  You will need a lamp, 2 beakers, 2 metal rods/spoons, a hot plate, ice.  One of the beakers needs ice water, and the other needs just above lukewarm water. CAREFULL!</a:t>
                      </a:r>
                      <a:endParaRPr lang="en-US" sz="1200" b="0" dirty="0"/>
                    </a:p>
                    <a:p>
                      <a:pPr marL="171450" marR="0" lvl="0" indent="0" algn="l" defTabSz="1005791"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ü"/>
                      </a:pPr>
                      <a:r>
                        <a:rPr lang="en-US" sz="1200" b="1" dirty="0">
                          <a:solidFill>
                            <a:schemeClr val="tx1"/>
                          </a:solidFill>
                          <a:latin typeface="Verdana" panose="020B0604030504040204" pitchFamily="34" charset="0"/>
                          <a:ea typeface="Verdana" panose="020B0604030504040204" pitchFamily="34" charset="0"/>
                        </a:rPr>
                        <a:t>Research It!</a:t>
                      </a:r>
                    </a:p>
                    <a:p>
                      <a:pPr marL="171450" indent="0"/>
                      <a:r>
                        <a:rPr lang="en-US" sz="1100" b="0" dirty="0">
                          <a:solidFill>
                            <a:schemeClr val="tx1"/>
                          </a:solidFill>
                          <a:latin typeface="Verdana" panose="020B0604030504040204" pitchFamily="34" charset="0"/>
                          <a:ea typeface="Verdana" panose="020B0604030504040204" pitchFamily="34" charset="0"/>
                        </a:rPr>
                        <a:t>This station is not included for Modified learners. </a:t>
                      </a:r>
                    </a:p>
                    <a:p>
                      <a:pPr marL="171450" indent="0"/>
                      <a:endParaRPr lang="en-US" sz="1100" b="0" dirty="0">
                        <a:solidFill>
                          <a:schemeClr val="tx1"/>
                        </a:solidFill>
                        <a:latin typeface="Verdana" panose="020B0604030504040204" pitchFamily="34" charset="0"/>
                        <a:ea typeface="Verdana" panose="020B0604030504040204" pitchFamily="34" charset="0"/>
                      </a:endParaRPr>
                    </a:p>
                    <a:p>
                      <a:pPr marL="171450" indent="0"/>
                      <a:r>
                        <a:rPr lang="en-US" sz="1100" b="0" i="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These are the URLs used in this station lab. </a:t>
                      </a:r>
                      <a:br>
                        <a:rPr lang="en-US" sz="1100" b="0" dirty="0">
                          <a:solidFill>
                            <a:schemeClr val="tx1"/>
                          </a:solidFill>
                          <a:latin typeface="Verdana" panose="020B0604030504040204" pitchFamily="34" charset="0"/>
                          <a:ea typeface="Verdana" panose="020B0604030504040204" pitchFamily="34" charset="0"/>
                        </a:rPr>
                      </a:br>
                      <a:r>
                        <a:rPr lang="en-US" sz="1100" b="0" u="sng" dirty="0">
                          <a:solidFill>
                            <a:prstClr val="black"/>
                          </a:solidFill>
                          <a:latin typeface="Verdana" panose="020B0604030504040204" pitchFamily="34" charset="0"/>
                          <a:ea typeface="Verdana" panose="020B0604030504040204" pitchFamily="34" charset="0"/>
                          <a:hlinkClick r:id="rId3"/>
                        </a:rPr>
                        <a:t>https://www.wisc-online.com/learn/natural-science/earth-science/sce304/heat-transfer-conduction-convection-radiation</a:t>
                      </a:r>
                      <a:endParaRPr lang="en-US" sz="1100" b="0" u="sng" dirty="0">
                        <a:solidFill>
                          <a:prstClr val="black"/>
                        </a:solidFill>
                        <a:latin typeface="Verdana" panose="020B0604030504040204" pitchFamily="34" charset="0"/>
                        <a:ea typeface="Verdana" panose="020B0604030504040204" pitchFamily="34" charset="0"/>
                      </a:endParaRPr>
                    </a:p>
                    <a:p>
                      <a:pPr marL="171450" marR="0" lvl="0" indent="0" algn="l" defTabSz="1005791" rtl="0" eaLnBrk="1" fontAlgn="auto" latinLnBrk="0" hangingPunct="1">
                        <a:lnSpc>
                          <a:spcPct val="100000"/>
                        </a:lnSpc>
                        <a:spcBef>
                          <a:spcPts val="0"/>
                        </a:spcBef>
                        <a:spcAft>
                          <a:spcPts val="0"/>
                        </a:spcAft>
                        <a:buClrTx/>
                        <a:buSzTx/>
                        <a:buFontTx/>
                        <a:buNone/>
                        <a:tabLst/>
                        <a:defRPr/>
                      </a:pPr>
                      <a:r>
                        <a:rPr lang="en-US" sz="1100" b="0" dirty="0">
                          <a:latin typeface="Verdana" panose="020B0604030504040204" pitchFamily="34" charset="0"/>
                          <a:ea typeface="Verdana" panose="020B0604030504040204" pitchFamily="34" charset="0"/>
                        </a:rPr>
                        <a:t>URL</a:t>
                      </a:r>
                      <a:endParaRPr lang="en-US" sz="1100" b="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endParaRPr lang="en-US" sz="1200" b="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lang="en-US" sz="1200" b="1" dirty="0">
                          <a:solidFill>
                            <a:schemeClr val="tx1"/>
                          </a:solidFill>
                          <a:latin typeface="Verdana" panose="020B0604030504040204" pitchFamily="34" charset="0"/>
                          <a:ea typeface="Verdana" panose="020B0604030504040204" pitchFamily="34" charset="0"/>
                        </a:rPr>
                        <a:t>Organize It! </a:t>
                      </a:r>
                    </a:p>
                    <a:p>
                      <a:pPr marL="171450" marR="0" lvl="0" indent="0" algn="l" defTabSz="1005791" rtl="0" eaLnBrk="1" fontAlgn="auto" latinLnBrk="0" hangingPunct="1">
                        <a:lnSpc>
                          <a:spcPct val="100000"/>
                        </a:lnSpc>
                        <a:spcBef>
                          <a:spcPts val="0"/>
                        </a:spcBef>
                        <a:spcAft>
                          <a:spcPts val="0"/>
                        </a:spcAft>
                        <a:buClrTx/>
                        <a:buSzTx/>
                        <a:buFontTx/>
                        <a:buNone/>
                        <a:tabLst/>
                        <a:defRPr/>
                      </a:pPr>
                      <a:r>
                        <a:rPr lang="en-US" sz="1050" b="0" dirty="0">
                          <a:solidFill>
                            <a:prstClr val="black"/>
                          </a:solidFill>
                          <a:latin typeface="Verdana" panose="020B0604030504040204" pitchFamily="34" charset="0"/>
                          <a:ea typeface="Verdana" panose="020B0604030504040204" pitchFamily="34" charset="0"/>
                        </a:rPr>
                        <a:t>All of the cards are included for this station.  The cards for this activity are attached near the activity.  Students should be encouraged to do the Research and Explore station before attempting this one.  I like to label the backs with set numbers because they will get mixed up.  Place this one next to the Explore It! Station.</a:t>
                      </a:r>
                      <a:endParaRPr lang="en-US" sz="1100" b="0" dirty="0">
                        <a:solidFill>
                          <a:schemeClr val="tx1"/>
                        </a:solidFill>
                        <a:latin typeface="Verdana" panose="020B0604030504040204" pitchFamily="34" charset="0"/>
                        <a:ea typeface="Verdana" panose="020B0604030504040204" pitchFamily="34" charset="0"/>
                      </a:endParaRPr>
                    </a:p>
                    <a:p>
                      <a:pPr marL="171450" indent="0"/>
                      <a:endParaRPr lang="en-US" sz="1200" b="0" dirty="0">
                        <a:solidFill>
                          <a:schemeClr val="tx1"/>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ü"/>
                      </a:pPr>
                      <a:r>
                        <a:rPr lang="en-US" sz="1200" b="1" dirty="0">
                          <a:solidFill>
                            <a:schemeClr val="tx1"/>
                          </a:solidFill>
                          <a:latin typeface="Verdana" panose="020B0604030504040204" pitchFamily="34" charset="0"/>
                          <a:ea typeface="Verdana" panose="020B0604030504040204" pitchFamily="34" charset="0"/>
                        </a:rPr>
                        <a:t>Illustrate It! </a:t>
                      </a:r>
                    </a:p>
                    <a:p>
                      <a:pPr marL="171450" indent="0"/>
                      <a:r>
                        <a:rPr lang="en-US" sz="1100" b="0" dirty="0">
                          <a:solidFill>
                            <a:schemeClr val="tx1"/>
                          </a:solidFill>
                          <a:latin typeface="Verdana" panose="020B0604030504040204" pitchFamily="34" charset="0"/>
                          <a:ea typeface="Verdana" panose="020B0604030504040204" pitchFamily="34" charset="0"/>
                        </a:rPr>
                        <a:t>Make sure to include colored pencils or crayons at this station. </a:t>
                      </a:r>
                    </a:p>
                    <a:p>
                      <a:pPr marL="171450" indent="0"/>
                      <a:endParaRPr lang="en-US" sz="1200" b="0" dirty="0">
                        <a:solidFill>
                          <a:schemeClr val="tx1"/>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ü"/>
                      </a:pPr>
                      <a:r>
                        <a:rPr lang="en-US" sz="1200" b="1" dirty="0">
                          <a:solidFill>
                            <a:schemeClr val="tx1"/>
                          </a:solidFill>
                          <a:latin typeface="Verdana" panose="020B0604030504040204" pitchFamily="34" charset="0"/>
                          <a:ea typeface="Verdana" panose="020B0604030504040204" pitchFamily="34" charset="0"/>
                        </a:rPr>
                        <a:t>Assess It! </a:t>
                      </a:r>
                      <a:endParaRPr lang="en-US" sz="1200" dirty="0">
                        <a:solidFill>
                          <a:schemeClr val="tx1"/>
                        </a:solidFill>
                        <a:latin typeface="Verdana" panose="020B0604030504040204" pitchFamily="34" charset="0"/>
                        <a:ea typeface="Verdana" panose="020B0604030504040204" pitchFamily="34" charset="0"/>
                      </a:endParaRPr>
                    </a:p>
                    <a:p>
                      <a:pPr marL="171450" indent="0"/>
                      <a:r>
                        <a:rPr lang="en-US" sz="1100" b="0" dirty="0">
                          <a:solidFill>
                            <a:schemeClr val="tx1"/>
                          </a:solidFill>
                          <a:latin typeface="Verdana" panose="020B0604030504040204" pitchFamily="34" charset="0"/>
                          <a:ea typeface="Verdana" panose="020B0604030504040204" pitchFamily="34" charset="0"/>
                        </a:rPr>
                        <a:t>Students should do two input stations before completing this one. This station is a good one to use for an assessment/grade.</a:t>
                      </a:r>
                    </a:p>
                    <a:p>
                      <a:pPr marL="171450" indent="0"/>
                      <a:endParaRPr lang="en-US" sz="1200" b="0" dirty="0">
                        <a:solidFill>
                          <a:schemeClr val="tx1"/>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ü"/>
                      </a:pPr>
                      <a:r>
                        <a:rPr lang="en-US" sz="1200" b="1" dirty="0">
                          <a:solidFill>
                            <a:schemeClr val="tx1"/>
                          </a:solidFill>
                          <a:latin typeface="Verdana" panose="020B0604030504040204" pitchFamily="34" charset="0"/>
                          <a:ea typeface="Verdana" panose="020B0604030504040204" pitchFamily="34" charset="0"/>
                        </a:rPr>
                        <a:t>Write It!</a:t>
                      </a:r>
                    </a:p>
                    <a:p>
                      <a:pPr marL="171450" indent="0"/>
                      <a:r>
                        <a:rPr lang="en-US" sz="1100" b="0" dirty="0">
                          <a:solidFill>
                            <a:schemeClr val="tx1"/>
                          </a:solidFill>
                          <a:latin typeface="Verdana" panose="020B0604030504040204" pitchFamily="34" charset="0"/>
                          <a:ea typeface="Verdana" panose="020B0604030504040204" pitchFamily="34" charset="0"/>
                        </a:rPr>
                        <a:t>This station is not included for Modified learners. </a:t>
                      </a:r>
                      <a:br>
                        <a:rPr lang="en-US" sz="1100" b="0" dirty="0">
                          <a:solidFill>
                            <a:schemeClr val="tx1"/>
                          </a:solidFill>
                          <a:latin typeface="Verdana" panose="020B0604030504040204" pitchFamily="34" charset="0"/>
                          <a:ea typeface="Verdana" panose="020B0604030504040204" pitchFamily="34" charset="0"/>
                        </a:rPr>
                      </a:br>
                      <a:endParaRPr lang="en-US" sz="1100" b="0" dirty="0">
                        <a:solidFill>
                          <a:schemeClr val="tx1"/>
                        </a:solidFill>
                        <a:latin typeface="Verdana" panose="020B0604030504040204" pitchFamily="34" charset="0"/>
                        <a:ea typeface="Verdana" panose="020B0604030504040204" pitchFamily="34" charset="0"/>
                      </a:endParaRPr>
                    </a:p>
                    <a:p>
                      <a:pPr marL="171450" indent="0"/>
                      <a:r>
                        <a:rPr lang="en-US" sz="1100" b="0" dirty="0">
                          <a:solidFill>
                            <a:schemeClr val="tx1"/>
                          </a:solidFill>
                          <a:latin typeface="Verdana" panose="020B0604030504040204" pitchFamily="34" charset="0"/>
                          <a:ea typeface="Verdana" panose="020B0604030504040204" pitchFamily="34" charset="0"/>
                        </a:rPr>
                        <a:t>Students should do two input stations before attempting this one.</a:t>
                      </a:r>
                    </a:p>
                    <a:p>
                      <a:pPr marL="171450" indent="0"/>
                      <a:endParaRPr lang="en-US" sz="1200" b="0" dirty="0">
                        <a:solidFill>
                          <a:schemeClr val="tx1"/>
                        </a:solidFill>
                        <a:latin typeface="Verdana" panose="020B0604030504040204" pitchFamily="34" charset="0"/>
                        <a:ea typeface="Verdana" panose="020B0604030504040204" pitchFamily="34" charset="0"/>
                      </a:endParaRPr>
                    </a:p>
                    <a:p>
                      <a:pPr marL="171450" marR="0" lvl="0" indent="-171450" algn="l" defTabSz="1005791"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1" dirty="0">
                          <a:solidFill>
                            <a:schemeClr val="tx1"/>
                          </a:solidFill>
                          <a:latin typeface="Verdana" panose="020B0604030504040204" pitchFamily="34" charset="0"/>
                          <a:ea typeface="Verdana" panose="020B0604030504040204" pitchFamily="34" charset="0"/>
                        </a:rPr>
                        <a:t>Challenge It!</a:t>
                      </a:r>
                    </a:p>
                    <a:p>
                      <a:pPr marL="171450" indent="0"/>
                      <a:r>
                        <a:rPr lang="en-US" sz="1100" b="0" dirty="0">
                          <a:solidFill>
                            <a:schemeClr val="tx1"/>
                          </a:solidFill>
                          <a:latin typeface="Verdana" panose="020B0604030504040204" pitchFamily="34" charset="0"/>
                          <a:ea typeface="Verdana" panose="020B0604030504040204" pitchFamily="34" charset="0"/>
                        </a:rPr>
                        <a:t>This station is not included for Modified learners. </a:t>
                      </a:r>
                      <a:br>
                        <a:rPr lang="en-US" sz="1100" b="0" dirty="0">
                          <a:solidFill>
                            <a:schemeClr val="tx1"/>
                          </a:solidFill>
                          <a:latin typeface="Verdana" panose="020B0604030504040204" pitchFamily="34" charset="0"/>
                          <a:ea typeface="Verdana" panose="020B0604030504040204" pitchFamily="34" charset="0"/>
                        </a:rPr>
                      </a:br>
                      <a:endParaRPr lang="en-US" sz="1100" b="0" dirty="0">
                        <a:solidFill>
                          <a:schemeClr val="tx1"/>
                        </a:solidFill>
                        <a:latin typeface="Verdana" panose="020B0604030504040204" pitchFamily="34" charset="0"/>
                        <a:ea typeface="Verdana" panose="020B0604030504040204" pitchFamily="34" charset="0"/>
                      </a:endParaRPr>
                    </a:p>
                    <a:p>
                      <a:pPr marL="171450" indent="0"/>
                      <a:r>
                        <a:rPr lang="en-US" sz="1100" b="0" dirty="0">
                          <a:solidFill>
                            <a:schemeClr val="tx1"/>
                          </a:solidFill>
                          <a:latin typeface="Verdana" panose="020B0604030504040204" pitchFamily="34" charset="0"/>
                          <a:ea typeface="Verdana" panose="020B0604030504040204" pitchFamily="34" charset="0"/>
                        </a:rPr>
                        <a:t>This optional station is for early finishers and Independent-level learners.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3473454"/>
                  </a:ext>
                </a:extLst>
              </a:tr>
              <a:tr h="1463040">
                <a:tc gridSpan="3">
                  <a:txBody>
                    <a:bodyPr/>
                    <a:lstStyle/>
                    <a:p>
                      <a:pPr marL="168275" lvl="0" algn="ctr" defTabSz="1005791">
                        <a:defRPr/>
                      </a:pPr>
                      <a:r>
                        <a:rPr lang="en-US" sz="1400" b="1" u="sng" dirty="0">
                          <a:solidFill>
                            <a:schemeClr val="tx1"/>
                          </a:solidFill>
                          <a:latin typeface="Verdana" panose="020B0604030504040204" pitchFamily="34" charset="0"/>
                          <a:ea typeface="Verdana" panose="020B0604030504040204" pitchFamily="34" charset="0"/>
                        </a:rPr>
                        <a:t>Answer Sheets</a:t>
                      </a:r>
                      <a:br>
                        <a:rPr lang="en-US" sz="1400" b="1" u="sng" dirty="0">
                          <a:solidFill>
                            <a:schemeClr val="tx1"/>
                          </a:solidFill>
                          <a:latin typeface="Rockwell Extra Bold" panose="02060903040505020403" pitchFamily="18" charset="0"/>
                          <a:ea typeface="Verdana" panose="020B0604030504040204" pitchFamily="34" charset="0"/>
                        </a:rPr>
                      </a:br>
                      <a:endParaRPr lang="en-US" sz="1100" i="1" dirty="0">
                        <a:solidFill>
                          <a:schemeClr val="tx1"/>
                        </a:solidFill>
                        <a:latin typeface="Rockwell Extra Bold" panose="02060903040505020403" pitchFamily="18" charset="0"/>
                        <a:ea typeface="Verdana" panose="020B0604030504040204" pitchFamily="34" charset="0"/>
                      </a:endParaRPr>
                    </a:p>
                    <a:p>
                      <a:pPr marL="171450" indent="0"/>
                      <a:r>
                        <a:rPr lang="en-US" sz="1100" dirty="0">
                          <a:solidFill>
                            <a:schemeClr val="tx1"/>
                          </a:solidFill>
                          <a:latin typeface="Verdana" panose="020B0604030504040204" pitchFamily="34" charset="0"/>
                          <a:ea typeface="Verdana" panose="020B0604030504040204" pitchFamily="34" charset="0"/>
                        </a:rPr>
                        <a:t>There are two versions of the answer sheet.  Dependent is for on-grade learners. Modified is for learners who need more support. Modified only has three inputs and three outputs, and includes sentence stems.  </a:t>
                      </a:r>
                    </a:p>
                    <a:p>
                      <a:pPr marL="171450" indent="0"/>
                      <a:endParaRPr lang="en-US" sz="1200" dirty="0">
                        <a:solidFill>
                          <a:schemeClr val="tx1"/>
                        </a:solidFill>
                        <a:latin typeface="Verdana" panose="020B0604030504040204" pitchFamily="34" charset="0"/>
                        <a:ea typeface="Verdana" panose="020B0604030504040204" pitchFamily="34" charset="0"/>
                      </a:endParaRPr>
                    </a:p>
                    <a:p>
                      <a:pPr marL="171450" indent="0" algn="ctr"/>
                      <a:r>
                        <a:rPr lang="en-US" sz="1200" dirty="0">
                          <a:solidFill>
                            <a:schemeClr val="tx1"/>
                          </a:solidFill>
                          <a:latin typeface="Verdana" panose="020B0604030504040204" pitchFamily="34" charset="0"/>
                          <a:ea typeface="Verdana" panose="020B0604030504040204" pitchFamily="34" charset="0"/>
                        </a:rPr>
                        <a:t>Dependent                         Modified </a:t>
                      </a:r>
                      <a:endParaRPr lang="en-US" sz="1200" dirty="0"/>
                    </a:p>
                    <a:p>
                      <a:pPr marL="171450" marR="0" lvl="0" indent="0" algn="l" defTabSz="1005791"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indent="0"/>
                      <a:endParaRPr lang="en-US" sz="1200" b="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171450" indent="0"/>
                      <a:endParaRPr lang="en-US" sz="1200" b="0" dirty="0">
                        <a:solidFill>
                          <a:schemeClr val="tx1"/>
                        </a:solidFill>
                        <a:latin typeface="Verdana" panose="020B0604030504040204" pitchFamily="34" charset="0"/>
                        <a:ea typeface="Verdan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61966004"/>
                  </a:ext>
                </a:extLst>
              </a:tr>
            </a:tbl>
          </a:graphicData>
        </a:graphic>
      </p:graphicFrame>
      <p:sp>
        <p:nvSpPr>
          <p:cNvPr id="6" name="TextBox 5">
            <a:extLst>
              <a:ext uri="{FF2B5EF4-FFF2-40B4-BE49-F238E27FC236}">
                <a16:creationId xmlns:a16="http://schemas.microsoft.com/office/drawing/2014/main" id="{28CEBB01-DFEB-4E24-8F6A-8985889295AB}"/>
              </a:ext>
            </a:extLst>
          </p:cNvPr>
          <p:cNvSpPr txBox="1"/>
          <p:nvPr/>
        </p:nvSpPr>
        <p:spPr>
          <a:xfrm>
            <a:off x="150384" y="102075"/>
            <a:ext cx="8453025" cy="830997"/>
          </a:xfrm>
          <a:prstGeom prst="rect">
            <a:avLst/>
          </a:prstGeom>
          <a:noFill/>
        </p:spPr>
        <p:txBody>
          <a:bodyPr wrap="square" rtlCol="0" anchor="b">
            <a:spAutoFit/>
          </a:bodyPr>
          <a:lstStyle/>
          <a:p>
            <a:r>
              <a:rPr lang="en-US" sz="2400" b="1" dirty="0">
                <a:latin typeface="Georgia" panose="02040502050405020303" pitchFamily="18" charset="0"/>
                <a:ea typeface="Verdana" panose="020B0604030504040204" pitchFamily="34" charset="0"/>
                <a:cs typeface="Lucida Sans Unicode" panose="020B0602030504020204" pitchFamily="34" charset="0"/>
              </a:rPr>
              <a:t>Teacher Directions for </a:t>
            </a:r>
            <a:r>
              <a:rPr lang="fr-FR" sz="2400" b="1" dirty="0">
                <a:latin typeface="Georgia" panose="02040502050405020303" pitchFamily="18" charset="0"/>
                <a:cs typeface="Lucida Sans Unicode" panose="020B0602030504020204" pitchFamily="34" charset="0"/>
              </a:rPr>
              <a:t>Conduction </a:t>
            </a:r>
            <a:br>
              <a:rPr lang="fr-FR" sz="2400" b="1" dirty="0">
                <a:latin typeface="Georgia" panose="02040502050405020303" pitchFamily="18" charset="0"/>
                <a:cs typeface="Lucida Sans Unicode" panose="020B0602030504020204" pitchFamily="34" charset="0"/>
              </a:rPr>
            </a:br>
            <a:r>
              <a:rPr lang="fr-FR" sz="2400" b="1" dirty="0">
                <a:latin typeface="Georgia" panose="02040502050405020303" pitchFamily="18" charset="0"/>
                <a:cs typeface="Lucida Sans Unicode" panose="020B0602030504020204" pitchFamily="34" charset="0"/>
              </a:rPr>
              <a:t>Convection Radiation Station Lab</a:t>
            </a:r>
            <a:endParaRPr lang="en-US" sz="2400" b="1" dirty="0">
              <a:latin typeface="Georgia" panose="02040502050405020303" pitchFamily="18" charset="0"/>
              <a:cs typeface="Lucida Sans Unicode" panose="020B0602030504020204" pitchFamily="34" charset="0"/>
            </a:endParaRPr>
          </a:p>
        </p:txBody>
      </p:sp>
      <p:sp>
        <p:nvSpPr>
          <p:cNvPr id="8" name="Rectangle 7">
            <a:extLst>
              <a:ext uri="{FF2B5EF4-FFF2-40B4-BE49-F238E27FC236}">
                <a16:creationId xmlns:a16="http://schemas.microsoft.com/office/drawing/2014/main" id="{F141E398-5161-468A-9BE8-87E8A510C340}"/>
              </a:ext>
            </a:extLst>
          </p:cNvPr>
          <p:cNvSpPr/>
          <p:nvPr/>
        </p:nvSpPr>
        <p:spPr>
          <a:xfrm>
            <a:off x="94630" y="828882"/>
            <a:ext cx="4572000" cy="307777"/>
          </a:xfrm>
          <a:prstGeom prst="rect">
            <a:avLst/>
          </a:prstGeom>
        </p:spPr>
        <p:txBody>
          <a:bodyPr wrap="square" anchor="b">
            <a:spAutoFit/>
          </a:bodyPr>
          <a:lstStyle/>
          <a:p>
            <a:pPr algn="ctr" defTabSz="1005791"/>
            <a:r>
              <a:rPr lang="en-US" sz="1400" b="1" u="sng" dirty="0">
                <a:latin typeface="Verdana" panose="020B0604030504040204" pitchFamily="34" charset="0"/>
                <a:ea typeface="Verdana" panose="020B0604030504040204" pitchFamily="34" charset="0"/>
              </a:rPr>
              <a:t>Input Stations</a:t>
            </a:r>
          </a:p>
        </p:txBody>
      </p:sp>
      <p:sp>
        <p:nvSpPr>
          <p:cNvPr id="11" name="Rectangle 10">
            <a:extLst>
              <a:ext uri="{FF2B5EF4-FFF2-40B4-BE49-F238E27FC236}">
                <a16:creationId xmlns:a16="http://schemas.microsoft.com/office/drawing/2014/main" id="{094E0F40-FC27-4923-AC7D-0C4C8FC775F5}"/>
              </a:ext>
            </a:extLst>
          </p:cNvPr>
          <p:cNvSpPr/>
          <p:nvPr/>
        </p:nvSpPr>
        <p:spPr>
          <a:xfrm>
            <a:off x="5194418" y="828882"/>
            <a:ext cx="4572000" cy="307777"/>
          </a:xfrm>
          <a:prstGeom prst="rect">
            <a:avLst/>
          </a:prstGeom>
        </p:spPr>
        <p:txBody>
          <a:bodyPr wrap="square" anchor="b">
            <a:spAutoFit/>
          </a:bodyPr>
          <a:lstStyle/>
          <a:p>
            <a:pPr algn="ctr" defTabSz="1005791"/>
            <a:r>
              <a:rPr lang="en-US" sz="1400" b="1" u="sng" dirty="0">
                <a:latin typeface="Verdana" panose="020B0604030504040204" pitchFamily="34" charset="0"/>
                <a:ea typeface="Verdana" panose="020B0604030504040204" pitchFamily="34" charset="0"/>
              </a:rPr>
              <a:t>Output Stations</a:t>
            </a:r>
          </a:p>
        </p:txBody>
      </p:sp>
      <p:pic>
        <p:nvPicPr>
          <p:cNvPr id="10" name="Picture 9">
            <a:extLst>
              <a:ext uri="{FF2B5EF4-FFF2-40B4-BE49-F238E27FC236}">
                <a16:creationId xmlns:a16="http://schemas.microsoft.com/office/drawing/2014/main" id="{5CE365C0-C121-4883-BB9E-180C21CD3B6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75254" y="2078165"/>
            <a:ext cx="340064" cy="340064"/>
          </a:xfrm>
          <a:prstGeom prst="rect">
            <a:avLst/>
          </a:prstGeom>
        </p:spPr>
      </p:pic>
      <p:pic>
        <p:nvPicPr>
          <p:cNvPr id="13" name="Picture 12">
            <a:extLst>
              <a:ext uri="{FF2B5EF4-FFF2-40B4-BE49-F238E27FC236}">
                <a16:creationId xmlns:a16="http://schemas.microsoft.com/office/drawing/2014/main" id="{FB5A91F0-0632-48DA-9885-9066DCCEA27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32063" y="2098043"/>
            <a:ext cx="307777" cy="307777"/>
          </a:xfrm>
          <a:prstGeom prst="rect">
            <a:avLst/>
          </a:prstGeom>
        </p:spPr>
      </p:pic>
      <p:pic>
        <p:nvPicPr>
          <p:cNvPr id="21" name="Picture 20">
            <a:extLst>
              <a:ext uri="{FF2B5EF4-FFF2-40B4-BE49-F238E27FC236}">
                <a16:creationId xmlns:a16="http://schemas.microsoft.com/office/drawing/2014/main" id="{1C3ECAC7-E05B-487A-9FAF-3B3CF0BC433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445811" y="7161233"/>
            <a:ext cx="340064" cy="340064"/>
          </a:xfrm>
          <a:prstGeom prst="rect">
            <a:avLst/>
          </a:prstGeom>
        </p:spPr>
      </p:pic>
      <p:pic>
        <p:nvPicPr>
          <p:cNvPr id="23" name="Picture 22">
            <a:extLst>
              <a:ext uri="{FF2B5EF4-FFF2-40B4-BE49-F238E27FC236}">
                <a16:creationId xmlns:a16="http://schemas.microsoft.com/office/drawing/2014/main" id="{9555E662-9EEF-40D3-B509-64E3F10FB7B9}"/>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302620" y="7193520"/>
            <a:ext cx="307777" cy="307777"/>
          </a:xfrm>
          <a:prstGeom prst="rect">
            <a:avLst/>
          </a:prstGeom>
        </p:spPr>
      </p:pic>
    </p:spTree>
    <p:extLst>
      <p:ext uri="{BB962C8B-B14F-4D97-AF65-F5344CB8AC3E}">
        <p14:creationId xmlns:p14="http://schemas.microsoft.com/office/powerpoint/2010/main" val="137624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725925" y="1449227"/>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Radiation</a:t>
            </a:r>
          </a:p>
        </p:txBody>
      </p:sp>
      <p:sp>
        <p:nvSpPr>
          <p:cNvPr id="31" name="TextBox 30"/>
          <p:cNvSpPr txBox="1"/>
          <p:nvPr/>
        </p:nvSpPr>
        <p:spPr>
          <a:xfrm>
            <a:off x="718529" y="3251957"/>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Conduction</a:t>
            </a:r>
          </a:p>
        </p:txBody>
      </p:sp>
      <p:sp>
        <p:nvSpPr>
          <p:cNvPr id="33" name="Rectangle 32"/>
          <p:cNvSpPr/>
          <p:nvPr/>
        </p:nvSpPr>
        <p:spPr>
          <a:xfrm>
            <a:off x="3855720" y="395366"/>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5" name="TextBox 34"/>
          <p:cNvSpPr txBox="1"/>
          <p:nvPr/>
        </p:nvSpPr>
        <p:spPr>
          <a:xfrm>
            <a:off x="4032904" y="564437"/>
            <a:ext cx="4516736"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Getting sunburned on a beach</a:t>
            </a:r>
            <a:endParaRPr lang="en-US" sz="2000" dirty="0">
              <a:solidFill>
                <a:prstClr val="black"/>
              </a:solidFill>
              <a:latin typeface="Verdana" panose="020B0604030504040204" pitchFamily="34" charset="0"/>
              <a:ea typeface="Verdana" panose="020B0604030504040204" pitchFamily="34" charset="0"/>
              <a:cs typeface="Century" charset="0"/>
            </a:endParaRPr>
          </a:p>
        </p:txBody>
      </p:sp>
      <p:sp>
        <p:nvSpPr>
          <p:cNvPr id="37" name="Rectangle 36"/>
          <p:cNvSpPr/>
          <p:nvPr/>
        </p:nvSpPr>
        <p:spPr>
          <a:xfrm>
            <a:off x="3855720" y="1245563"/>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8" name="Rectangle 37"/>
          <p:cNvSpPr/>
          <p:nvPr/>
        </p:nvSpPr>
        <p:spPr>
          <a:xfrm>
            <a:off x="3855720" y="2123247"/>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9" name="Rectangle 38"/>
          <p:cNvSpPr/>
          <p:nvPr/>
        </p:nvSpPr>
        <p:spPr>
          <a:xfrm>
            <a:off x="3855720" y="2986848"/>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0" name="Rectangle 39"/>
          <p:cNvSpPr/>
          <p:nvPr/>
        </p:nvSpPr>
        <p:spPr>
          <a:xfrm>
            <a:off x="3855720" y="3850448"/>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7" name="Rectangle 46"/>
          <p:cNvSpPr/>
          <p:nvPr/>
        </p:nvSpPr>
        <p:spPr>
          <a:xfrm>
            <a:off x="3855720" y="4714729"/>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9" name="TextBox 48"/>
          <p:cNvSpPr txBox="1"/>
          <p:nvPr/>
        </p:nvSpPr>
        <p:spPr>
          <a:xfrm>
            <a:off x="4526280" y="3018214"/>
            <a:ext cx="3836633"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Burning yourself with a curling iron</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1" name="TextBox 50"/>
          <p:cNvSpPr txBox="1"/>
          <p:nvPr/>
        </p:nvSpPr>
        <p:spPr>
          <a:xfrm>
            <a:off x="4582505" y="3881814"/>
            <a:ext cx="3836633"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Siding down a hot metal slide in August</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2" name="TextBox 51"/>
          <p:cNvSpPr txBox="1"/>
          <p:nvPr/>
        </p:nvSpPr>
        <p:spPr>
          <a:xfrm>
            <a:off x="4372437" y="4918504"/>
            <a:ext cx="4144318"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An ocean breeze</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6" name="TextBox 55"/>
          <p:cNvSpPr txBox="1"/>
          <p:nvPr/>
        </p:nvSpPr>
        <p:spPr>
          <a:xfrm>
            <a:off x="4107180" y="1449227"/>
            <a:ext cx="4442460"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Microwave cooking food</a:t>
            </a:r>
            <a:endParaRPr lang="en-US" sz="20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62" name="TextBox 61"/>
          <p:cNvSpPr txBox="1"/>
          <p:nvPr/>
        </p:nvSpPr>
        <p:spPr>
          <a:xfrm>
            <a:off x="4452004" y="2159380"/>
            <a:ext cx="4097636"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Touching a hot car seat in the summer</a:t>
            </a:r>
            <a:endParaRPr lang="en-US" sz="20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18" name="Rectangle 17"/>
          <p:cNvSpPr/>
          <p:nvPr/>
        </p:nvSpPr>
        <p:spPr>
          <a:xfrm>
            <a:off x="3855720" y="5588859"/>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19" name="Rectangle 18"/>
          <p:cNvSpPr/>
          <p:nvPr/>
        </p:nvSpPr>
        <p:spPr>
          <a:xfrm>
            <a:off x="3855720" y="6453140"/>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20" name="TextBox 19"/>
          <p:cNvSpPr txBox="1"/>
          <p:nvPr/>
        </p:nvSpPr>
        <p:spPr>
          <a:xfrm>
            <a:off x="4405322" y="5663936"/>
            <a:ext cx="4144318"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Water in a boiling pot of macaroni</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21" name="TextBox 20"/>
          <p:cNvSpPr txBox="1"/>
          <p:nvPr/>
        </p:nvSpPr>
        <p:spPr>
          <a:xfrm>
            <a:off x="4397091" y="6568754"/>
            <a:ext cx="4144318" cy="584775"/>
          </a:xfrm>
          <a:prstGeom prst="rect">
            <a:avLst/>
          </a:prstGeom>
          <a:noFill/>
        </p:spPr>
        <p:txBody>
          <a:bodyPr wrap="square" rtlCol="0">
            <a:spAutoFit/>
          </a:bodyPr>
          <a:lstStyle/>
          <a:p>
            <a:pPr algn="ctr" defTabSz="1005840"/>
            <a:r>
              <a:rPr lang="en-US" sz="1600" dirty="0">
                <a:solidFill>
                  <a:prstClr val="black"/>
                </a:solidFill>
                <a:latin typeface="Verdana" panose="020B0604030504040204" pitchFamily="34" charset="0"/>
                <a:ea typeface="Verdana" panose="020B0604030504040204" pitchFamily="34" charset="0"/>
              </a:rPr>
              <a:t>Currents deep within the Earth that cause tectonic plates to move</a:t>
            </a:r>
            <a:endParaRPr lang="en-US" sz="1600" baseline="-25000" dirty="0">
              <a:solidFill>
                <a:prstClr val="black"/>
              </a:solidFill>
              <a:latin typeface="Verdana" panose="020B0604030504040204" pitchFamily="34" charset="0"/>
              <a:ea typeface="Verdana" panose="020B0604030504040204" pitchFamily="34" charset="0"/>
            </a:endParaRPr>
          </a:p>
        </p:txBody>
      </p:sp>
      <p:sp>
        <p:nvSpPr>
          <p:cNvPr id="25" name="TextBox 24"/>
          <p:cNvSpPr txBox="1"/>
          <p:nvPr/>
        </p:nvSpPr>
        <p:spPr>
          <a:xfrm>
            <a:off x="725925" y="5105792"/>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Convection</a:t>
            </a:r>
          </a:p>
        </p:txBody>
      </p:sp>
    </p:spTree>
    <p:extLst>
      <p:ext uri="{BB962C8B-B14F-4D97-AF65-F5344CB8AC3E}">
        <p14:creationId xmlns:p14="http://schemas.microsoft.com/office/powerpoint/2010/main" val="331304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29EE96-9F7B-45AD-81FD-D8F99FEFDABA}"/>
              </a:ext>
            </a:extLst>
          </p:cNvPr>
          <p:cNvSpPr txBox="1"/>
          <p:nvPr/>
        </p:nvSpPr>
        <p:spPr>
          <a:xfrm>
            <a:off x="4873557" y="390870"/>
            <a:ext cx="3793788" cy="338554"/>
          </a:xfrm>
          <a:prstGeom prst="rect">
            <a:avLst/>
          </a:prstGeom>
          <a:solidFill>
            <a:schemeClr val="bg1"/>
          </a:solidFill>
        </p:spPr>
        <p:txBody>
          <a:bodyPr wrap="square" rtlCol="0">
            <a:spAutoFit/>
          </a:bodyPr>
          <a:lstStyle/>
          <a:p>
            <a:pPr algn="ctr"/>
            <a:r>
              <a:rPr lang="en-US" sz="1600" dirty="0">
                <a:solidFill>
                  <a:srgbClr val="FF0000"/>
                </a:solidFill>
                <a:latin typeface="Verdana" panose="020B0604030504040204" pitchFamily="34" charset="0"/>
                <a:ea typeface="Verdana" panose="020B0604030504040204" pitchFamily="34" charset="0"/>
              </a:rPr>
              <a:t>DIGITAL ANSWER KEY</a:t>
            </a:r>
          </a:p>
        </p:txBody>
      </p:sp>
      <p:sp>
        <p:nvSpPr>
          <p:cNvPr id="6" name="TextBox 5">
            <a:extLst>
              <a:ext uri="{FF2B5EF4-FFF2-40B4-BE49-F238E27FC236}">
                <a16:creationId xmlns:a16="http://schemas.microsoft.com/office/drawing/2014/main" id="{20A7C203-23F2-4F70-BABE-AC3F986784EF}"/>
              </a:ext>
            </a:extLst>
          </p:cNvPr>
          <p:cNvSpPr txBox="1"/>
          <p:nvPr/>
        </p:nvSpPr>
        <p:spPr>
          <a:xfrm>
            <a:off x="178695" y="339877"/>
            <a:ext cx="3063767" cy="646331"/>
          </a:xfrm>
          <a:prstGeom prst="rect">
            <a:avLst/>
          </a:prstGeom>
          <a:noFill/>
        </p:spPr>
        <p:txBody>
          <a:bodyPr wrap="square" rtlCol="0">
            <a:spAutoFit/>
          </a:bodyPr>
          <a:lstStyle/>
          <a:p>
            <a:pPr marL="228600" indent="-228600">
              <a:buAutoNum type="arabicPeriod"/>
            </a:pPr>
            <a:r>
              <a:rPr lang="en-US" sz="1200" u="sng" dirty="0">
                <a:latin typeface="Verdana" panose="020B0604030504040204" pitchFamily="34" charset="0"/>
                <a:ea typeface="Verdana" panose="020B0604030504040204" pitchFamily="34" charset="0"/>
              </a:rPr>
              <a:t>___A___     </a:t>
            </a:r>
          </a:p>
          <a:p>
            <a:pPr marL="228600" indent="-228600">
              <a:buAutoNum type="arabicPeriod"/>
            </a:pPr>
            <a:r>
              <a:rPr lang="en-US" sz="1200" u="sng" dirty="0">
                <a:latin typeface="Verdana" panose="020B0604030504040204" pitchFamily="34" charset="0"/>
                <a:ea typeface="Verdana" panose="020B0604030504040204" pitchFamily="34" charset="0"/>
              </a:rPr>
              <a:t>___C___      </a:t>
            </a:r>
          </a:p>
          <a:p>
            <a:pPr marL="228600" indent="-228600">
              <a:buAutoNum type="arabicPeriod"/>
            </a:pPr>
            <a:r>
              <a:rPr lang="en-US" sz="1200" u="sng" dirty="0">
                <a:latin typeface="Verdana" panose="020B0604030504040204" pitchFamily="34" charset="0"/>
                <a:ea typeface="Verdana" panose="020B0604030504040204" pitchFamily="34" charset="0"/>
              </a:rPr>
              <a:t>___B___      </a:t>
            </a:r>
          </a:p>
        </p:txBody>
      </p:sp>
      <p:sp>
        <p:nvSpPr>
          <p:cNvPr id="7" name="TextBox 6">
            <a:extLst>
              <a:ext uri="{FF2B5EF4-FFF2-40B4-BE49-F238E27FC236}">
                <a16:creationId xmlns:a16="http://schemas.microsoft.com/office/drawing/2014/main" id="{7B32F802-8BBF-432F-8129-AAA7B82B4E74}"/>
              </a:ext>
            </a:extLst>
          </p:cNvPr>
          <p:cNvSpPr txBox="1"/>
          <p:nvPr/>
        </p:nvSpPr>
        <p:spPr>
          <a:xfrm>
            <a:off x="3489239" y="2996056"/>
            <a:ext cx="3195234" cy="3539430"/>
          </a:xfrm>
          <a:prstGeom prst="rect">
            <a:avLst/>
          </a:prstGeom>
          <a:noFill/>
        </p:spPr>
        <p:txBody>
          <a:bodyPr wrap="square" rtlCol="0">
            <a:spAutoFit/>
          </a:bodyPr>
          <a:lstStyle/>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The energy that exists in matter.  It’s also known as thermal energy.</a:t>
            </a: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Student answers will vary.  Students need to provide 2 examples.</a:t>
            </a: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Convection is the transfer of heat energy through liquids or gases.  Some examples are convection currents in the mantle, Earth’s oceans, and Earth’s atmosphere.</a:t>
            </a: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086B2912-6AB3-4012-B7DB-0C7A17D77903}"/>
              </a:ext>
            </a:extLst>
          </p:cNvPr>
          <p:cNvSpPr txBox="1"/>
          <p:nvPr/>
        </p:nvSpPr>
        <p:spPr>
          <a:xfrm>
            <a:off x="178695" y="2996056"/>
            <a:ext cx="3195234" cy="3970318"/>
          </a:xfrm>
          <a:prstGeom prst="rect">
            <a:avLst/>
          </a:prstGeom>
          <a:noFill/>
        </p:spPr>
        <p:txBody>
          <a:bodyPr wrap="square" rtlCol="0">
            <a:spAutoFit/>
          </a:bodyPr>
          <a:lstStyle/>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Heat always transfers from the hotter object to the colder object.</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Radiation is the transfer of heat along electromagnetic waves and radio waves.  Objects are not touching.  </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Camp fire, microwave, light bulb, the human body</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Conduction is the transfer of heat between objects that are touching. Camp fire, </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Metal spoon in a pot.  Copper wire</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Convection is the transfer of heat through </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Water boiling, hot air balloon, the second story in a building</a:t>
            </a:r>
          </a:p>
        </p:txBody>
      </p:sp>
      <p:graphicFrame>
        <p:nvGraphicFramePr>
          <p:cNvPr id="12" name="Table 11">
            <a:extLst>
              <a:ext uri="{FF2B5EF4-FFF2-40B4-BE49-F238E27FC236}">
                <a16:creationId xmlns:a16="http://schemas.microsoft.com/office/drawing/2014/main" id="{ABB30BF6-FD8D-4C05-8226-EB015900CDC1}"/>
              </a:ext>
            </a:extLst>
          </p:cNvPr>
          <p:cNvGraphicFramePr>
            <a:graphicFrameLocks noGrp="1"/>
          </p:cNvGraphicFramePr>
          <p:nvPr/>
        </p:nvGraphicFramePr>
        <p:xfrm>
          <a:off x="178695" y="986208"/>
          <a:ext cx="9669545" cy="1590233"/>
        </p:xfrm>
        <a:graphic>
          <a:graphicData uri="http://schemas.openxmlformats.org/drawingml/2006/table">
            <a:tbl>
              <a:tblPr firstRow="1" bandRow="1">
                <a:tableStyleId>{5C22544A-7EE6-4342-B048-85BDC9FD1C3A}</a:tableStyleId>
              </a:tblPr>
              <a:tblGrid>
                <a:gridCol w="1933909">
                  <a:extLst>
                    <a:ext uri="{9D8B030D-6E8A-4147-A177-3AD203B41FA5}">
                      <a16:colId xmlns:a16="http://schemas.microsoft.com/office/drawing/2014/main" val="2899515378"/>
                    </a:ext>
                  </a:extLst>
                </a:gridCol>
                <a:gridCol w="1933909">
                  <a:extLst>
                    <a:ext uri="{9D8B030D-6E8A-4147-A177-3AD203B41FA5}">
                      <a16:colId xmlns:a16="http://schemas.microsoft.com/office/drawing/2014/main" val="2216673636"/>
                    </a:ext>
                  </a:extLst>
                </a:gridCol>
                <a:gridCol w="1933909">
                  <a:extLst>
                    <a:ext uri="{9D8B030D-6E8A-4147-A177-3AD203B41FA5}">
                      <a16:colId xmlns:a16="http://schemas.microsoft.com/office/drawing/2014/main" val="542901989"/>
                    </a:ext>
                  </a:extLst>
                </a:gridCol>
                <a:gridCol w="1933909">
                  <a:extLst>
                    <a:ext uri="{9D8B030D-6E8A-4147-A177-3AD203B41FA5}">
                      <a16:colId xmlns:a16="http://schemas.microsoft.com/office/drawing/2014/main" val="4249545600"/>
                    </a:ext>
                  </a:extLst>
                </a:gridCol>
                <a:gridCol w="1933909">
                  <a:extLst>
                    <a:ext uri="{9D8B030D-6E8A-4147-A177-3AD203B41FA5}">
                      <a16:colId xmlns:a16="http://schemas.microsoft.com/office/drawing/2014/main" val="2811713869"/>
                    </a:ext>
                  </a:extLst>
                </a:gridCol>
              </a:tblGrid>
              <a:tr h="1590233">
                <a:tc>
                  <a:txBody>
                    <a:bodyPr/>
                    <a:lstStyle/>
                    <a:p>
                      <a:pPr algn="l"/>
                      <a:r>
                        <a:rPr lang="en-US" sz="1200" b="0" dirty="0">
                          <a:solidFill>
                            <a:schemeClr val="tx1"/>
                          </a:solidFill>
                          <a:latin typeface="Verdana" panose="020B0604030504040204" pitchFamily="34" charset="0"/>
                          <a:ea typeface="Verdana" panose="020B0604030504040204" pitchFamily="34" charset="0"/>
                        </a:rPr>
                        <a:t>4. electromagnetic energy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radiation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ultraviolet light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3684"/>
                  </a:ext>
                </a:extLst>
              </a:tr>
            </a:tbl>
          </a:graphicData>
        </a:graphic>
      </p:graphicFrame>
      <p:sp>
        <p:nvSpPr>
          <p:cNvPr id="9" name="Rectangle 8">
            <a:extLst>
              <a:ext uri="{FF2B5EF4-FFF2-40B4-BE49-F238E27FC236}">
                <a16:creationId xmlns:a16="http://schemas.microsoft.com/office/drawing/2014/main" id="{41A41BBC-417C-451C-9CB7-8011D9B0A94F}"/>
              </a:ext>
            </a:extLst>
          </p:cNvPr>
          <p:cNvSpPr/>
          <p:nvPr/>
        </p:nvSpPr>
        <p:spPr>
          <a:xfrm>
            <a:off x="210160" y="1348115"/>
            <a:ext cx="1884803" cy="1223412"/>
          </a:xfrm>
          <a:prstGeom prst="rect">
            <a:avLst/>
          </a:prstGeom>
        </p:spPr>
        <p:txBody>
          <a:bodyPr wrap="square">
            <a:spAutoFit/>
          </a:bodyPr>
          <a:lstStyle/>
          <a:p>
            <a:pPr algn="ctr"/>
            <a:r>
              <a:rPr lang="en-US" sz="1050" i="1" dirty="0">
                <a:latin typeface="Verdana" panose="020B0604030504040204" pitchFamily="34" charset="0"/>
                <a:ea typeface="Verdana" panose="020B0604030504040204" pitchFamily="34" charset="0"/>
              </a:rPr>
              <a:t>Words and/or drawings that convey </a:t>
            </a:r>
            <a:r>
              <a:rPr lang="en-US" sz="1050" i="1" dirty="0">
                <a:latin typeface="Verdana" panose="020B0604030504040204" pitchFamily="34" charset="0"/>
                <a:ea typeface="Verdana" panose="020B0604030504040204" pitchFamily="34" charset="0"/>
                <a:cs typeface="Verdana" panose="020B0604030504040204" pitchFamily="34" charset="0"/>
              </a:rPr>
              <a:t>the idea that electromagnetic energy is </a:t>
            </a:r>
            <a:r>
              <a:rPr lang="en-US" sz="1050" i="1" dirty="0">
                <a:latin typeface="Verdana" panose="020B0604030504040204" pitchFamily="34" charset="0"/>
                <a:ea typeface="Verdana" panose="020B0604030504040204" pitchFamily="34" charset="0"/>
              </a:rPr>
              <a:t>the type of energy given off by the sun, combining electrical and magnetic fields</a:t>
            </a:r>
            <a:endParaRPr lang="en-US" sz="1050" dirty="0">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E6B809CD-6463-4359-A11F-D238E9919871}"/>
              </a:ext>
            </a:extLst>
          </p:cNvPr>
          <p:cNvSpPr/>
          <p:nvPr/>
        </p:nvSpPr>
        <p:spPr>
          <a:xfrm>
            <a:off x="2126428" y="1575101"/>
            <a:ext cx="1884803" cy="769441"/>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waves are the form that light takes</a:t>
            </a:r>
            <a:endParaRPr lang="en-US" sz="1100" i="1" dirty="0">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38E13D38-9493-452B-B8D2-23B470C112E4}"/>
              </a:ext>
            </a:extLst>
          </p:cNvPr>
          <p:cNvSpPr/>
          <p:nvPr/>
        </p:nvSpPr>
        <p:spPr>
          <a:xfrm>
            <a:off x="4086471" y="1405823"/>
            <a:ext cx="1884803" cy="1107996"/>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radiation is energy that does not need a medium to move from one location to another</a:t>
            </a:r>
            <a:endParaRPr lang="en-US" sz="1100" i="1" dirty="0">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E2D62F72-955D-43D1-85D9-3DE8B3C73D07}"/>
              </a:ext>
            </a:extLst>
          </p:cNvPr>
          <p:cNvSpPr/>
          <p:nvPr/>
        </p:nvSpPr>
        <p:spPr>
          <a:xfrm>
            <a:off x="5978661" y="1490462"/>
            <a:ext cx="1884803" cy="938719"/>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the wavelength is the distance between two points on a wave</a:t>
            </a:r>
            <a:endParaRPr lang="en-US" sz="1100" i="1" dirty="0">
              <a:latin typeface="Verdana" panose="020B0604030504040204" pitchFamily="34" charset="0"/>
              <a:ea typeface="Verdana" panose="020B0604030504040204" pitchFamily="34" charset="0"/>
            </a:endParaRPr>
          </a:p>
        </p:txBody>
      </p:sp>
      <p:sp>
        <p:nvSpPr>
          <p:cNvPr id="15" name="Rectangle 14">
            <a:extLst>
              <a:ext uri="{FF2B5EF4-FFF2-40B4-BE49-F238E27FC236}">
                <a16:creationId xmlns:a16="http://schemas.microsoft.com/office/drawing/2014/main" id="{44CD9E8F-CEAB-4CB5-A895-7CE41279F259}"/>
              </a:ext>
            </a:extLst>
          </p:cNvPr>
          <p:cNvSpPr/>
          <p:nvPr/>
        </p:nvSpPr>
        <p:spPr>
          <a:xfrm>
            <a:off x="7870851" y="1321185"/>
            <a:ext cx="1884803" cy="1277273"/>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ultraviolet light is a form of energy that comes from the sun that can give you sunburns</a:t>
            </a:r>
            <a:endParaRPr lang="en-US" sz="1100" i="1" dirty="0">
              <a:latin typeface="Verdana" panose="020B0604030504040204" pitchFamily="34" charset="0"/>
              <a:ea typeface="Verdana" panose="020B0604030504040204" pitchFamily="34" charset="0"/>
            </a:endParaRPr>
          </a:p>
        </p:txBody>
      </p:sp>
      <p:sp>
        <p:nvSpPr>
          <p:cNvPr id="16" name="Rectangle 15">
            <a:extLst>
              <a:ext uri="{FF2B5EF4-FFF2-40B4-BE49-F238E27FC236}">
                <a16:creationId xmlns:a16="http://schemas.microsoft.com/office/drawing/2014/main" id="{A7CE5E24-2046-4B04-A158-D7B9D20F1DF0}"/>
              </a:ext>
            </a:extLst>
          </p:cNvPr>
          <p:cNvSpPr/>
          <p:nvPr/>
        </p:nvSpPr>
        <p:spPr>
          <a:xfrm>
            <a:off x="1511917" y="7142225"/>
            <a:ext cx="8064162" cy="461665"/>
          </a:xfrm>
          <a:prstGeom prst="rect">
            <a:avLst/>
          </a:prstGeom>
        </p:spPr>
        <p:txBody>
          <a:bodyPr wrap="square">
            <a:spAutoFit/>
          </a:bodyPr>
          <a:lstStyle/>
          <a:p>
            <a:r>
              <a:rPr lang="en-US" sz="1200" dirty="0">
                <a:latin typeface="Verdana" panose="020B0604030504040204" pitchFamily="34" charset="0"/>
                <a:ea typeface="Verdana" panose="020B0604030504040204" pitchFamily="34" charset="0"/>
              </a:rPr>
              <a:t>Students may not have gotten to this station. If they did, they may simply have your verification here they completed this station. Other materials could be attached.</a:t>
            </a:r>
            <a:endParaRPr lang="en-US" sz="1200" dirty="0"/>
          </a:p>
        </p:txBody>
      </p:sp>
      <p:sp>
        <p:nvSpPr>
          <p:cNvPr id="17" name="TextBox 16">
            <a:extLst>
              <a:ext uri="{FF2B5EF4-FFF2-40B4-BE49-F238E27FC236}">
                <a16:creationId xmlns:a16="http://schemas.microsoft.com/office/drawing/2014/main" id="{95FF201F-9379-4A42-930C-F59B10C9E472}"/>
              </a:ext>
            </a:extLst>
          </p:cNvPr>
          <p:cNvSpPr txBox="1"/>
          <p:nvPr/>
        </p:nvSpPr>
        <p:spPr>
          <a:xfrm>
            <a:off x="6684473" y="2939884"/>
            <a:ext cx="3257195" cy="4108817"/>
          </a:xfrm>
          <a:prstGeom prst="rect">
            <a:avLst/>
          </a:prstGeom>
          <a:noFill/>
        </p:spPr>
        <p:txBody>
          <a:bodyPr wrap="square" rtlCol="0">
            <a:spAutoFit/>
          </a:bodyPr>
          <a:lstStyle/>
          <a:p>
            <a:pPr defTabSz="1005840">
              <a:spcAft>
                <a:spcPts val="600"/>
              </a:spcAft>
            </a:pPr>
            <a:r>
              <a:rPr lang="en-US" sz="1200" dirty="0">
                <a:solidFill>
                  <a:prstClr val="black"/>
                </a:solidFill>
                <a:latin typeface="Verdana" panose="020B0604030504040204" pitchFamily="34" charset="0"/>
                <a:ea typeface="Verdana" panose="020B0604030504040204" pitchFamily="34" charset="0"/>
              </a:rPr>
              <a:t>Part 1</a:t>
            </a:r>
          </a:p>
          <a:p>
            <a:pPr marL="342900" indent="-342900" defTabSz="1005840">
              <a:spcAft>
                <a:spcPts val="600"/>
              </a:spcAft>
              <a:buFont typeface="+mj-lt"/>
              <a:buAutoNum type="arabicPeriod"/>
            </a:pPr>
            <a:r>
              <a:rPr lang="en-US" sz="1200" dirty="0">
                <a:solidFill>
                  <a:prstClr val="black"/>
                </a:solidFill>
                <a:latin typeface="Verdana" panose="020B0604030504040204" pitchFamily="34" charset="0"/>
                <a:ea typeface="Verdana" panose="020B0604030504040204" pitchFamily="34" charset="0"/>
              </a:rPr>
              <a:t>Students should observe the spoon is hotter in the warm water than the one in cold water.</a:t>
            </a:r>
          </a:p>
          <a:p>
            <a:pPr marL="342900" indent="-342900" defTabSz="1005840">
              <a:spcAft>
                <a:spcPts val="600"/>
              </a:spcAft>
              <a:buFont typeface="+mj-lt"/>
              <a:buAutoNum type="arabicPeriod"/>
            </a:pPr>
            <a:r>
              <a:rPr lang="en-US" sz="1200" dirty="0">
                <a:solidFill>
                  <a:prstClr val="black"/>
                </a:solidFill>
                <a:latin typeface="Verdana" panose="020B0604030504040204" pitchFamily="34" charset="0"/>
                <a:ea typeface="Verdana" panose="020B0604030504040204" pitchFamily="34" charset="0"/>
              </a:rPr>
              <a:t>Touching an iron, touching a hairdryer.</a:t>
            </a:r>
          </a:p>
          <a:p>
            <a:pPr defTabSz="1005840">
              <a:spcAft>
                <a:spcPts val="600"/>
              </a:spcAft>
            </a:pPr>
            <a:r>
              <a:rPr lang="en-US" sz="1200" dirty="0">
                <a:solidFill>
                  <a:prstClr val="black"/>
                </a:solidFill>
                <a:latin typeface="Verdana" panose="020B0604030504040204" pitchFamily="34" charset="0"/>
                <a:ea typeface="Verdana" panose="020B0604030504040204" pitchFamily="34" charset="0"/>
              </a:rPr>
              <a:t>Part 2</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Students should observe that heat flows in predictable patterns.  Warm water and air always flow away from the heat source.</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Boiling water, deep end cold near the bottom of a pool.</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Students should observe that heat travels away from the light source.</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microwave, campfire</a:t>
            </a:r>
          </a:p>
          <a:p>
            <a:pPr defTabSz="1005840">
              <a:spcAft>
                <a:spcPts val="600"/>
              </a:spcAft>
            </a:pPr>
            <a:endParaRPr lang="en-US" sz="12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200" dirty="0">
                <a:solidFill>
                  <a:prstClr val="black"/>
                </a:solidFill>
                <a:latin typeface="Verdana" panose="020B0604030504040204" pitchFamily="34" charset="0"/>
                <a:ea typeface="Verdana" panose="020B0604030504040204" pitchFamily="34" charset="0"/>
              </a:rPr>
              <a:t>Part 3 (cont. on next page)</a:t>
            </a:r>
          </a:p>
        </p:txBody>
      </p:sp>
    </p:spTree>
    <p:extLst>
      <p:ext uri="{BB962C8B-B14F-4D97-AF65-F5344CB8AC3E}">
        <p14:creationId xmlns:p14="http://schemas.microsoft.com/office/powerpoint/2010/main" val="66189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92323-3D79-4B3F-BD93-0C735E349B81}"/>
              </a:ext>
            </a:extLst>
          </p:cNvPr>
          <p:cNvSpPr txBox="1"/>
          <p:nvPr/>
        </p:nvSpPr>
        <p:spPr>
          <a:xfrm>
            <a:off x="2946653" y="182024"/>
            <a:ext cx="3008826" cy="307777"/>
          </a:xfrm>
          <a:prstGeom prst="rect">
            <a:avLst/>
          </a:prstGeom>
          <a:solidFill>
            <a:schemeClr val="bg1"/>
          </a:solidFill>
        </p:spPr>
        <p:txBody>
          <a:bodyPr wrap="square" rtlCol="0">
            <a:spAutoFit/>
          </a:bodyPr>
          <a:lstStyle/>
          <a:p>
            <a:pPr algn="ctr"/>
            <a:r>
              <a:rPr lang="en-US" sz="1400" dirty="0">
                <a:solidFill>
                  <a:srgbClr val="FF0000"/>
                </a:solidFill>
                <a:latin typeface="Verdana" panose="020B0604030504040204" pitchFamily="34" charset="0"/>
                <a:ea typeface="Verdana" panose="020B0604030504040204" pitchFamily="34" charset="0"/>
              </a:rPr>
              <a:t>DIGITAL ANSWER KEY</a:t>
            </a:r>
          </a:p>
        </p:txBody>
      </p:sp>
      <p:sp>
        <p:nvSpPr>
          <p:cNvPr id="3" name="TextBox 2">
            <a:extLst>
              <a:ext uri="{FF2B5EF4-FFF2-40B4-BE49-F238E27FC236}">
                <a16:creationId xmlns:a16="http://schemas.microsoft.com/office/drawing/2014/main" id="{1DBD06F2-44DC-4CA7-8594-93A3C7D631DD}"/>
              </a:ext>
            </a:extLst>
          </p:cNvPr>
          <p:cNvSpPr txBox="1"/>
          <p:nvPr/>
        </p:nvSpPr>
        <p:spPr>
          <a:xfrm>
            <a:off x="6054779" y="776708"/>
            <a:ext cx="1163318" cy="646331"/>
          </a:xfrm>
          <a:prstGeom prst="rect">
            <a:avLst/>
          </a:prstGeom>
          <a:noFill/>
        </p:spPr>
        <p:txBody>
          <a:bodyPr wrap="square" rtlCol="0">
            <a:spAutoFit/>
          </a:bodyPr>
          <a:lstStyle/>
          <a:p>
            <a:pPr marL="228600" indent="-228600">
              <a:buAutoNum type="arabicPeriod"/>
            </a:pPr>
            <a:r>
              <a:rPr lang="en-US" sz="1200" u="sng" dirty="0">
                <a:latin typeface="Verdana" panose="020B0604030504040204" pitchFamily="34" charset="0"/>
                <a:ea typeface="Verdana" panose="020B0604030504040204" pitchFamily="34" charset="0"/>
              </a:rPr>
              <a:t>___D___</a:t>
            </a:r>
          </a:p>
          <a:p>
            <a:pPr marL="228600" indent="-228600">
              <a:buAutoNum type="arabicPeriod"/>
            </a:pPr>
            <a:r>
              <a:rPr lang="en-US" sz="1200" u="sng" dirty="0">
                <a:latin typeface="Verdana" panose="020B0604030504040204" pitchFamily="34" charset="0"/>
                <a:ea typeface="Verdana" panose="020B0604030504040204" pitchFamily="34" charset="0"/>
              </a:rPr>
              <a:t>___B___</a:t>
            </a:r>
          </a:p>
          <a:p>
            <a:pPr marL="228600" indent="-228600">
              <a:buAutoNum type="arabicPeriod"/>
            </a:pPr>
            <a:r>
              <a:rPr lang="en-US" sz="1200" u="sng" dirty="0">
                <a:latin typeface="Verdana" panose="020B0604030504040204" pitchFamily="34" charset="0"/>
                <a:ea typeface="Verdana" panose="020B0604030504040204" pitchFamily="34" charset="0"/>
              </a:rPr>
              <a:t>___C___</a:t>
            </a:r>
          </a:p>
        </p:txBody>
      </p:sp>
      <p:sp>
        <p:nvSpPr>
          <p:cNvPr id="4" name="Rectangle 3">
            <a:extLst>
              <a:ext uri="{FF2B5EF4-FFF2-40B4-BE49-F238E27FC236}">
                <a16:creationId xmlns:a16="http://schemas.microsoft.com/office/drawing/2014/main" id="{BD68F616-AB1C-4C5C-B70D-22DA67F0CFE9}"/>
              </a:ext>
            </a:extLst>
          </p:cNvPr>
          <p:cNvSpPr/>
          <p:nvPr/>
        </p:nvSpPr>
        <p:spPr>
          <a:xfrm>
            <a:off x="7205958" y="495348"/>
            <a:ext cx="2852442" cy="1015663"/>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4. </a:t>
            </a:r>
            <a:r>
              <a:rPr lang="en-US" sz="1200" u="sng" dirty="0">
                <a:latin typeface="Verdana" panose="020B0604030504040204" pitchFamily="34" charset="0"/>
                <a:ea typeface="Verdana" panose="020B0604030504040204" pitchFamily="34" charset="0"/>
              </a:rPr>
              <a:t>waves</a:t>
            </a:r>
          </a:p>
          <a:p>
            <a:r>
              <a:rPr lang="en-US" sz="1200" dirty="0">
                <a:latin typeface="Verdana" panose="020B0604030504040204" pitchFamily="34" charset="0"/>
                <a:ea typeface="Verdana" panose="020B0604030504040204" pitchFamily="34" charset="0"/>
              </a:rPr>
              <a:t>5. </a:t>
            </a:r>
            <a:r>
              <a:rPr lang="en-US" sz="1200" u="sng" dirty="0">
                <a:latin typeface="Verdana" panose="020B0604030504040204" pitchFamily="34" charset="0"/>
                <a:ea typeface="Verdana" panose="020B0604030504040204" pitchFamily="34" charset="0"/>
              </a:rPr>
              <a:t>wavelength</a:t>
            </a:r>
          </a:p>
          <a:p>
            <a:r>
              <a:rPr lang="en-US" sz="1200" dirty="0">
                <a:latin typeface="Verdana" panose="020B0604030504040204" pitchFamily="34" charset="0"/>
                <a:ea typeface="Verdana" panose="020B0604030504040204" pitchFamily="34" charset="0"/>
              </a:rPr>
              <a:t>6. </a:t>
            </a:r>
            <a:r>
              <a:rPr lang="en-US" sz="1200" u="sng" dirty="0">
                <a:latin typeface="Verdana" panose="020B0604030504040204" pitchFamily="34" charset="0"/>
                <a:ea typeface="Verdana" panose="020B0604030504040204" pitchFamily="34" charset="0"/>
              </a:rPr>
              <a:t>electromagnetic energy</a:t>
            </a:r>
          </a:p>
          <a:p>
            <a:r>
              <a:rPr lang="en-US" sz="1200" dirty="0">
                <a:latin typeface="Verdana" panose="020B0604030504040204" pitchFamily="34" charset="0"/>
                <a:ea typeface="Verdana" panose="020B0604030504040204" pitchFamily="34" charset="0"/>
              </a:rPr>
              <a:t>7. </a:t>
            </a:r>
            <a:r>
              <a:rPr lang="en-US" sz="1200" u="sng" dirty="0">
                <a:latin typeface="Verdana" panose="020B0604030504040204" pitchFamily="34" charset="0"/>
                <a:ea typeface="Verdana" panose="020B0604030504040204" pitchFamily="34" charset="0"/>
              </a:rPr>
              <a:t>ultraviolet light</a:t>
            </a:r>
          </a:p>
          <a:p>
            <a:r>
              <a:rPr lang="en-US" sz="1200" dirty="0">
                <a:latin typeface="Verdana" panose="020B0604030504040204" pitchFamily="34" charset="0"/>
                <a:ea typeface="Verdana" panose="020B0604030504040204" pitchFamily="34" charset="0"/>
              </a:rPr>
              <a:t>8. </a:t>
            </a:r>
            <a:r>
              <a:rPr lang="en-US" sz="1200" u="sng" dirty="0">
                <a:latin typeface="Verdana" panose="020B0604030504040204" pitchFamily="34" charset="0"/>
                <a:ea typeface="Verdana" panose="020B0604030504040204" pitchFamily="34" charset="0"/>
              </a:rPr>
              <a:t>radiation</a:t>
            </a:r>
          </a:p>
        </p:txBody>
      </p:sp>
      <p:sp>
        <p:nvSpPr>
          <p:cNvPr id="6" name="TextBox 5">
            <a:extLst>
              <a:ext uri="{FF2B5EF4-FFF2-40B4-BE49-F238E27FC236}">
                <a16:creationId xmlns:a16="http://schemas.microsoft.com/office/drawing/2014/main" id="{F0D5F90E-7C25-4618-8AA5-7D870936584F}"/>
              </a:ext>
            </a:extLst>
          </p:cNvPr>
          <p:cNvSpPr txBox="1"/>
          <p:nvPr/>
        </p:nvSpPr>
        <p:spPr>
          <a:xfrm>
            <a:off x="147421" y="4004441"/>
            <a:ext cx="5907358" cy="3970318"/>
          </a:xfrm>
          <a:prstGeom prst="rect">
            <a:avLst/>
          </a:prstGeom>
          <a:noFill/>
        </p:spPr>
        <p:txBody>
          <a:bodyPr wrap="square" rtlCol="0">
            <a:spAutoFit/>
          </a:bodyPr>
          <a:lstStyle/>
          <a:p>
            <a:pPr marL="377190" indent="-377190" defTabSz="1005840">
              <a:buFontTx/>
              <a:buAutoNum type="arabicPeriod"/>
            </a:pPr>
            <a:r>
              <a:rPr lang="en-US" sz="1400" dirty="0">
                <a:solidFill>
                  <a:prstClr val="black"/>
                </a:solidFill>
                <a:latin typeface="Verdana" panose="020B0604030504040204" pitchFamily="34" charset="0"/>
                <a:ea typeface="Verdana" panose="020B0604030504040204" pitchFamily="34" charset="0"/>
              </a:rPr>
              <a:t>Conduction is the flow of heat when objects are in direct contact with each other. Convection is the flow of heat through liquids and gases. Radiation is the flow of heat through electromagnetic or radio waves from one source to another. </a:t>
            </a:r>
          </a:p>
          <a:p>
            <a:pPr marL="377190" indent="-377190" defTabSz="1005840">
              <a:buFontTx/>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77190" indent="-377190" defTabSz="1005840">
              <a:buFontTx/>
              <a:buAutoNum type="arabicPeriod" startAt="2"/>
            </a:pPr>
            <a:r>
              <a:rPr lang="en-US" sz="1400" dirty="0">
                <a:solidFill>
                  <a:prstClr val="black"/>
                </a:solidFill>
                <a:latin typeface="Verdana" panose="020B0604030504040204" pitchFamily="34" charset="0"/>
                <a:ea typeface="Verdana" panose="020B0604030504040204" pitchFamily="34" charset="0"/>
              </a:rPr>
              <a:t>Warm air is rising over the land and moving into the upper atmosphere. The cooler, more dense air gets pushed aside and falls back down over the ocean.  This pattern creates a convection current, and the process is called convection.</a:t>
            </a:r>
          </a:p>
          <a:p>
            <a:pPr marL="377190" indent="-377190" defTabSz="1005840">
              <a:buFontTx/>
              <a:buAutoNum type="arabicPeriod" startAt="2"/>
            </a:pPr>
            <a:endParaRPr lang="en-US" sz="1400" dirty="0">
              <a:solidFill>
                <a:prstClr val="black"/>
              </a:solidFill>
              <a:latin typeface="Verdana" panose="020B0604030504040204" pitchFamily="34" charset="0"/>
              <a:ea typeface="Verdana" panose="020B0604030504040204" pitchFamily="34" charset="0"/>
            </a:endParaRPr>
          </a:p>
          <a:p>
            <a:pPr marL="377190" indent="-377190" defTabSz="1005840">
              <a:buFontTx/>
              <a:buAutoNum type="arabicPeriod" startAt="2"/>
            </a:pPr>
            <a:r>
              <a:rPr lang="en-US" sz="1400" dirty="0">
                <a:solidFill>
                  <a:prstClr val="black"/>
                </a:solidFill>
                <a:latin typeface="Verdana" panose="020B0604030504040204" pitchFamily="34" charset="0"/>
                <a:ea typeface="Verdana" panose="020B0604030504040204" pitchFamily="34" charset="0"/>
              </a:rPr>
              <a:t>The bottom of the pools is cooler because the warmer water has risen up through the process of convection. The Sun’s electromagnetic waves are also not able to reach the deeper parts of the pool as easily through the process of radiation.</a:t>
            </a:r>
          </a:p>
          <a:p>
            <a:pPr defTabSz="1005840"/>
            <a:endParaRPr lang="en-US" sz="1400" dirty="0">
              <a:solidFill>
                <a:prstClr val="black"/>
              </a:solidFill>
              <a:latin typeface="Verdana" panose="020B0604030504040204" pitchFamily="34" charset="0"/>
              <a:ea typeface="Verdana" panose="020B0604030504040204" pitchFamily="34" charset="0"/>
            </a:endParaRPr>
          </a:p>
          <a:p>
            <a:pPr defTabSz="1005840"/>
            <a:endParaRPr lang="en-US" sz="1400" dirty="0">
              <a:solidFill>
                <a:prstClr val="black"/>
              </a:solidFill>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532EECA6-57F2-446A-B107-F8912AED1370}"/>
              </a:ext>
            </a:extLst>
          </p:cNvPr>
          <p:cNvSpPr/>
          <p:nvPr/>
        </p:nvSpPr>
        <p:spPr>
          <a:xfrm>
            <a:off x="225401" y="2286864"/>
            <a:ext cx="5586566"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should have 3 images that illustrate conduction, convection, and radiation.  They also need to have everything labeled correctly.</a:t>
            </a:r>
          </a:p>
        </p:txBody>
      </p:sp>
      <p:sp>
        <p:nvSpPr>
          <p:cNvPr id="8" name="TextBox 7">
            <a:extLst>
              <a:ext uri="{FF2B5EF4-FFF2-40B4-BE49-F238E27FC236}">
                <a16:creationId xmlns:a16="http://schemas.microsoft.com/office/drawing/2014/main" id="{0A6035E4-0F08-4944-8051-4DC816E70600}"/>
              </a:ext>
            </a:extLst>
          </p:cNvPr>
          <p:cNvSpPr txBox="1"/>
          <p:nvPr/>
        </p:nvSpPr>
        <p:spPr>
          <a:xfrm>
            <a:off x="6303778" y="2614646"/>
            <a:ext cx="1477208" cy="1077218"/>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Radiation</a:t>
            </a:r>
          </a:p>
          <a:p>
            <a:pPr defTabSz="1005840"/>
            <a:r>
              <a:rPr lang="en-US" sz="1600" dirty="0">
                <a:solidFill>
                  <a:prstClr val="black"/>
                </a:solidFill>
                <a:latin typeface="Verdana" panose="020B0604030504040204" pitchFamily="34" charset="0"/>
                <a:ea typeface="Verdana" panose="020B0604030504040204" pitchFamily="34" charset="0"/>
              </a:rPr>
              <a:t>Sunburn</a:t>
            </a:r>
          </a:p>
          <a:p>
            <a:pPr defTabSz="1005840"/>
            <a:r>
              <a:rPr lang="en-US" sz="1600" dirty="0">
                <a:solidFill>
                  <a:prstClr val="black"/>
                </a:solidFill>
                <a:latin typeface="Verdana" panose="020B0604030504040204" pitchFamily="34" charset="0"/>
                <a:ea typeface="Verdana" panose="020B0604030504040204" pitchFamily="34" charset="0"/>
              </a:rPr>
              <a:t>Microwave</a:t>
            </a:r>
          </a:p>
          <a:p>
            <a:pPr defTabSz="1005840"/>
            <a:endParaRPr lang="en-US" sz="1600" dirty="0">
              <a:solidFill>
                <a:prstClr val="black"/>
              </a:solidFill>
              <a:latin typeface="Verdana" panose="020B0604030504040204" pitchFamily="34" charset="0"/>
              <a:ea typeface="Verdana" panose="020B0604030504040204" pitchFamily="34" charset="0"/>
              <a:cs typeface="Century" charset="0"/>
            </a:endParaRPr>
          </a:p>
        </p:txBody>
      </p:sp>
      <p:sp>
        <p:nvSpPr>
          <p:cNvPr id="9" name="TextBox 8">
            <a:extLst>
              <a:ext uri="{FF2B5EF4-FFF2-40B4-BE49-F238E27FC236}">
                <a16:creationId xmlns:a16="http://schemas.microsoft.com/office/drawing/2014/main" id="{8A6843FD-3973-4F14-BA99-D727EBEF5F6E}"/>
              </a:ext>
            </a:extLst>
          </p:cNvPr>
          <p:cNvSpPr txBox="1"/>
          <p:nvPr/>
        </p:nvSpPr>
        <p:spPr>
          <a:xfrm>
            <a:off x="7218097" y="4555689"/>
            <a:ext cx="1677793"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Convection</a:t>
            </a:r>
          </a:p>
          <a:p>
            <a:pPr defTabSz="1005840"/>
            <a:r>
              <a:rPr lang="en-US" sz="1600" dirty="0">
                <a:solidFill>
                  <a:prstClr val="black"/>
                </a:solidFill>
                <a:latin typeface="Verdana" panose="020B0604030504040204" pitchFamily="34" charset="0"/>
                <a:ea typeface="Verdana" panose="020B0604030504040204" pitchFamily="34" charset="0"/>
              </a:rPr>
              <a:t>Ocean breeze </a:t>
            </a:r>
          </a:p>
          <a:p>
            <a:pPr defTabSz="1005840"/>
            <a:r>
              <a:rPr lang="en-US" sz="1600" dirty="0">
                <a:solidFill>
                  <a:prstClr val="black"/>
                </a:solidFill>
                <a:latin typeface="Verdana" panose="020B0604030504040204" pitchFamily="34" charset="0"/>
                <a:ea typeface="Verdana" panose="020B0604030504040204" pitchFamily="34" charset="0"/>
              </a:rPr>
              <a:t>Macaroni</a:t>
            </a:r>
          </a:p>
          <a:p>
            <a:pPr defTabSz="1005840"/>
            <a:r>
              <a:rPr lang="en-US" sz="1600" dirty="0">
                <a:solidFill>
                  <a:prstClr val="black"/>
                </a:solidFill>
                <a:latin typeface="Verdana" panose="020B0604030504040204" pitchFamily="34" charset="0"/>
                <a:ea typeface="Verdana" panose="020B0604030504040204" pitchFamily="34" charset="0"/>
              </a:rPr>
              <a:t>Tectonic plates</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90E1E28D-E7A4-46F6-BB6D-35F458C3AF08}"/>
              </a:ext>
            </a:extLst>
          </p:cNvPr>
          <p:cNvSpPr txBox="1"/>
          <p:nvPr/>
        </p:nvSpPr>
        <p:spPr>
          <a:xfrm>
            <a:off x="8468783" y="2579252"/>
            <a:ext cx="1812357"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Conduction</a:t>
            </a:r>
          </a:p>
          <a:p>
            <a:pPr defTabSz="1005840"/>
            <a:r>
              <a:rPr lang="en-US" sz="1600" dirty="0">
                <a:solidFill>
                  <a:prstClr val="black"/>
                </a:solidFill>
                <a:latin typeface="Verdana" panose="020B0604030504040204" pitchFamily="34" charset="0"/>
                <a:ea typeface="Verdana" panose="020B0604030504040204" pitchFamily="34" charset="0"/>
              </a:rPr>
              <a:t>Hot car seat</a:t>
            </a:r>
          </a:p>
          <a:p>
            <a:pPr defTabSz="1005840"/>
            <a:r>
              <a:rPr lang="en-US" sz="1600" dirty="0">
                <a:solidFill>
                  <a:prstClr val="black"/>
                </a:solidFill>
                <a:latin typeface="Verdana" panose="020B0604030504040204" pitchFamily="34" charset="0"/>
                <a:ea typeface="Verdana" panose="020B0604030504040204" pitchFamily="34" charset="0"/>
              </a:rPr>
              <a:t>Curling iron</a:t>
            </a:r>
          </a:p>
          <a:p>
            <a:pPr defTabSz="1005840"/>
            <a:r>
              <a:rPr lang="en-US" sz="1600" dirty="0">
                <a:solidFill>
                  <a:prstClr val="black"/>
                </a:solidFill>
                <a:latin typeface="Verdana" panose="020B0604030504040204" pitchFamily="34" charset="0"/>
                <a:ea typeface="Verdana" panose="020B0604030504040204" pitchFamily="34" charset="0"/>
              </a:rPr>
              <a:t>Slide</a:t>
            </a:r>
          </a:p>
          <a:p>
            <a:pPr defTabSz="1005840"/>
            <a:endParaRPr lang="en-US" sz="1600"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5E39A1B4-78B3-433D-A7C1-AE805956BB6F}"/>
              </a:ext>
            </a:extLst>
          </p:cNvPr>
          <p:cNvSpPr/>
          <p:nvPr/>
        </p:nvSpPr>
        <p:spPr>
          <a:xfrm>
            <a:off x="153370" y="581054"/>
            <a:ext cx="5586566"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may reference the cyclical motion between hot (rising) and cold (sinking.) This motion occurs in solids, liquids, and gases.  </a:t>
            </a:r>
          </a:p>
        </p:txBody>
      </p:sp>
    </p:spTree>
    <p:extLst>
      <p:ext uri="{BB962C8B-B14F-4D97-AF65-F5344CB8AC3E}">
        <p14:creationId xmlns:p14="http://schemas.microsoft.com/office/powerpoint/2010/main" val="240689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9D44F-B39E-46A8-8663-20BCF3BA0874}"/>
              </a:ext>
            </a:extLst>
          </p:cNvPr>
          <p:cNvSpPr txBox="1"/>
          <p:nvPr/>
        </p:nvSpPr>
        <p:spPr>
          <a:xfrm>
            <a:off x="5799993" y="636518"/>
            <a:ext cx="3801205" cy="338554"/>
          </a:xfrm>
          <a:prstGeom prst="rect">
            <a:avLst/>
          </a:prstGeom>
          <a:solidFill>
            <a:schemeClr val="bg1"/>
          </a:solidFill>
        </p:spPr>
        <p:txBody>
          <a:bodyPr wrap="square" rtlCol="0">
            <a:spAutoFit/>
          </a:bodyPr>
          <a:lstStyle/>
          <a:p>
            <a:pPr algn="ctr"/>
            <a:r>
              <a:rPr lang="en-US" sz="1600" dirty="0">
                <a:solidFill>
                  <a:srgbClr val="FF0000"/>
                </a:solidFill>
                <a:latin typeface="Verdana" panose="020B0604030504040204" pitchFamily="34" charset="0"/>
                <a:ea typeface="Verdana" panose="020B0604030504040204" pitchFamily="34" charset="0"/>
              </a:rPr>
              <a:t>DIGITAL ANSWER KEY</a:t>
            </a:r>
          </a:p>
        </p:txBody>
      </p:sp>
      <p:sp>
        <p:nvSpPr>
          <p:cNvPr id="6" name="TextBox 5">
            <a:extLst>
              <a:ext uri="{FF2B5EF4-FFF2-40B4-BE49-F238E27FC236}">
                <a16:creationId xmlns:a16="http://schemas.microsoft.com/office/drawing/2014/main" id="{735A1929-CE39-4016-B719-3E14741A1C40}"/>
              </a:ext>
            </a:extLst>
          </p:cNvPr>
          <p:cNvSpPr txBox="1"/>
          <p:nvPr/>
        </p:nvSpPr>
        <p:spPr>
          <a:xfrm>
            <a:off x="178695" y="339877"/>
            <a:ext cx="3063767" cy="646331"/>
          </a:xfrm>
          <a:prstGeom prst="rect">
            <a:avLst/>
          </a:prstGeom>
          <a:noFill/>
        </p:spPr>
        <p:txBody>
          <a:bodyPr wrap="square" rtlCol="0">
            <a:spAutoFit/>
          </a:bodyPr>
          <a:lstStyle/>
          <a:p>
            <a:pPr marL="228600" indent="-228600">
              <a:buAutoNum type="arabicPeriod"/>
            </a:pPr>
            <a:r>
              <a:rPr lang="en-US" sz="1200" dirty="0">
                <a:latin typeface="Verdana" panose="020B0604030504040204" pitchFamily="34" charset="0"/>
                <a:ea typeface="Verdana" panose="020B0604030504040204" pitchFamily="34" charset="0"/>
              </a:rPr>
              <a:t>__</a:t>
            </a:r>
            <a:r>
              <a:rPr lang="en-US" sz="1200" u="sng" dirty="0">
                <a:latin typeface="Verdana" panose="020B0604030504040204" pitchFamily="34" charset="0"/>
                <a:ea typeface="Verdana" panose="020B0604030504040204" pitchFamily="34" charset="0"/>
              </a:rPr>
              <a:t>A____     </a:t>
            </a:r>
          </a:p>
          <a:p>
            <a:pPr marL="228600" indent="-228600">
              <a:buAutoNum type="arabicPeriod"/>
            </a:pPr>
            <a:r>
              <a:rPr lang="en-US" sz="1200" u="sng" dirty="0">
                <a:latin typeface="Verdana" panose="020B0604030504040204" pitchFamily="34" charset="0"/>
                <a:ea typeface="Verdana" panose="020B0604030504040204" pitchFamily="34" charset="0"/>
              </a:rPr>
              <a:t>__C____      </a:t>
            </a:r>
          </a:p>
          <a:p>
            <a:pPr marL="228600" indent="-228600">
              <a:buAutoNum type="arabicPeriod"/>
            </a:pPr>
            <a:r>
              <a:rPr lang="en-US" sz="1200" u="sng" dirty="0">
                <a:latin typeface="Verdana" panose="020B0604030504040204" pitchFamily="34" charset="0"/>
                <a:ea typeface="Verdana" panose="020B0604030504040204" pitchFamily="34" charset="0"/>
              </a:rPr>
              <a:t>__B____      </a:t>
            </a:r>
          </a:p>
        </p:txBody>
      </p:sp>
      <p:sp>
        <p:nvSpPr>
          <p:cNvPr id="7" name="TextBox 6">
            <a:extLst>
              <a:ext uri="{FF2B5EF4-FFF2-40B4-BE49-F238E27FC236}">
                <a16:creationId xmlns:a16="http://schemas.microsoft.com/office/drawing/2014/main" id="{4691A8B6-8842-4E11-AE84-FB03519AEF26}"/>
              </a:ext>
            </a:extLst>
          </p:cNvPr>
          <p:cNvSpPr txBox="1"/>
          <p:nvPr/>
        </p:nvSpPr>
        <p:spPr>
          <a:xfrm>
            <a:off x="271271" y="3222772"/>
            <a:ext cx="4600273" cy="3293209"/>
          </a:xfrm>
          <a:prstGeom prst="rect">
            <a:avLst/>
          </a:prstGeom>
          <a:noFill/>
        </p:spPr>
        <p:txBody>
          <a:bodyPr wrap="square" rtlCol="0">
            <a:spAutoFit/>
          </a:bodyPr>
          <a:lstStyle/>
          <a:p>
            <a:pPr marL="342900" indent="-342900" defTabSz="1005840">
              <a:buFont typeface="+mj-lt"/>
              <a:buAutoNum type="arabicPeriod"/>
            </a:pPr>
            <a:r>
              <a:rPr lang="en-US" sz="1600" dirty="0">
                <a:solidFill>
                  <a:prstClr val="black"/>
                </a:solidFill>
                <a:latin typeface="Verdana" panose="020B0604030504040204" pitchFamily="34" charset="0"/>
                <a:ea typeface="Verdana" panose="020B0604030504040204" pitchFamily="34" charset="0"/>
              </a:rPr>
              <a:t>The energy that exists in matter.  It’s also known as thermal energy.</a:t>
            </a: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600" dirty="0">
                <a:solidFill>
                  <a:prstClr val="black"/>
                </a:solidFill>
                <a:latin typeface="Verdana" panose="020B0604030504040204" pitchFamily="34" charset="0"/>
                <a:ea typeface="Verdana" panose="020B0604030504040204" pitchFamily="34" charset="0"/>
              </a:rPr>
              <a:t>Student answers will vary.  Students need to provide 2 examples.</a:t>
            </a: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600" dirty="0">
                <a:solidFill>
                  <a:prstClr val="black"/>
                </a:solidFill>
                <a:latin typeface="Verdana" panose="020B0604030504040204" pitchFamily="34" charset="0"/>
                <a:ea typeface="Verdana" panose="020B0604030504040204" pitchFamily="34" charset="0"/>
              </a:rPr>
              <a:t>Convection is the transfer of heat energy through liquids or gases.  Some examples are convection currents in the mantle, Earth’s oceans, and Earth’s atmosphere.</a:t>
            </a: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p:txBody>
      </p:sp>
      <p:graphicFrame>
        <p:nvGraphicFramePr>
          <p:cNvPr id="9" name="Table 8">
            <a:extLst>
              <a:ext uri="{FF2B5EF4-FFF2-40B4-BE49-F238E27FC236}">
                <a16:creationId xmlns:a16="http://schemas.microsoft.com/office/drawing/2014/main" id="{720658E3-E337-4F19-8E73-94140340E2CF}"/>
              </a:ext>
            </a:extLst>
          </p:cNvPr>
          <p:cNvGraphicFramePr>
            <a:graphicFrameLocks noGrp="1"/>
          </p:cNvGraphicFramePr>
          <p:nvPr/>
        </p:nvGraphicFramePr>
        <p:xfrm>
          <a:off x="178695" y="986208"/>
          <a:ext cx="9669545" cy="1590233"/>
        </p:xfrm>
        <a:graphic>
          <a:graphicData uri="http://schemas.openxmlformats.org/drawingml/2006/table">
            <a:tbl>
              <a:tblPr firstRow="1" bandRow="1">
                <a:tableStyleId>{5C22544A-7EE6-4342-B048-85BDC9FD1C3A}</a:tableStyleId>
              </a:tblPr>
              <a:tblGrid>
                <a:gridCol w="1933909">
                  <a:extLst>
                    <a:ext uri="{9D8B030D-6E8A-4147-A177-3AD203B41FA5}">
                      <a16:colId xmlns:a16="http://schemas.microsoft.com/office/drawing/2014/main" val="2899515378"/>
                    </a:ext>
                  </a:extLst>
                </a:gridCol>
                <a:gridCol w="1933909">
                  <a:extLst>
                    <a:ext uri="{9D8B030D-6E8A-4147-A177-3AD203B41FA5}">
                      <a16:colId xmlns:a16="http://schemas.microsoft.com/office/drawing/2014/main" val="2216673636"/>
                    </a:ext>
                  </a:extLst>
                </a:gridCol>
                <a:gridCol w="1933909">
                  <a:extLst>
                    <a:ext uri="{9D8B030D-6E8A-4147-A177-3AD203B41FA5}">
                      <a16:colId xmlns:a16="http://schemas.microsoft.com/office/drawing/2014/main" val="542901989"/>
                    </a:ext>
                  </a:extLst>
                </a:gridCol>
                <a:gridCol w="1933909">
                  <a:extLst>
                    <a:ext uri="{9D8B030D-6E8A-4147-A177-3AD203B41FA5}">
                      <a16:colId xmlns:a16="http://schemas.microsoft.com/office/drawing/2014/main" val="4249545600"/>
                    </a:ext>
                  </a:extLst>
                </a:gridCol>
                <a:gridCol w="1933909">
                  <a:extLst>
                    <a:ext uri="{9D8B030D-6E8A-4147-A177-3AD203B41FA5}">
                      <a16:colId xmlns:a16="http://schemas.microsoft.com/office/drawing/2014/main" val="2811713869"/>
                    </a:ext>
                  </a:extLst>
                </a:gridCol>
              </a:tblGrid>
              <a:tr h="1590233">
                <a:tc>
                  <a:txBody>
                    <a:bodyPr/>
                    <a:lstStyle/>
                    <a:p>
                      <a:pPr algn="l"/>
                      <a:r>
                        <a:rPr lang="en-US" sz="1200" b="0" dirty="0">
                          <a:solidFill>
                            <a:schemeClr val="tx1"/>
                          </a:solidFill>
                          <a:latin typeface="Verdana" panose="020B0604030504040204" pitchFamily="34" charset="0"/>
                          <a:ea typeface="Verdana" panose="020B0604030504040204" pitchFamily="34" charset="0"/>
                        </a:rPr>
                        <a:t>4. electromagnetic energy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radiation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ultraviolet light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3684"/>
                  </a:ext>
                </a:extLst>
              </a:tr>
            </a:tbl>
          </a:graphicData>
        </a:graphic>
      </p:graphicFrame>
      <p:sp>
        <p:nvSpPr>
          <p:cNvPr id="10" name="Rectangle 9">
            <a:extLst>
              <a:ext uri="{FF2B5EF4-FFF2-40B4-BE49-F238E27FC236}">
                <a16:creationId xmlns:a16="http://schemas.microsoft.com/office/drawing/2014/main" id="{25C21EF2-AAAF-46E7-A8CA-6DD652C23D3E}"/>
              </a:ext>
            </a:extLst>
          </p:cNvPr>
          <p:cNvSpPr/>
          <p:nvPr/>
        </p:nvSpPr>
        <p:spPr>
          <a:xfrm>
            <a:off x="210160" y="1528982"/>
            <a:ext cx="1884803" cy="1223412"/>
          </a:xfrm>
          <a:prstGeom prst="rect">
            <a:avLst/>
          </a:prstGeom>
        </p:spPr>
        <p:txBody>
          <a:bodyPr wrap="square">
            <a:spAutoFit/>
          </a:bodyPr>
          <a:lstStyle/>
          <a:p>
            <a:pPr algn="ctr"/>
            <a:r>
              <a:rPr lang="en-US" sz="1050" i="1" dirty="0">
                <a:latin typeface="Verdana" panose="020B0604030504040204" pitchFamily="34" charset="0"/>
                <a:ea typeface="Verdana" panose="020B0604030504040204" pitchFamily="34" charset="0"/>
              </a:rPr>
              <a:t>Words and/or drawings that convey </a:t>
            </a:r>
            <a:r>
              <a:rPr lang="en-US" sz="1050" i="1" dirty="0">
                <a:latin typeface="Verdana" panose="020B0604030504040204" pitchFamily="34" charset="0"/>
                <a:ea typeface="Verdana" panose="020B0604030504040204" pitchFamily="34" charset="0"/>
                <a:cs typeface="Verdana" panose="020B0604030504040204" pitchFamily="34" charset="0"/>
              </a:rPr>
              <a:t>the idea that electromagnetic energy is </a:t>
            </a:r>
            <a:r>
              <a:rPr lang="en-US" sz="1050" i="1" dirty="0">
                <a:latin typeface="Verdana" panose="020B0604030504040204" pitchFamily="34" charset="0"/>
                <a:ea typeface="Verdana" panose="020B0604030504040204" pitchFamily="34" charset="0"/>
              </a:rPr>
              <a:t>the type of energy given off by the sun, combining electrical and magnetic fields</a:t>
            </a:r>
            <a:endParaRPr lang="en-US" sz="1050" dirty="0">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0542757F-3A5B-4D89-9682-DFDD98E6B3FD}"/>
              </a:ext>
            </a:extLst>
          </p:cNvPr>
          <p:cNvSpPr/>
          <p:nvPr/>
        </p:nvSpPr>
        <p:spPr>
          <a:xfrm>
            <a:off x="2126428" y="1755968"/>
            <a:ext cx="1884803" cy="769441"/>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waves are the form that light takes</a:t>
            </a:r>
            <a:endParaRPr lang="en-US" sz="1100" i="1" dirty="0">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CE20DA84-76AC-4982-B6E9-F094A5FFDD35}"/>
              </a:ext>
            </a:extLst>
          </p:cNvPr>
          <p:cNvSpPr/>
          <p:nvPr/>
        </p:nvSpPr>
        <p:spPr>
          <a:xfrm>
            <a:off x="4086471" y="1586690"/>
            <a:ext cx="1884803" cy="1107996"/>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radiation is energy that does not need a medium to move from one location to another</a:t>
            </a:r>
            <a:endParaRPr lang="en-US" sz="1100" i="1" dirty="0">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AD13916E-B110-459C-A6DF-F0CF254559A3}"/>
              </a:ext>
            </a:extLst>
          </p:cNvPr>
          <p:cNvSpPr/>
          <p:nvPr/>
        </p:nvSpPr>
        <p:spPr>
          <a:xfrm>
            <a:off x="5978661" y="1671329"/>
            <a:ext cx="1884803" cy="938719"/>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the wavelength is the distance between two points on a wave</a:t>
            </a:r>
            <a:endParaRPr lang="en-US" sz="1100" i="1" dirty="0">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D2E768B9-626A-4526-A2EE-351ADE6E0F6D}"/>
              </a:ext>
            </a:extLst>
          </p:cNvPr>
          <p:cNvSpPr/>
          <p:nvPr/>
        </p:nvSpPr>
        <p:spPr>
          <a:xfrm>
            <a:off x="7870851" y="1502052"/>
            <a:ext cx="1884803" cy="1277273"/>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ultraviolet light is a form of energy that comes from the sun that can give you sunburns</a:t>
            </a:r>
            <a:endParaRPr lang="en-US" sz="1100" i="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3F31C28F-7CF7-446F-830D-C82A523BB940}"/>
              </a:ext>
            </a:extLst>
          </p:cNvPr>
          <p:cNvSpPr txBox="1"/>
          <p:nvPr/>
        </p:nvSpPr>
        <p:spPr>
          <a:xfrm>
            <a:off x="5292464" y="3141551"/>
            <a:ext cx="4494665" cy="4231928"/>
          </a:xfrm>
          <a:prstGeom prst="rect">
            <a:avLst/>
          </a:prstGeom>
          <a:noFill/>
        </p:spPr>
        <p:txBody>
          <a:bodyPr wrap="square" rtlCol="0">
            <a:spAutoFit/>
          </a:bodyPr>
          <a:lstStyle/>
          <a:p>
            <a:pPr defTabSz="1005840">
              <a:spcAft>
                <a:spcPts val="600"/>
              </a:spcAft>
            </a:pPr>
            <a:r>
              <a:rPr lang="en-US" sz="1400" dirty="0">
                <a:solidFill>
                  <a:prstClr val="black"/>
                </a:solidFill>
                <a:latin typeface="Verdana" panose="020B0604030504040204" pitchFamily="34" charset="0"/>
                <a:ea typeface="Verdana" panose="020B0604030504040204" pitchFamily="34" charset="0"/>
              </a:rPr>
              <a:t>Part 1</a:t>
            </a:r>
          </a:p>
          <a:p>
            <a:pPr marL="342900" indent="-342900" defTabSz="1005840">
              <a:spcAft>
                <a:spcPts val="600"/>
              </a:spcAft>
              <a:buFont typeface="+mj-lt"/>
              <a:buAutoNum type="arabicPeriod"/>
            </a:pPr>
            <a:r>
              <a:rPr lang="en-US" sz="1400" dirty="0">
                <a:solidFill>
                  <a:prstClr val="black"/>
                </a:solidFill>
                <a:latin typeface="Verdana" panose="020B0604030504040204" pitchFamily="34" charset="0"/>
                <a:ea typeface="Verdana" panose="020B0604030504040204" pitchFamily="34" charset="0"/>
              </a:rPr>
              <a:t>Students should observe the spoon is hotter in the warm water than the one in cold water.</a:t>
            </a:r>
          </a:p>
          <a:p>
            <a:pPr marL="342900" indent="-342900" defTabSz="1005840">
              <a:spcAft>
                <a:spcPts val="600"/>
              </a:spcAft>
              <a:buFont typeface="+mj-lt"/>
              <a:buAutoNum type="arabicPeriod"/>
            </a:pPr>
            <a:r>
              <a:rPr lang="en-US" sz="1400" dirty="0">
                <a:solidFill>
                  <a:prstClr val="black"/>
                </a:solidFill>
                <a:latin typeface="Verdana" panose="020B0604030504040204" pitchFamily="34" charset="0"/>
                <a:ea typeface="Verdana" panose="020B0604030504040204" pitchFamily="34" charset="0"/>
              </a:rPr>
              <a:t>Touching an iron, touching a hairdryer.</a:t>
            </a:r>
          </a:p>
          <a:p>
            <a:pPr defTabSz="1005840">
              <a:spcAft>
                <a:spcPts val="600"/>
              </a:spcAft>
            </a:pPr>
            <a:r>
              <a:rPr lang="en-US" sz="1400" dirty="0">
                <a:solidFill>
                  <a:prstClr val="black"/>
                </a:solidFill>
                <a:latin typeface="Verdana" panose="020B0604030504040204" pitchFamily="34" charset="0"/>
                <a:ea typeface="Verdana" panose="020B0604030504040204" pitchFamily="34" charset="0"/>
              </a:rPr>
              <a:t>Part 2</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Students should observe that heat flows in predictable patterns.  Warm water and air always flow away from the heat source.</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Boiling water, deep end cold near the bottom of a pool.</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Students should observe that heat travels away from the light source.</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microwave, campfire</a:t>
            </a:r>
          </a:p>
          <a:p>
            <a:pPr defTabSz="1005840">
              <a:spcAft>
                <a:spcPts val="600"/>
              </a:spcAft>
            </a:pPr>
            <a:endParaRPr lang="en-US" sz="14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400" dirty="0">
                <a:solidFill>
                  <a:prstClr val="black"/>
                </a:solidFill>
                <a:latin typeface="Verdana" panose="020B0604030504040204" pitchFamily="34" charset="0"/>
                <a:ea typeface="Verdana" panose="020B0604030504040204" pitchFamily="34" charset="0"/>
              </a:rPr>
              <a:t>Part 3 (cont. on next page)</a:t>
            </a:r>
          </a:p>
        </p:txBody>
      </p:sp>
    </p:spTree>
    <p:extLst>
      <p:ext uri="{BB962C8B-B14F-4D97-AF65-F5344CB8AC3E}">
        <p14:creationId xmlns:p14="http://schemas.microsoft.com/office/powerpoint/2010/main" val="205680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1ACB3-B10B-4176-A7E0-8A1BC866A54F}"/>
              </a:ext>
            </a:extLst>
          </p:cNvPr>
          <p:cNvSpPr txBox="1"/>
          <p:nvPr/>
        </p:nvSpPr>
        <p:spPr>
          <a:xfrm>
            <a:off x="3752602" y="141779"/>
            <a:ext cx="2553195" cy="307777"/>
          </a:xfrm>
          <a:prstGeom prst="rect">
            <a:avLst/>
          </a:prstGeom>
          <a:solidFill>
            <a:schemeClr val="bg1"/>
          </a:solidFill>
        </p:spPr>
        <p:txBody>
          <a:bodyPr wrap="square" rtlCol="0">
            <a:spAutoFit/>
          </a:bodyPr>
          <a:lstStyle/>
          <a:p>
            <a:pPr algn="ctr"/>
            <a:r>
              <a:rPr lang="en-US" sz="1400" dirty="0">
                <a:solidFill>
                  <a:srgbClr val="FF0000"/>
                </a:solidFill>
                <a:latin typeface="Verdana" panose="020B0604030504040204" pitchFamily="34" charset="0"/>
                <a:ea typeface="Verdana" panose="020B0604030504040204" pitchFamily="34" charset="0"/>
              </a:rPr>
              <a:t>DIGITAL ANSWER KEY</a:t>
            </a:r>
          </a:p>
        </p:txBody>
      </p:sp>
      <p:sp>
        <p:nvSpPr>
          <p:cNvPr id="4" name="Rectangle 3">
            <a:extLst>
              <a:ext uri="{FF2B5EF4-FFF2-40B4-BE49-F238E27FC236}">
                <a16:creationId xmlns:a16="http://schemas.microsoft.com/office/drawing/2014/main" id="{D80B99BD-7388-4CCD-A1CF-EE56CC114018}"/>
              </a:ext>
            </a:extLst>
          </p:cNvPr>
          <p:cNvSpPr/>
          <p:nvPr/>
        </p:nvSpPr>
        <p:spPr>
          <a:xfrm>
            <a:off x="376814" y="2352965"/>
            <a:ext cx="6134975"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should have 3 images that illustrate conduction, convection, and radiation. They also need to have everything labeled correctly.</a:t>
            </a:r>
          </a:p>
        </p:txBody>
      </p:sp>
      <p:sp>
        <p:nvSpPr>
          <p:cNvPr id="5" name="TextBox 4">
            <a:extLst>
              <a:ext uri="{FF2B5EF4-FFF2-40B4-BE49-F238E27FC236}">
                <a16:creationId xmlns:a16="http://schemas.microsoft.com/office/drawing/2014/main" id="{DE5FC72F-2E0D-4CA0-A01E-578780B84C91}"/>
              </a:ext>
            </a:extLst>
          </p:cNvPr>
          <p:cNvSpPr txBox="1"/>
          <p:nvPr/>
        </p:nvSpPr>
        <p:spPr>
          <a:xfrm>
            <a:off x="862569" y="4880826"/>
            <a:ext cx="1477208" cy="1077218"/>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Radiation</a:t>
            </a:r>
          </a:p>
          <a:p>
            <a:pPr defTabSz="1005840"/>
            <a:r>
              <a:rPr lang="en-US" sz="1600" dirty="0">
                <a:solidFill>
                  <a:prstClr val="black"/>
                </a:solidFill>
                <a:latin typeface="Verdana" panose="020B0604030504040204" pitchFamily="34" charset="0"/>
                <a:ea typeface="Verdana" panose="020B0604030504040204" pitchFamily="34" charset="0"/>
              </a:rPr>
              <a:t>Sunburn</a:t>
            </a:r>
          </a:p>
          <a:p>
            <a:pPr defTabSz="1005840"/>
            <a:r>
              <a:rPr lang="en-US" sz="1600" dirty="0">
                <a:solidFill>
                  <a:prstClr val="black"/>
                </a:solidFill>
                <a:latin typeface="Verdana" panose="020B0604030504040204" pitchFamily="34" charset="0"/>
                <a:ea typeface="Verdana" panose="020B0604030504040204" pitchFamily="34" charset="0"/>
              </a:rPr>
              <a:t>Microwave</a:t>
            </a:r>
          </a:p>
          <a:p>
            <a:pPr defTabSz="1005840"/>
            <a:endParaRPr lang="en-US" sz="1600" dirty="0">
              <a:solidFill>
                <a:prstClr val="black"/>
              </a:solidFill>
              <a:latin typeface="Verdana" panose="020B0604030504040204" pitchFamily="34" charset="0"/>
              <a:ea typeface="Verdana" panose="020B0604030504040204" pitchFamily="34" charset="0"/>
              <a:cs typeface="Century" charset="0"/>
            </a:endParaRPr>
          </a:p>
        </p:txBody>
      </p:sp>
      <p:sp>
        <p:nvSpPr>
          <p:cNvPr id="6" name="TextBox 5">
            <a:extLst>
              <a:ext uri="{FF2B5EF4-FFF2-40B4-BE49-F238E27FC236}">
                <a16:creationId xmlns:a16="http://schemas.microsoft.com/office/drawing/2014/main" id="{327C92E8-0E15-49C8-81B5-2DC535A766D1}"/>
              </a:ext>
            </a:extLst>
          </p:cNvPr>
          <p:cNvSpPr txBox="1"/>
          <p:nvPr/>
        </p:nvSpPr>
        <p:spPr>
          <a:xfrm>
            <a:off x="4135951" y="4880826"/>
            <a:ext cx="1677793"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Convection</a:t>
            </a:r>
          </a:p>
          <a:p>
            <a:pPr defTabSz="1005840"/>
            <a:r>
              <a:rPr lang="en-US" sz="1600" dirty="0">
                <a:solidFill>
                  <a:prstClr val="black"/>
                </a:solidFill>
                <a:latin typeface="Verdana" panose="020B0604030504040204" pitchFamily="34" charset="0"/>
                <a:ea typeface="Verdana" panose="020B0604030504040204" pitchFamily="34" charset="0"/>
              </a:rPr>
              <a:t>Ocean breeze </a:t>
            </a:r>
          </a:p>
          <a:p>
            <a:pPr defTabSz="1005840"/>
            <a:r>
              <a:rPr lang="en-US" sz="1600" dirty="0">
                <a:solidFill>
                  <a:prstClr val="black"/>
                </a:solidFill>
                <a:latin typeface="Verdana" panose="020B0604030504040204" pitchFamily="34" charset="0"/>
                <a:ea typeface="Verdana" panose="020B0604030504040204" pitchFamily="34" charset="0"/>
              </a:rPr>
              <a:t>Macaroni</a:t>
            </a:r>
          </a:p>
          <a:p>
            <a:pPr defTabSz="1005840"/>
            <a:r>
              <a:rPr lang="en-US" sz="1600" dirty="0">
                <a:solidFill>
                  <a:prstClr val="black"/>
                </a:solidFill>
                <a:latin typeface="Verdana" panose="020B0604030504040204" pitchFamily="34" charset="0"/>
                <a:ea typeface="Verdana" panose="020B0604030504040204" pitchFamily="34" charset="0"/>
              </a:rPr>
              <a:t>Tectonic plates</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59199CBC-3515-403B-9C68-5B9D6CB8FA47}"/>
              </a:ext>
            </a:extLst>
          </p:cNvPr>
          <p:cNvSpPr txBox="1"/>
          <p:nvPr/>
        </p:nvSpPr>
        <p:spPr>
          <a:xfrm>
            <a:off x="2339777" y="4880826"/>
            <a:ext cx="1812357"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Conduction</a:t>
            </a:r>
          </a:p>
          <a:p>
            <a:pPr defTabSz="1005840"/>
            <a:r>
              <a:rPr lang="en-US" sz="1600" dirty="0">
                <a:solidFill>
                  <a:prstClr val="black"/>
                </a:solidFill>
                <a:latin typeface="Verdana" panose="020B0604030504040204" pitchFamily="34" charset="0"/>
                <a:ea typeface="Verdana" panose="020B0604030504040204" pitchFamily="34" charset="0"/>
              </a:rPr>
              <a:t>Hot car seat</a:t>
            </a:r>
          </a:p>
          <a:p>
            <a:pPr defTabSz="1005840"/>
            <a:r>
              <a:rPr lang="en-US" sz="1600" dirty="0">
                <a:solidFill>
                  <a:prstClr val="black"/>
                </a:solidFill>
                <a:latin typeface="Verdana" panose="020B0604030504040204" pitchFamily="34" charset="0"/>
                <a:ea typeface="Verdana" panose="020B0604030504040204" pitchFamily="34" charset="0"/>
              </a:rPr>
              <a:t>Curling iron</a:t>
            </a:r>
          </a:p>
          <a:p>
            <a:pPr defTabSz="1005840"/>
            <a:r>
              <a:rPr lang="en-US" sz="1600" dirty="0">
                <a:solidFill>
                  <a:prstClr val="black"/>
                </a:solidFill>
                <a:latin typeface="Verdana" panose="020B0604030504040204" pitchFamily="34" charset="0"/>
                <a:ea typeface="Verdana" panose="020B0604030504040204" pitchFamily="34" charset="0"/>
              </a:rPr>
              <a:t>Slide</a:t>
            </a:r>
          </a:p>
          <a:p>
            <a:pPr defTabSz="1005840"/>
            <a:endParaRPr lang="en-US" sz="1600"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0BC60D03-0211-4DCB-B640-9A65060CAEA8}"/>
              </a:ext>
            </a:extLst>
          </p:cNvPr>
          <p:cNvSpPr txBox="1"/>
          <p:nvPr/>
        </p:nvSpPr>
        <p:spPr>
          <a:xfrm>
            <a:off x="6887817" y="692713"/>
            <a:ext cx="2999761" cy="6054286"/>
          </a:xfrm>
          <a:prstGeom prst="rect">
            <a:avLst/>
          </a:prstGeom>
          <a:noFill/>
        </p:spPr>
        <p:txBody>
          <a:bodyPr wrap="square" rtlCol="0">
            <a:spAutoFit/>
          </a:bodyPr>
          <a:lstStyle/>
          <a:p>
            <a:pPr marL="342900" indent="-342900">
              <a:lnSpc>
                <a:spcPct val="200000"/>
              </a:lnSpc>
              <a:buFont typeface="+mj-lt"/>
              <a:buAutoNum type="arabicPeriod"/>
            </a:pPr>
            <a:r>
              <a:rPr lang="en-US" sz="1400" u="sng" dirty="0">
                <a:latin typeface="Verdana" panose="020B0604030504040204" pitchFamily="34" charset="0"/>
                <a:ea typeface="Verdana" panose="020B0604030504040204" pitchFamily="34" charset="0"/>
              </a:rPr>
              <a:t>__D___</a:t>
            </a:r>
          </a:p>
          <a:p>
            <a:pPr marL="342900" indent="-342900">
              <a:lnSpc>
                <a:spcPct val="200000"/>
              </a:lnSpc>
              <a:buFont typeface="+mj-lt"/>
              <a:buAutoNum type="arabicPeriod"/>
            </a:pPr>
            <a:r>
              <a:rPr lang="en-US" sz="1400" u="sng" dirty="0">
                <a:latin typeface="Verdana" panose="020B0604030504040204" pitchFamily="34" charset="0"/>
                <a:ea typeface="Verdana" panose="020B0604030504040204" pitchFamily="34" charset="0"/>
              </a:rPr>
              <a:t>__C  __</a:t>
            </a:r>
          </a:p>
          <a:p>
            <a:pPr marL="342900" indent="-342900">
              <a:lnSpc>
                <a:spcPct val="200000"/>
              </a:lnSpc>
              <a:buFont typeface="+mj-lt"/>
              <a:buAutoNum type="arabicPeriod"/>
            </a:pPr>
            <a:r>
              <a:rPr lang="en-US" sz="1400" u="sng" dirty="0">
                <a:latin typeface="Verdana" panose="020B0604030504040204" pitchFamily="34" charset="0"/>
                <a:ea typeface="Verdana" panose="020B0604030504040204" pitchFamily="34" charset="0"/>
              </a:rPr>
              <a:t>__B___</a:t>
            </a:r>
          </a:p>
          <a:p>
            <a:pPr>
              <a:lnSpc>
                <a:spcPct val="150000"/>
              </a:lnSpc>
            </a:pPr>
            <a:endParaRPr lang="en-US" sz="1400" dirty="0">
              <a:latin typeface="Verdana" panose="020B0604030504040204" pitchFamily="34" charset="0"/>
              <a:ea typeface="Verdana" panose="020B0604030504040204" pitchFamily="34" charset="0"/>
            </a:endParaRPr>
          </a:p>
          <a:p>
            <a:pPr>
              <a:lnSpc>
                <a:spcPct val="150000"/>
              </a:lnSpc>
            </a:pPr>
            <a:r>
              <a:rPr lang="en-US" sz="1400" dirty="0">
                <a:latin typeface="Verdana" panose="020B0604030504040204" pitchFamily="34" charset="0"/>
                <a:ea typeface="Verdana" panose="020B0604030504040204" pitchFamily="34" charset="0"/>
              </a:rPr>
              <a:t>Word Bank for 4 - 8: </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electromagnetic energy</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waves</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radiation</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wavelength</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ultraviolet light</a:t>
            </a:r>
          </a:p>
          <a:p>
            <a:pPr>
              <a:lnSpc>
                <a:spcPct val="150000"/>
              </a:lnSpc>
            </a:pPr>
            <a:endParaRPr lang="en-US" sz="1400" dirty="0">
              <a:latin typeface="Verdana" panose="020B0604030504040204" pitchFamily="34" charset="0"/>
              <a:ea typeface="Verdana" panose="020B0604030504040204" pitchFamily="34" charset="0"/>
            </a:endParaRP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waves</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wavelength</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electromagnetic energy</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ultraviolet light</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radiation</a:t>
            </a:r>
          </a:p>
        </p:txBody>
      </p:sp>
      <p:sp>
        <p:nvSpPr>
          <p:cNvPr id="9" name="Rectangle 8">
            <a:extLst>
              <a:ext uri="{FF2B5EF4-FFF2-40B4-BE49-F238E27FC236}">
                <a16:creationId xmlns:a16="http://schemas.microsoft.com/office/drawing/2014/main" id="{2597F37E-9A3C-458B-9D29-60D222753801}"/>
              </a:ext>
            </a:extLst>
          </p:cNvPr>
          <p:cNvSpPr/>
          <p:nvPr/>
        </p:nvSpPr>
        <p:spPr>
          <a:xfrm>
            <a:off x="377301" y="550426"/>
            <a:ext cx="5586566"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may reference the cyclical motion between hot (rising) and cold (sinking.) This motion occurs in solids, liquids, and gases.  </a:t>
            </a:r>
          </a:p>
        </p:txBody>
      </p:sp>
    </p:spTree>
    <p:extLst>
      <p:ext uri="{BB962C8B-B14F-4D97-AF65-F5344CB8AC3E}">
        <p14:creationId xmlns:p14="http://schemas.microsoft.com/office/powerpoint/2010/main" val="1192574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725925" y="1449227"/>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Radiation</a:t>
            </a:r>
          </a:p>
        </p:txBody>
      </p:sp>
      <p:sp>
        <p:nvSpPr>
          <p:cNvPr id="31" name="TextBox 30"/>
          <p:cNvSpPr txBox="1"/>
          <p:nvPr/>
        </p:nvSpPr>
        <p:spPr>
          <a:xfrm>
            <a:off x="718529" y="3251957"/>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Conduction</a:t>
            </a:r>
          </a:p>
        </p:txBody>
      </p:sp>
      <p:sp>
        <p:nvSpPr>
          <p:cNvPr id="33" name="Rectangle 32"/>
          <p:cNvSpPr/>
          <p:nvPr/>
        </p:nvSpPr>
        <p:spPr>
          <a:xfrm>
            <a:off x="3855720" y="395366"/>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5" name="TextBox 34"/>
          <p:cNvSpPr txBox="1"/>
          <p:nvPr/>
        </p:nvSpPr>
        <p:spPr>
          <a:xfrm>
            <a:off x="4032904" y="564437"/>
            <a:ext cx="4516736"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Getting sunburned on a beach</a:t>
            </a:r>
            <a:endParaRPr lang="en-US" sz="2000" dirty="0">
              <a:solidFill>
                <a:prstClr val="black"/>
              </a:solidFill>
              <a:latin typeface="Verdana" panose="020B0604030504040204" pitchFamily="34" charset="0"/>
              <a:ea typeface="Verdana" panose="020B0604030504040204" pitchFamily="34" charset="0"/>
              <a:cs typeface="Century" charset="0"/>
            </a:endParaRPr>
          </a:p>
        </p:txBody>
      </p:sp>
      <p:sp>
        <p:nvSpPr>
          <p:cNvPr id="37" name="Rectangle 36"/>
          <p:cNvSpPr/>
          <p:nvPr/>
        </p:nvSpPr>
        <p:spPr>
          <a:xfrm>
            <a:off x="3855720" y="1245563"/>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8" name="Rectangle 37"/>
          <p:cNvSpPr/>
          <p:nvPr/>
        </p:nvSpPr>
        <p:spPr>
          <a:xfrm>
            <a:off x="3855720" y="2123247"/>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39" name="Rectangle 38"/>
          <p:cNvSpPr/>
          <p:nvPr/>
        </p:nvSpPr>
        <p:spPr>
          <a:xfrm>
            <a:off x="3855720" y="2986848"/>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0" name="Rectangle 39"/>
          <p:cNvSpPr/>
          <p:nvPr/>
        </p:nvSpPr>
        <p:spPr>
          <a:xfrm>
            <a:off x="3855720" y="3850448"/>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7" name="Rectangle 46"/>
          <p:cNvSpPr/>
          <p:nvPr/>
        </p:nvSpPr>
        <p:spPr>
          <a:xfrm>
            <a:off x="3855720" y="4714729"/>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49" name="TextBox 48"/>
          <p:cNvSpPr txBox="1"/>
          <p:nvPr/>
        </p:nvSpPr>
        <p:spPr>
          <a:xfrm>
            <a:off x="4526280" y="3018214"/>
            <a:ext cx="3836633"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Burning yourself with a curling iron</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1" name="TextBox 50"/>
          <p:cNvSpPr txBox="1"/>
          <p:nvPr/>
        </p:nvSpPr>
        <p:spPr>
          <a:xfrm>
            <a:off x="4582505" y="3881814"/>
            <a:ext cx="3836633"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Siding down a hot metal slide in August</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2" name="TextBox 51"/>
          <p:cNvSpPr txBox="1"/>
          <p:nvPr/>
        </p:nvSpPr>
        <p:spPr>
          <a:xfrm>
            <a:off x="4372437" y="4918504"/>
            <a:ext cx="4144318"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An ocean breeze</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56" name="TextBox 55"/>
          <p:cNvSpPr txBox="1"/>
          <p:nvPr/>
        </p:nvSpPr>
        <p:spPr>
          <a:xfrm>
            <a:off x="4107180" y="1449227"/>
            <a:ext cx="4442460" cy="400110"/>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Microwave cooking food</a:t>
            </a:r>
            <a:endParaRPr lang="en-US" sz="20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62" name="TextBox 61"/>
          <p:cNvSpPr txBox="1"/>
          <p:nvPr/>
        </p:nvSpPr>
        <p:spPr>
          <a:xfrm>
            <a:off x="4452004" y="2159380"/>
            <a:ext cx="4097636"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Touching a hot car seat in the summer</a:t>
            </a:r>
            <a:endParaRPr lang="en-US" sz="20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18" name="Rectangle 17"/>
          <p:cNvSpPr/>
          <p:nvPr/>
        </p:nvSpPr>
        <p:spPr>
          <a:xfrm>
            <a:off x="3855720" y="5588859"/>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19" name="Rectangle 18"/>
          <p:cNvSpPr/>
          <p:nvPr/>
        </p:nvSpPr>
        <p:spPr>
          <a:xfrm>
            <a:off x="3855720" y="6453140"/>
            <a:ext cx="5029200" cy="8693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dirty="0">
              <a:solidFill>
                <a:prstClr val="white"/>
              </a:solidFill>
              <a:latin typeface="Verdana" panose="020B0604030504040204" pitchFamily="34" charset="0"/>
              <a:ea typeface="Verdana" panose="020B0604030504040204" pitchFamily="34" charset="0"/>
            </a:endParaRPr>
          </a:p>
        </p:txBody>
      </p:sp>
      <p:sp>
        <p:nvSpPr>
          <p:cNvPr id="20" name="TextBox 19"/>
          <p:cNvSpPr txBox="1"/>
          <p:nvPr/>
        </p:nvSpPr>
        <p:spPr>
          <a:xfrm>
            <a:off x="4405322" y="5663936"/>
            <a:ext cx="4144318" cy="707886"/>
          </a:xfrm>
          <a:prstGeom prst="rect">
            <a:avLst/>
          </a:prstGeom>
          <a:noFill/>
        </p:spPr>
        <p:txBody>
          <a:bodyPr wrap="square" rtlCol="0">
            <a:spAutoFit/>
          </a:bodyPr>
          <a:lstStyle/>
          <a:p>
            <a:pPr algn="ctr" defTabSz="1005840"/>
            <a:r>
              <a:rPr lang="en-US" sz="2000" dirty="0">
                <a:solidFill>
                  <a:prstClr val="black"/>
                </a:solidFill>
                <a:latin typeface="Verdana" panose="020B0604030504040204" pitchFamily="34" charset="0"/>
                <a:ea typeface="Verdana" panose="020B0604030504040204" pitchFamily="34" charset="0"/>
              </a:rPr>
              <a:t>Water in a boiling pot of macaroni</a:t>
            </a:r>
            <a:endParaRPr lang="en-US" sz="2000" baseline="-25000" dirty="0">
              <a:solidFill>
                <a:prstClr val="black"/>
              </a:solidFill>
              <a:latin typeface="Verdana" panose="020B0604030504040204" pitchFamily="34" charset="0"/>
              <a:ea typeface="Verdana" panose="020B0604030504040204" pitchFamily="34" charset="0"/>
            </a:endParaRPr>
          </a:p>
        </p:txBody>
      </p:sp>
      <p:sp>
        <p:nvSpPr>
          <p:cNvPr id="21" name="TextBox 20"/>
          <p:cNvSpPr txBox="1"/>
          <p:nvPr/>
        </p:nvSpPr>
        <p:spPr>
          <a:xfrm>
            <a:off x="4397091" y="6568754"/>
            <a:ext cx="4144318" cy="584775"/>
          </a:xfrm>
          <a:prstGeom prst="rect">
            <a:avLst/>
          </a:prstGeom>
          <a:noFill/>
        </p:spPr>
        <p:txBody>
          <a:bodyPr wrap="square" rtlCol="0">
            <a:spAutoFit/>
          </a:bodyPr>
          <a:lstStyle/>
          <a:p>
            <a:pPr algn="ctr" defTabSz="1005840"/>
            <a:r>
              <a:rPr lang="en-US" sz="1600" dirty="0">
                <a:solidFill>
                  <a:prstClr val="black"/>
                </a:solidFill>
                <a:latin typeface="Verdana" panose="020B0604030504040204" pitchFamily="34" charset="0"/>
                <a:ea typeface="Verdana" panose="020B0604030504040204" pitchFamily="34" charset="0"/>
              </a:rPr>
              <a:t>Currents deep within the Earth that cause tectonic plates to move</a:t>
            </a:r>
            <a:endParaRPr lang="en-US" sz="1600" baseline="-25000" dirty="0">
              <a:solidFill>
                <a:prstClr val="black"/>
              </a:solidFill>
              <a:latin typeface="Verdana" panose="020B0604030504040204" pitchFamily="34" charset="0"/>
              <a:ea typeface="Verdana" panose="020B0604030504040204" pitchFamily="34" charset="0"/>
            </a:endParaRPr>
          </a:p>
        </p:txBody>
      </p:sp>
      <p:sp>
        <p:nvSpPr>
          <p:cNvPr id="25" name="TextBox 24"/>
          <p:cNvSpPr txBox="1"/>
          <p:nvPr/>
        </p:nvSpPr>
        <p:spPr>
          <a:xfrm>
            <a:off x="725925" y="5105792"/>
            <a:ext cx="2346960" cy="523220"/>
          </a:xfrm>
          <a:prstGeom prst="rect">
            <a:avLst/>
          </a:prstGeom>
          <a:noFill/>
          <a:ln w="76200">
            <a:solidFill>
              <a:srgbClr val="FFC000"/>
            </a:solidFill>
          </a:ln>
        </p:spPr>
        <p:txBody>
          <a:bodyPr wrap="square" rtlCol="0">
            <a:spAutoFit/>
          </a:bodyPr>
          <a:lstStyle/>
          <a:p>
            <a:pPr algn="ctr" defTabSz="1005840"/>
            <a:r>
              <a:rPr lang="en-US" sz="2800" dirty="0">
                <a:solidFill>
                  <a:prstClr val="black"/>
                </a:solidFill>
                <a:latin typeface="Verdana" panose="020B0604030504040204" pitchFamily="34" charset="0"/>
                <a:ea typeface="Verdana" panose="020B0604030504040204" pitchFamily="34" charset="0"/>
              </a:rPr>
              <a:t>Convection</a:t>
            </a:r>
          </a:p>
        </p:txBody>
      </p:sp>
    </p:spTree>
    <p:extLst>
      <p:ext uri="{BB962C8B-B14F-4D97-AF65-F5344CB8AC3E}">
        <p14:creationId xmlns:p14="http://schemas.microsoft.com/office/powerpoint/2010/main" val="34596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CEBB01-DFEB-4E24-8F6A-8985889295AB}"/>
              </a:ext>
            </a:extLst>
          </p:cNvPr>
          <p:cNvSpPr txBox="1"/>
          <p:nvPr/>
        </p:nvSpPr>
        <p:spPr>
          <a:xfrm>
            <a:off x="150384" y="369332"/>
            <a:ext cx="8453025" cy="461665"/>
          </a:xfrm>
          <a:prstGeom prst="rect">
            <a:avLst/>
          </a:prstGeom>
          <a:noFill/>
        </p:spPr>
        <p:txBody>
          <a:bodyPr wrap="square" rtlCol="0" anchor="b">
            <a:spAutoFit/>
          </a:bodyPr>
          <a:lstStyle/>
          <a:p>
            <a:r>
              <a:rPr lang="en-US" sz="2400" b="1" dirty="0">
                <a:latin typeface="Georgia" panose="02040502050405020303" pitchFamily="18" charset="0"/>
                <a:ea typeface="Verdana" panose="020B0604030504040204" pitchFamily="34" charset="0"/>
                <a:cs typeface="Lucida Sans Unicode" panose="020B0602030504020204" pitchFamily="34" charset="0"/>
              </a:rPr>
              <a:t>Teacher Directions – Overview of Choices</a:t>
            </a:r>
            <a:endParaRPr lang="en-US" sz="2400" b="1" dirty="0">
              <a:latin typeface="Georgia" panose="02040502050405020303" pitchFamily="18" charset="0"/>
              <a:cs typeface="Lucida Sans Unicode" panose="020B0602030504020204" pitchFamily="34" charset="0"/>
            </a:endParaRPr>
          </a:p>
        </p:txBody>
      </p:sp>
      <p:sp>
        <p:nvSpPr>
          <p:cNvPr id="12" name="TextBox 11">
            <a:extLst>
              <a:ext uri="{FF2B5EF4-FFF2-40B4-BE49-F238E27FC236}">
                <a16:creationId xmlns:a16="http://schemas.microsoft.com/office/drawing/2014/main" id="{A49D5780-990E-4856-B334-DD5ECCDDEFA7}"/>
              </a:ext>
            </a:extLst>
          </p:cNvPr>
          <p:cNvSpPr txBox="1"/>
          <p:nvPr/>
        </p:nvSpPr>
        <p:spPr>
          <a:xfrm>
            <a:off x="428919" y="974129"/>
            <a:ext cx="9200561" cy="6428939"/>
          </a:xfrm>
          <a:prstGeom prst="rect">
            <a:avLst/>
          </a:prstGeom>
          <a:noFill/>
        </p:spPr>
        <p:txBody>
          <a:bodyPr wrap="square">
            <a:spAutoFit/>
          </a:bodyPr>
          <a:lstStyle/>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There are three main ways you can use the version 2 Station Lab materials to explor</a:t>
            </a:r>
            <a:r>
              <a:rPr lang="en-US" sz="1200" dirty="0">
                <a:latin typeface="Verdana" panose="020B0604030504040204" pitchFamily="34" charset="0"/>
                <a:ea typeface="Verdana" panose="020B0604030504040204" pitchFamily="34" charset="0"/>
                <a:cs typeface="Times New Roman" panose="02020603050405020304" pitchFamily="18" charset="0"/>
              </a:rPr>
              <a:t>e a topic</a:t>
            </a:r>
            <a:r>
              <a:rPr lang="en-US" sz="12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nSpc>
                <a:spcPct val="107000"/>
              </a:lnSpc>
              <a:spcBef>
                <a:spcPts val="0"/>
              </a:spcBef>
              <a:spcAft>
                <a:spcPts val="800"/>
              </a:spcAft>
            </a:pPr>
            <a:r>
              <a:rPr lang="en-US" sz="1200" b="1" dirty="0">
                <a:effectLst/>
                <a:latin typeface="Verdana" panose="020B0604030504040204" pitchFamily="34" charset="0"/>
                <a:ea typeface="Verdana" panose="020B0604030504040204" pitchFamily="34" charset="0"/>
                <a:cs typeface="Times New Roman" panose="02020603050405020304" pitchFamily="18" charset="0"/>
              </a:rPr>
              <a:t>The first option is to use the in-class, print version.</a:t>
            </a:r>
            <a:r>
              <a:rPr lang="en-US" sz="1200" dirty="0">
                <a:effectLst/>
                <a:latin typeface="Verdana" panose="020B0604030504040204" pitchFamily="34" charset="0"/>
                <a:ea typeface="Verdana" panose="020B0604030504040204" pitchFamily="34" charset="0"/>
                <a:cs typeface="Times New Roman" panose="02020603050405020304" pitchFamily="18" charset="0"/>
              </a:rPr>
              <a:t>  You would use this version if your class isn’t 1:1 with devices and you are able to make printed copies. </a:t>
            </a:r>
            <a:br>
              <a:rPr lang="en-US" sz="1200" dirty="0">
                <a:effectLst/>
                <a:latin typeface="Verdana" panose="020B0604030504040204" pitchFamily="34" charset="0"/>
                <a:ea typeface="Verdana" panose="020B0604030504040204" pitchFamily="34" charset="0"/>
                <a:cs typeface="Times New Roman" panose="02020603050405020304" pitchFamily="18" charset="0"/>
              </a:rPr>
            </a:br>
            <a:br>
              <a:rPr lang="en-US" sz="1200" dirty="0">
                <a:effectLst/>
                <a:latin typeface="Verdana" panose="020B0604030504040204" pitchFamily="34" charset="0"/>
                <a:ea typeface="Verdana" panose="020B0604030504040204" pitchFamily="34" charset="0"/>
                <a:cs typeface="Times New Roman" panose="02020603050405020304" pitchFamily="18" charset="0"/>
              </a:rPr>
            </a:br>
            <a:r>
              <a:rPr lang="en-US" sz="1200" dirty="0">
                <a:effectLst/>
                <a:latin typeface="Verdana" panose="020B0604030504040204" pitchFamily="34" charset="0"/>
                <a:ea typeface="Verdana" panose="020B0604030504040204" pitchFamily="34" charset="0"/>
                <a:cs typeface="Times New Roman" panose="02020603050405020304" pitchFamily="18" charset="0"/>
              </a:rPr>
              <a:t>If your students are able to move around the room in groups, you can set up nine stations around the room with two to three copies of the materials at each station.  The students would move from station to station, using the materials (usually laminated) and writing answers on their answer sheets.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If your students aren’t allowed to move around the room or share materials, you might consider doing several of the stations together as a class (especially Watch It! and Research It!), then printing out copies of the remaining materials for each student.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There is a modified version of the reading passage and a modified answer sheet for the print version that has fewer stations, no Challenge It! station, and a word bank for the vocabular section of the Assess It! station. </a:t>
            </a:r>
          </a:p>
          <a:p>
            <a:pPr marL="0" marR="0">
              <a:lnSpc>
                <a:spcPct val="107000"/>
              </a:lnSpc>
              <a:spcBef>
                <a:spcPts val="0"/>
              </a:spcBef>
              <a:spcAft>
                <a:spcPts val="800"/>
              </a:spcAft>
            </a:pPr>
            <a:r>
              <a:rPr lang="en-US" sz="1200" b="1" dirty="0">
                <a:effectLst/>
                <a:latin typeface="Verdana" panose="020B0604030504040204" pitchFamily="34" charset="0"/>
                <a:ea typeface="Verdana" panose="020B0604030504040204" pitchFamily="34" charset="0"/>
                <a:cs typeface="Times New Roman" panose="02020603050405020304" pitchFamily="18" charset="0"/>
              </a:rPr>
              <a:t>The second option is to use the self-contained digital version.  </a:t>
            </a:r>
            <a:r>
              <a:rPr lang="en-US" sz="1200" dirty="0">
                <a:effectLst/>
                <a:latin typeface="Verdana" panose="020B0604030504040204" pitchFamily="34" charset="0"/>
                <a:ea typeface="Verdana" panose="020B0604030504040204" pitchFamily="34" charset="0"/>
                <a:cs typeface="Times New Roman" panose="02020603050405020304" pitchFamily="18" charset="0"/>
              </a:rPr>
              <a:t>You could use this version if your students are working remotely or if you have 1:1 devices and can’t use/share paper materials.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With this version, students open one file, either in PowerPoint or Google Slides, and interact with it in Normal edit mode.  They type answers into text boxes and manipulate shapes to complete the station tasks. You might use this format if your students struggle with switching between two files or two browser tabs.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There is a separate file for the Modified version.  It has a simplified reading passage, fewer stations, a word bank in Assess It!, and simplified tasks.</a:t>
            </a:r>
          </a:p>
          <a:p>
            <a:pPr marL="0" marR="0">
              <a:lnSpc>
                <a:spcPct val="107000"/>
              </a:lnSpc>
              <a:spcBef>
                <a:spcPts val="0"/>
              </a:spcBef>
              <a:spcAft>
                <a:spcPts val="800"/>
              </a:spcAft>
            </a:pPr>
            <a:r>
              <a:rPr lang="en-US" sz="1200" b="1" dirty="0">
                <a:effectLst/>
                <a:latin typeface="Verdana" panose="020B0604030504040204" pitchFamily="34" charset="0"/>
                <a:ea typeface="Verdana" panose="020B0604030504040204" pitchFamily="34" charset="0"/>
                <a:cs typeface="Times New Roman" panose="02020603050405020304" pitchFamily="18" charset="0"/>
              </a:rPr>
              <a:t>The third option is to use the digital version that includes a Google Form. </a:t>
            </a:r>
            <a:r>
              <a:rPr lang="en-US" sz="1200" dirty="0">
                <a:effectLst/>
                <a:latin typeface="Verdana" panose="020B0604030504040204" pitchFamily="34" charset="0"/>
                <a:ea typeface="Verdana" panose="020B0604030504040204" pitchFamily="34" charset="0"/>
                <a:cs typeface="Times New Roman" panose="02020603050405020304" pitchFamily="18" charset="0"/>
              </a:rPr>
              <a:t> You could use this version if your students are working remotely, or if you have 1:1 devices and can’t use/share paper materials.  With this version, students open two files.  The first is the station lab itself, opened in Normal edit mode in either PowerPoint or Google Slides.  The second is a Google form answer sheet that has been formatted with questions that match the stations.  There are sections in the Form to upload screenshots of stations that have images to create/manipulate so students don’t lose the opportunity to interact with those stations.</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There is a separate file for the Modified version.  It has a simplified reading passage, fewer stations, a word bank in Assess It!, and simplified tasks.  The links to the Google forms are listed in the teacher directions of the Print Version.</a:t>
            </a:r>
          </a:p>
        </p:txBody>
      </p:sp>
    </p:spTree>
    <p:extLst>
      <p:ext uri="{BB962C8B-B14F-4D97-AF65-F5344CB8AC3E}">
        <p14:creationId xmlns:p14="http://schemas.microsoft.com/office/powerpoint/2010/main" val="49826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CEBB01-DFEB-4E24-8F6A-8985889295AB}"/>
              </a:ext>
            </a:extLst>
          </p:cNvPr>
          <p:cNvSpPr txBox="1"/>
          <p:nvPr/>
        </p:nvSpPr>
        <p:spPr>
          <a:xfrm>
            <a:off x="150384" y="369332"/>
            <a:ext cx="8453025" cy="461665"/>
          </a:xfrm>
          <a:prstGeom prst="rect">
            <a:avLst/>
          </a:prstGeom>
          <a:noFill/>
        </p:spPr>
        <p:txBody>
          <a:bodyPr wrap="square" rtlCol="0" anchor="b">
            <a:spAutoFit/>
          </a:bodyPr>
          <a:lstStyle/>
          <a:p>
            <a:r>
              <a:rPr lang="en-US" sz="2400" b="1" dirty="0">
                <a:latin typeface="Georgia" panose="02040502050405020303" pitchFamily="18" charset="0"/>
                <a:ea typeface="Verdana" panose="020B0604030504040204" pitchFamily="34" charset="0"/>
                <a:cs typeface="Lucida Sans Unicode" panose="020B0602030504020204" pitchFamily="34" charset="0"/>
              </a:rPr>
              <a:t>Teacher Directions – Print Version</a:t>
            </a:r>
            <a:endParaRPr lang="en-US" sz="2400" b="1" dirty="0">
              <a:latin typeface="Georgia" panose="02040502050405020303" pitchFamily="18" charset="0"/>
              <a:cs typeface="Lucida Sans Unicode" panose="020B0602030504020204" pitchFamily="34" charset="0"/>
            </a:endParaRPr>
          </a:p>
        </p:txBody>
      </p:sp>
      <p:sp>
        <p:nvSpPr>
          <p:cNvPr id="12" name="TextBox 11">
            <a:extLst>
              <a:ext uri="{FF2B5EF4-FFF2-40B4-BE49-F238E27FC236}">
                <a16:creationId xmlns:a16="http://schemas.microsoft.com/office/drawing/2014/main" id="{A49D5780-990E-4856-B334-DD5ECCDDEFA7}"/>
              </a:ext>
            </a:extLst>
          </p:cNvPr>
          <p:cNvSpPr txBox="1"/>
          <p:nvPr/>
        </p:nvSpPr>
        <p:spPr>
          <a:xfrm>
            <a:off x="428919" y="974129"/>
            <a:ext cx="9200561" cy="5828519"/>
          </a:xfrm>
          <a:prstGeom prst="rect">
            <a:avLst/>
          </a:prstGeom>
          <a:noFill/>
        </p:spPr>
        <p:txBody>
          <a:bodyPr wrap="square">
            <a:spAutoFit/>
          </a:bodyPr>
          <a:lstStyle/>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You will need to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print</a:t>
            </a:r>
            <a:r>
              <a:rPr lang="en-US" sz="1200" dirty="0">
                <a:effectLst/>
                <a:latin typeface="Verdana" panose="020B0604030504040204" pitchFamily="34" charset="0"/>
                <a:ea typeface="Verdana" panose="020B0604030504040204" pitchFamily="34" charset="0"/>
                <a:cs typeface="Times New Roman" panose="02020603050405020304" pitchFamily="18" charset="0"/>
              </a:rPr>
              <a:t>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the stations </a:t>
            </a:r>
            <a:r>
              <a:rPr lang="en-US" sz="1200" dirty="0">
                <a:effectLst/>
                <a:latin typeface="Verdana" panose="020B0604030504040204" pitchFamily="34" charset="0"/>
                <a:ea typeface="Verdana" panose="020B0604030504040204" pitchFamily="34" charset="0"/>
                <a:cs typeface="Times New Roman" panose="02020603050405020304" pitchFamily="18" charset="0"/>
              </a:rPr>
              <a:t>that start on Slide 6 of this file and go through the end of the Challenge It station. Then you will need to print the correct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answer sheet</a:t>
            </a:r>
            <a:r>
              <a:rPr lang="en-US" sz="1200" dirty="0">
                <a:effectLst/>
                <a:latin typeface="Verdana" panose="020B0604030504040204" pitchFamily="34" charset="0"/>
                <a:ea typeface="Verdana" panose="020B0604030504040204" pitchFamily="34" charset="0"/>
                <a:cs typeface="Times New Roman" panose="02020603050405020304" pitchFamily="18" charset="0"/>
              </a:rPr>
              <a:t>: either the standard sheet or the modified sheet (for students with accommodations).  Those slides come after the Challenge It! slides. The final slides are answer keys; you may print them if you wish.</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If students will reuse materials by moving around stations in the room, we recommend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laminating</a:t>
            </a:r>
            <a:r>
              <a:rPr lang="en-US" sz="1200" dirty="0">
                <a:effectLst/>
                <a:latin typeface="Verdana" panose="020B0604030504040204" pitchFamily="34" charset="0"/>
                <a:ea typeface="Verdana" panose="020B0604030504040204" pitchFamily="34" charset="0"/>
                <a:cs typeface="Times New Roman" panose="02020603050405020304" pitchFamily="18" charset="0"/>
              </a:rPr>
              <a:t> the station instructions and task cards before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cutting them up</a:t>
            </a:r>
            <a:r>
              <a:rPr lang="en-US" sz="1200" dirty="0">
                <a:effectLst/>
                <a:latin typeface="Verdana" panose="020B0604030504040204" pitchFamily="34" charset="0"/>
                <a:ea typeface="Verdana" panose="020B0604030504040204" pitchFamily="34" charset="0"/>
                <a:cs typeface="Times New Roman" panose="02020603050405020304" pitchFamily="18" charset="0"/>
              </a:rPr>
              <a:t>. You should make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multiple sets </a:t>
            </a:r>
            <a:r>
              <a:rPr lang="en-US" sz="1200" dirty="0">
                <a:effectLst/>
                <a:latin typeface="Verdana" panose="020B0604030504040204" pitchFamily="34" charset="0"/>
                <a:ea typeface="Verdana" panose="020B0604030504040204" pitchFamily="34" charset="0"/>
                <a:cs typeface="Times New Roman" panose="02020603050405020304" pitchFamily="18" charset="0"/>
              </a:rPr>
              <a:t>per station if your class is larger than one group.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Put one set of task cards for each station in an envelope and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attach the instructions page</a:t>
            </a:r>
            <a:r>
              <a:rPr lang="en-US" sz="1200" dirty="0">
                <a:effectLst/>
                <a:latin typeface="Verdana" panose="020B0604030504040204" pitchFamily="34" charset="0"/>
                <a:ea typeface="Verdana" panose="020B0604030504040204" pitchFamily="34" charset="0"/>
                <a:cs typeface="Times New Roman" panose="02020603050405020304" pitchFamily="18" charset="0"/>
              </a:rPr>
              <a:t>. If you will have multiple sets at each station, you might want to put numbers on the back of the task cards that match a number on the envelope in case two sets get mixed up.</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You will want a place for any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extra materials </a:t>
            </a:r>
            <a:r>
              <a:rPr lang="en-US" sz="1200" dirty="0">
                <a:effectLst/>
                <a:latin typeface="Verdana" panose="020B0604030504040204" pitchFamily="34" charset="0"/>
                <a:ea typeface="Verdana" panose="020B0604030504040204" pitchFamily="34" charset="0"/>
                <a:cs typeface="Times New Roman" panose="02020603050405020304" pitchFamily="18" charset="0"/>
              </a:rPr>
              <a:t>needed for each station; a basket works well. Decide if the students will bring their own materials to the Illustrate It! station or if they will use materials you provide.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At least two of the stations, Watch It! and Research It!, will need a device that has an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internet connection</a:t>
            </a:r>
            <a:r>
              <a:rPr lang="en-US" sz="1200" dirty="0">
                <a:effectLst/>
                <a:latin typeface="Verdana" panose="020B0604030504040204" pitchFamily="34" charset="0"/>
                <a:ea typeface="Verdana" panose="020B0604030504040204" pitchFamily="34" charset="0"/>
                <a:cs typeface="Times New Roman" panose="02020603050405020304" pitchFamily="18" charset="0"/>
              </a:rPr>
              <a:t>.  The links to the sites are on the task cards, but they are also on Slide 1 of these teacher directions.  Because sites and school filters are constantly changing,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we recommend checking that you can access the sites from a school computer on the school network</a:t>
            </a:r>
            <a:r>
              <a:rPr lang="en-US" sz="1200" dirty="0">
                <a:effectLst/>
                <a:latin typeface="Verdana" panose="020B0604030504040204" pitchFamily="34" charset="0"/>
                <a:ea typeface="Verdana" panose="020B0604030504040204" pitchFamily="34" charset="0"/>
                <a:cs typeface="Times New Roman" panose="02020603050405020304" pitchFamily="18" charset="0"/>
              </a:rPr>
              <a:t> at least a week before the station lab, and then again the day before the station lab. You can often request a site to be “whitelisted” by your IT department if you find it is blocked.  If you find a site is no longer functional, email chris@keslerscience.com so we can try to find another site as soon as possible.</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On the day of the station lab, give students the printed answer sheet and explain where each station’s answers will go.  Recommend they do </a:t>
            </a:r>
            <a:r>
              <a:rPr lang="en-US" sz="1200" b="1" dirty="0">
                <a:effectLst/>
                <a:latin typeface="Verdana" panose="020B0604030504040204" pitchFamily="34" charset="0"/>
                <a:ea typeface="Verdana" panose="020B0604030504040204" pitchFamily="34" charset="0"/>
                <a:cs typeface="Times New Roman" panose="02020603050405020304" pitchFamily="18" charset="0"/>
              </a:rPr>
              <a:t>at least two Input stations before trying an output station</a:t>
            </a:r>
            <a:r>
              <a:rPr lang="en-US" sz="1200" dirty="0">
                <a:effectLst/>
                <a:latin typeface="Verdana" panose="020B0604030504040204" pitchFamily="34" charset="0"/>
                <a:ea typeface="Verdana" panose="020B0604030504040204" pitchFamily="34" charset="0"/>
                <a:cs typeface="Times New Roman" panose="02020603050405020304" pitchFamily="18" charset="0"/>
              </a:rPr>
              <a:t>. Allow them to work through the stations at their own pace.  Pick a station to stand near for help and spot checks – Explore It! or Organize It! are good choices.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Some classes may need two days to complete the stations, especially the first few times.  When they are done, collect the answer sheets.  Check the Assess It! station as a comprehension check.  If you must give grades, choose a different station each time to grade in addition to Assess It! so students will not know which ones are “important” to do correctly.</a:t>
            </a:r>
          </a:p>
        </p:txBody>
      </p:sp>
    </p:spTree>
    <p:extLst>
      <p:ext uri="{BB962C8B-B14F-4D97-AF65-F5344CB8AC3E}">
        <p14:creationId xmlns:p14="http://schemas.microsoft.com/office/powerpoint/2010/main" val="383531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ACB57-5B2B-4E85-9C66-14F7D4DB94D1}"/>
              </a:ext>
            </a:extLst>
          </p:cNvPr>
          <p:cNvSpPr txBox="1"/>
          <p:nvPr/>
        </p:nvSpPr>
        <p:spPr>
          <a:xfrm>
            <a:off x="150384" y="369332"/>
            <a:ext cx="8453025" cy="461665"/>
          </a:xfrm>
          <a:prstGeom prst="rect">
            <a:avLst/>
          </a:prstGeom>
          <a:noFill/>
        </p:spPr>
        <p:txBody>
          <a:bodyPr wrap="square" rtlCol="0" anchor="b">
            <a:spAutoFit/>
          </a:bodyPr>
          <a:lstStyle/>
          <a:p>
            <a:r>
              <a:rPr lang="en-US" sz="2400" b="1" dirty="0">
                <a:latin typeface="Georgia" panose="02040502050405020303" pitchFamily="18" charset="0"/>
                <a:ea typeface="Verdana" panose="020B0604030504040204" pitchFamily="34" charset="0"/>
                <a:cs typeface="Lucida Sans Unicode" panose="020B0602030504020204" pitchFamily="34" charset="0"/>
              </a:rPr>
              <a:t>Teacher Directions for Google Form Version</a:t>
            </a:r>
            <a:endParaRPr lang="en-US" sz="2400" b="1" dirty="0">
              <a:latin typeface="Georgia" panose="02040502050405020303" pitchFamily="18" charset="0"/>
              <a:cs typeface="Lucida Sans Unicode" panose="020B0602030504020204" pitchFamily="34" charset="0"/>
            </a:endParaRPr>
          </a:p>
        </p:txBody>
      </p:sp>
      <p:sp>
        <p:nvSpPr>
          <p:cNvPr id="5" name="TextBox 4">
            <a:extLst>
              <a:ext uri="{FF2B5EF4-FFF2-40B4-BE49-F238E27FC236}">
                <a16:creationId xmlns:a16="http://schemas.microsoft.com/office/drawing/2014/main" id="{F880E52E-F74A-4794-87A4-B63F7F888BE4}"/>
              </a:ext>
            </a:extLst>
          </p:cNvPr>
          <p:cNvSpPr txBox="1"/>
          <p:nvPr/>
        </p:nvSpPr>
        <p:spPr>
          <a:xfrm>
            <a:off x="365276" y="2123354"/>
            <a:ext cx="8986101" cy="261610"/>
          </a:xfrm>
          <a:prstGeom prst="rect">
            <a:avLst/>
          </a:prstGeom>
          <a:noFill/>
        </p:spPr>
        <p:txBody>
          <a:bodyPr wrap="square">
            <a:spAutoFit/>
          </a:bodyPr>
          <a:lstStyle/>
          <a:p>
            <a:r>
              <a:rPr lang="en-US" sz="1100" u="sng" dirty="0">
                <a:solidFill>
                  <a:srgbClr val="1155CC"/>
                </a:solidFill>
                <a:latin typeface="Verdana" panose="020B0604030504040204" pitchFamily="34" charset="0"/>
                <a:hlinkClick r:id="rId2">
                  <a:extLst>
                    <a:ext uri="{A12FA001-AC4F-418D-AE19-62706E023703}">
                      <ahyp:hlinkClr xmlns:ahyp="http://schemas.microsoft.com/office/drawing/2018/hyperlinkcolor" val="tx"/>
                    </a:ext>
                  </a:extLst>
                </a:hlinkClick>
              </a:rPr>
              <a:t>https://docs.google.com/forms/d/1JkxXqio15-8DFG8Medq5hxm0u7Zy1AtF1GjwGX9-fWo/copy</a:t>
            </a:r>
            <a:endParaRPr lang="en-US" sz="11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734535D6-E289-497E-9CCD-B6039A1E018A}"/>
              </a:ext>
            </a:extLst>
          </p:cNvPr>
          <p:cNvSpPr txBox="1"/>
          <p:nvPr/>
        </p:nvSpPr>
        <p:spPr>
          <a:xfrm>
            <a:off x="365275" y="2837006"/>
            <a:ext cx="8439347" cy="261610"/>
          </a:xfrm>
          <a:prstGeom prst="rect">
            <a:avLst/>
          </a:prstGeom>
          <a:noFill/>
        </p:spPr>
        <p:txBody>
          <a:bodyPr wrap="square">
            <a:spAutoFit/>
          </a:bodyPr>
          <a:lstStyle>
            <a:defPPr>
              <a:defRPr lang="en-US"/>
            </a:defPPr>
            <a:lvl1pPr>
              <a:defRPr sz="1100">
                <a:latin typeface="Verdana" panose="020B0604030504040204" pitchFamily="34" charset="0"/>
                <a:ea typeface="Verdana" panose="020B0604030504040204" pitchFamily="34" charset="0"/>
              </a:defRPr>
            </a:lvl1pPr>
          </a:lstStyle>
          <a:p>
            <a:r>
              <a:rPr lang="en-US" u="sng">
                <a:solidFill>
                  <a:srgbClr val="1155CC"/>
                </a:solidFill>
                <a:hlinkClick r:id="rId3">
                  <a:extLst>
                    <a:ext uri="{A12FA001-AC4F-418D-AE19-62706E023703}">
                      <ahyp:hlinkClr xmlns:ahyp="http://schemas.microsoft.com/office/drawing/2018/hyperlinkcolor" val="tx"/>
                    </a:ext>
                  </a:extLst>
                </a:hlinkClick>
              </a:rPr>
              <a:t>https://docs.google.com/forms/d/1gzqsTkuDH9m3OMwcCejIT4T21Xva_S-t_5gvvL81KZ4/copy</a:t>
            </a:r>
            <a:endParaRPr lang="en-US" dirty="0"/>
          </a:p>
        </p:txBody>
      </p:sp>
      <p:sp>
        <p:nvSpPr>
          <p:cNvPr id="9" name="TextBox 8">
            <a:extLst>
              <a:ext uri="{FF2B5EF4-FFF2-40B4-BE49-F238E27FC236}">
                <a16:creationId xmlns:a16="http://schemas.microsoft.com/office/drawing/2014/main" id="{E2B2BD00-8E3E-4AE2-9729-DD3AF63489EF}"/>
              </a:ext>
            </a:extLst>
          </p:cNvPr>
          <p:cNvSpPr txBox="1"/>
          <p:nvPr/>
        </p:nvSpPr>
        <p:spPr>
          <a:xfrm>
            <a:off x="365284" y="1055701"/>
            <a:ext cx="8986101" cy="461665"/>
          </a:xfrm>
          <a:prstGeom prst="rect">
            <a:avLst/>
          </a:prstGeom>
          <a:noFill/>
        </p:spPr>
        <p:txBody>
          <a:bodyPr wrap="square">
            <a:spAutoFit/>
          </a:bodyPr>
          <a:lstStyle/>
          <a:p>
            <a:r>
              <a:rPr lang="en-US" sz="1200" b="1" u="none" kern="1200" dirty="0">
                <a:solidFill>
                  <a:schemeClr val="tx1"/>
                </a:solidFill>
                <a:latin typeface="Verdana" panose="020B0604030504040204" pitchFamily="34" charset="0"/>
                <a:ea typeface="Verdana" panose="020B0604030504040204" pitchFamily="34" charset="0"/>
                <a:cs typeface="+mn-cs"/>
              </a:rPr>
              <a:t>To use the Google Form version of this lab, you will need the links to the Regular or Modified Google Form answer sheet. </a:t>
            </a:r>
          </a:p>
        </p:txBody>
      </p:sp>
      <p:sp>
        <p:nvSpPr>
          <p:cNvPr id="11" name="TextBox 10">
            <a:extLst>
              <a:ext uri="{FF2B5EF4-FFF2-40B4-BE49-F238E27FC236}">
                <a16:creationId xmlns:a16="http://schemas.microsoft.com/office/drawing/2014/main" id="{7B72EEAB-3F6B-4274-AFA9-4C9000C86A5C}"/>
              </a:ext>
            </a:extLst>
          </p:cNvPr>
          <p:cNvSpPr txBox="1"/>
          <p:nvPr/>
        </p:nvSpPr>
        <p:spPr>
          <a:xfrm>
            <a:off x="365275" y="1841820"/>
            <a:ext cx="8986101" cy="276999"/>
          </a:xfrm>
          <a:prstGeom prst="rect">
            <a:avLst/>
          </a:prstGeom>
          <a:noFill/>
        </p:spPr>
        <p:txBody>
          <a:bodyPr wrap="square">
            <a:spAutoFit/>
          </a:bodyPr>
          <a:lstStyle/>
          <a:p>
            <a:r>
              <a:rPr lang="en-US" sz="1200" b="1" u="none" kern="1200" dirty="0">
                <a:solidFill>
                  <a:schemeClr val="tx1"/>
                </a:solidFill>
                <a:latin typeface="Verdana" panose="020B0604030504040204" pitchFamily="34" charset="0"/>
                <a:ea typeface="Verdana" panose="020B0604030504040204" pitchFamily="34" charset="0"/>
                <a:cs typeface="+mn-cs"/>
              </a:rPr>
              <a:t>Regular Google Form answer sheet: </a:t>
            </a:r>
          </a:p>
        </p:txBody>
      </p:sp>
      <p:sp>
        <p:nvSpPr>
          <p:cNvPr id="13" name="TextBox 12">
            <a:extLst>
              <a:ext uri="{FF2B5EF4-FFF2-40B4-BE49-F238E27FC236}">
                <a16:creationId xmlns:a16="http://schemas.microsoft.com/office/drawing/2014/main" id="{C8DA9B45-1FBD-431C-99F3-6517DF1790A2}"/>
              </a:ext>
            </a:extLst>
          </p:cNvPr>
          <p:cNvSpPr txBox="1"/>
          <p:nvPr/>
        </p:nvSpPr>
        <p:spPr>
          <a:xfrm>
            <a:off x="365273" y="2560007"/>
            <a:ext cx="8986101" cy="276999"/>
          </a:xfrm>
          <a:prstGeom prst="rect">
            <a:avLst/>
          </a:prstGeom>
          <a:noFill/>
        </p:spPr>
        <p:txBody>
          <a:bodyPr wrap="square">
            <a:spAutoFit/>
          </a:bodyPr>
          <a:lstStyle/>
          <a:p>
            <a:r>
              <a:rPr lang="en-US" sz="1200" b="1" u="none" kern="1200" dirty="0">
                <a:solidFill>
                  <a:schemeClr val="tx1"/>
                </a:solidFill>
                <a:latin typeface="Verdana" panose="020B0604030504040204" pitchFamily="34" charset="0"/>
                <a:ea typeface="Verdana" panose="020B0604030504040204" pitchFamily="34" charset="0"/>
                <a:cs typeface="+mn-cs"/>
              </a:rPr>
              <a:t>Modified Google Form answer sheet: </a:t>
            </a:r>
          </a:p>
        </p:txBody>
      </p:sp>
      <p:sp>
        <p:nvSpPr>
          <p:cNvPr id="15" name="TextBox 14">
            <a:extLst>
              <a:ext uri="{FF2B5EF4-FFF2-40B4-BE49-F238E27FC236}">
                <a16:creationId xmlns:a16="http://schemas.microsoft.com/office/drawing/2014/main" id="{C491BB0C-62F2-497A-9496-64668133ADE3}"/>
              </a:ext>
            </a:extLst>
          </p:cNvPr>
          <p:cNvSpPr txBox="1"/>
          <p:nvPr/>
        </p:nvSpPr>
        <p:spPr>
          <a:xfrm>
            <a:off x="365276" y="3423071"/>
            <a:ext cx="8986101" cy="2677656"/>
          </a:xfrm>
          <a:prstGeom prst="rect">
            <a:avLst/>
          </a:prstGeom>
          <a:noFill/>
        </p:spPr>
        <p:txBody>
          <a:bodyPr wrap="square">
            <a:spAutoFit/>
          </a:bodyPr>
          <a:lstStyle/>
          <a:p>
            <a:r>
              <a:rPr lang="en-US" sz="1200" b="1" u="none" kern="1200" dirty="0">
                <a:solidFill>
                  <a:schemeClr val="tx1"/>
                </a:solidFill>
                <a:latin typeface="Verdana" panose="020B0604030504040204" pitchFamily="34" charset="0"/>
                <a:ea typeface="Verdana" panose="020B0604030504040204" pitchFamily="34" charset="0"/>
                <a:cs typeface="+mn-cs"/>
              </a:rPr>
              <a:t>When you click the link, you will be prompte</a:t>
            </a:r>
            <a:r>
              <a:rPr lang="en-US" sz="1200" b="1" dirty="0">
                <a:latin typeface="Verdana" panose="020B0604030504040204" pitchFamily="34" charset="0"/>
                <a:ea typeface="Verdana" panose="020B0604030504040204" pitchFamily="34" charset="0"/>
              </a:rPr>
              <a:t>d to make a COPY of the form.</a:t>
            </a:r>
            <a:r>
              <a:rPr lang="en-US" sz="1200" dirty="0">
                <a:latin typeface="Verdana" panose="020B0604030504040204" pitchFamily="34" charset="0"/>
                <a:ea typeface="Verdana" panose="020B0604030504040204" pitchFamily="34" charset="0"/>
              </a:rPr>
              <a:t>  Accept that prompt, then allow Google Drive to recreate the folders necessary to store student responses. </a:t>
            </a:r>
          </a:p>
          <a:p>
            <a:endParaRPr lang="en-US" sz="1200" b="1" dirty="0">
              <a:latin typeface="Verdana" panose="020B0604030504040204" pitchFamily="34" charset="0"/>
              <a:ea typeface="Verdana" panose="020B0604030504040204" pitchFamily="34" charset="0"/>
            </a:endParaRPr>
          </a:p>
          <a:p>
            <a:r>
              <a:rPr lang="en-US" sz="1200" b="1" dirty="0">
                <a:latin typeface="Verdana" panose="020B0604030504040204" pitchFamily="34" charset="0"/>
                <a:ea typeface="Verdana" panose="020B0604030504040204" pitchFamily="34" charset="0"/>
              </a:rPr>
              <a:t>Please do NOT attempt to edit the form found at the link on this page without making your own copy.  </a:t>
            </a:r>
            <a:r>
              <a:rPr lang="en-US" sz="1200" dirty="0">
                <a:latin typeface="Verdana" panose="020B0604030504040204" pitchFamily="34" charset="0"/>
                <a:ea typeface="Verdana" panose="020B0604030504040204" pitchFamily="34" charset="0"/>
              </a:rPr>
              <a:t>That would change the master copy that everyone downloads!</a:t>
            </a:r>
          </a:p>
          <a:p>
            <a:endParaRPr lang="en-US" sz="1200" b="1"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Depending on your Drive settings, you may get a warning that the form storage limit is near capacity.  You can modify the amount of space allocated to each of the File Upload sections in the form by clicking on the question that is in File Upload format and changing the maximum upload size.</a:t>
            </a:r>
          </a:p>
          <a:p>
            <a:endParaRPr lang="en-US" sz="1200" dirty="0">
              <a:latin typeface="Verdana" panose="020B0604030504040204" pitchFamily="34" charset="0"/>
              <a:ea typeface="Verdana" panose="020B0604030504040204" pitchFamily="34" charset="0"/>
            </a:endParaRPr>
          </a:p>
          <a:p>
            <a:r>
              <a:rPr lang="en-US" sz="1200" dirty="0">
                <a:latin typeface="Verdana" panose="020B0604030504040204" pitchFamily="34" charset="0"/>
                <a:ea typeface="Verdana" panose="020B0604030504040204" pitchFamily="34" charset="0"/>
              </a:rPr>
              <a:t>Once you have your own copy of the form, you can send that link to your students.  They will need the Google Form version of the station lab to see the questions and do the drag/drop activities.  That file can be used as a PowerPoint file in Normal edit mode or uploaded to Google Drive and saved as Slides format (still used in edit mode). They will put their answers into the Google Form. </a:t>
            </a:r>
            <a:endParaRPr lang="en-US" sz="1200" b="1" u="none" kern="1200" dirty="0">
              <a:solidFill>
                <a:schemeClr val="tx1"/>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211662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ACB57-5B2B-4E85-9C66-14F7D4DB94D1}"/>
              </a:ext>
            </a:extLst>
          </p:cNvPr>
          <p:cNvSpPr txBox="1"/>
          <p:nvPr/>
        </p:nvSpPr>
        <p:spPr>
          <a:xfrm>
            <a:off x="150384" y="369332"/>
            <a:ext cx="8453025" cy="461665"/>
          </a:xfrm>
          <a:prstGeom prst="rect">
            <a:avLst/>
          </a:prstGeom>
          <a:noFill/>
        </p:spPr>
        <p:txBody>
          <a:bodyPr wrap="square" rtlCol="0" anchor="b">
            <a:spAutoFit/>
          </a:bodyPr>
          <a:lstStyle/>
          <a:p>
            <a:r>
              <a:rPr lang="en-US" sz="2400" b="1" dirty="0">
                <a:latin typeface="Georgia" panose="02040502050405020303" pitchFamily="18" charset="0"/>
                <a:ea typeface="Verdana" panose="020B0604030504040204" pitchFamily="34" charset="0"/>
                <a:cs typeface="Lucida Sans Unicode" panose="020B0602030504020204" pitchFamily="34" charset="0"/>
              </a:rPr>
              <a:t>Teacher Directions for Digital Interactive Version</a:t>
            </a:r>
            <a:endParaRPr lang="en-US" sz="2400" b="1" dirty="0">
              <a:latin typeface="Georgia" panose="02040502050405020303" pitchFamily="18" charset="0"/>
              <a:cs typeface="Lucida Sans Unicode" panose="020B0602030504020204" pitchFamily="34" charset="0"/>
            </a:endParaRPr>
          </a:p>
        </p:txBody>
      </p:sp>
      <p:sp>
        <p:nvSpPr>
          <p:cNvPr id="15" name="TextBox 14">
            <a:extLst>
              <a:ext uri="{FF2B5EF4-FFF2-40B4-BE49-F238E27FC236}">
                <a16:creationId xmlns:a16="http://schemas.microsoft.com/office/drawing/2014/main" id="{C491BB0C-62F2-497A-9496-64668133ADE3}"/>
              </a:ext>
            </a:extLst>
          </p:cNvPr>
          <p:cNvSpPr txBox="1"/>
          <p:nvPr/>
        </p:nvSpPr>
        <p:spPr>
          <a:xfrm>
            <a:off x="412410" y="1208544"/>
            <a:ext cx="8986101" cy="2358851"/>
          </a:xfrm>
          <a:prstGeom prst="rect">
            <a:avLst/>
          </a:prstGeom>
          <a:noFill/>
        </p:spPr>
        <p:txBody>
          <a:bodyPr wrap="square">
            <a:spAutoFit/>
          </a:bodyPr>
          <a:lstStyle/>
          <a:p>
            <a:pPr marL="0" marR="0">
              <a:lnSpc>
                <a:spcPct val="107000"/>
              </a:lnSpc>
              <a:spcBef>
                <a:spcPts val="0"/>
              </a:spcBef>
              <a:spcAft>
                <a:spcPts val="800"/>
              </a:spcAft>
            </a:pPr>
            <a:r>
              <a:rPr lang="en-US" sz="1200" dirty="0">
                <a:latin typeface="Verdana" panose="020B0604030504040204" pitchFamily="34" charset="0"/>
                <a:ea typeface="Verdana" panose="020B0604030504040204" pitchFamily="34" charset="0"/>
              </a:rPr>
              <a:t>The Digital Interactive file can be used as a PowerPoint file or uploaded to Google Drive and saved as Slides format. </a:t>
            </a:r>
            <a:r>
              <a:rPr lang="en-US" sz="1200" dirty="0">
                <a:effectLst/>
                <a:latin typeface="Verdana" panose="020B0604030504040204" pitchFamily="34" charset="0"/>
                <a:ea typeface="Verdana" panose="020B0604030504040204" pitchFamily="34" charset="0"/>
                <a:cs typeface="Times New Roman" panose="02020603050405020304" pitchFamily="18" charset="0"/>
              </a:rPr>
              <a:t>You could use this version if your students are working remotely or if you have 1:1 devices and can’t use/share paper materials.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With this version, students open the file, either in PowerPoint or Google Slides, and interact with it in Normal edit mode.  They type answers into text boxes and manipulate shapes to complete the station tasks.  </a:t>
            </a:r>
          </a:p>
          <a:p>
            <a:pPr marL="0" marR="0">
              <a:lnSpc>
                <a:spcPct val="107000"/>
              </a:lnSpc>
              <a:spcBef>
                <a:spcPts val="0"/>
              </a:spcBef>
              <a:spcAft>
                <a:spcPts val="800"/>
              </a:spcAft>
            </a:pPr>
            <a:r>
              <a:rPr lang="en-US" sz="1200" dirty="0">
                <a:effectLst/>
                <a:latin typeface="Verdana" panose="020B0604030504040204" pitchFamily="34" charset="0"/>
                <a:ea typeface="Verdana" panose="020B0604030504040204" pitchFamily="34" charset="0"/>
                <a:cs typeface="Times New Roman" panose="02020603050405020304" pitchFamily="18" charset="0"/>
              </a:rPr>
              <a:t>There is a separate file for the Modified version.  It has a simplified reading passage, fewer stations, a word bank in Assess It!, and simplified tasks.</a:t>
            </a:r>
          </a:p>
          <a:p>
            <a:pPr marL="0" marR="0">
              <a:lnSpc>
                <a:spcPct val="107000"/>
              </a:lnSpc>
              <a:spcBef>
                <a:spcPts val="0"/>
              </a:spcBef>
              <a:spcAft>
                <a:spcPts val="800"/>
              </a:spcAft>
            </a:pPr>
            <a:r>
              <a:rPr lang="en-US" sz="1200" dirty="0">
                <a:latin typeface="Verdana" panose="020B0604030504040204" pitchFamily="34" charset="0"/>
                <a:ea typeface="Verdana" panose="020B0604030504040204" pitchFamily="34" charset="0"/>
                <a:cs typeface="Times New Roman" panose="02020603050405020304" pitchFamily="18" charset="0"/>
              </a:rPr>
              <a:t>When students are finished with the file, they should save it (Google autosaves) and submit it back to you.  We recommend scanning the slides for completion using the Slide Sorter view, then checking the Assess It! station and one other station that you change each time you grade. </a:t>
            </a:r>
          </a:p>
        </p:txBody>
      </p:sp>
      <p:pic>
        <p:nvPicPr>
          <p:cNvPr id="4" name="Picture 3">
            <a:extLst>
              <a:ext uri="{FF2B5EF4-FFF2-40B4-BE49-F238E27FC236}">
                <a16:creationId xmlns:a16="http://schemas.microsoft.com/office/drawing/2014/main" id="{C4B05C27-DF24-4FA6-8B7B-7F6C4E8FB64A}"/>
              </a:ext>
            </a:extLst>
          </p:cNvPr>
          <p:cNvPicPr>
            <a:picLocks noChangeAspect="1"/>
          </p:cNvPicPr>
          <p:nvPr/>
        </p:nvPicPr>
        <p:blipFill>
          <a:blip r:embed="rId2"/>
          <a:stretch>
            <a:fillRect/>
          </a:stretch>
        </p:blipFill>
        <p:spPr>
          <a:xfrm>
            <a:off x="412410" y="3762597"/>
            <a:ext cx="1543265" cy="409632"/>
          </a:xfrm>
          <a:prstGeom prst="rect">
            <a:avLst/>
          </a:prstGeom>
        </p:spPr>
      </p:pic>
      <p:sp>
        <p:nvSpPr>
          <p:cNvPr id="6" name="TextBox 5">
            <a:extLst>
              <a:ext uri="{FF2B5EF4-FFF2-40B4-BE49-F238E27FC236}">
                <a16:creationId xmlns:a16="http://schemas.microsoft.com/office/drawing/2014/main" id="{A2EAF777-EF19-4FC1-9855-AD56B8FE1C65}"/>
              </a:ext>
            </a:extLst>
          </p:cNvPr>
          <p:cNvSpPr txBox="1"/>
          <p:nvPr/>
        </p:nvSpPr>
        <p:spPr>
          <a:xfrm>
            <a:off x="2243579" y="3760276"/>
            <a:ext cx="2064540" cy="369332"/>
          </a:xfrm>
          <a:prstGeom prst="rect">
            <a:avLst/>
          </a:prstGeom>
          <a:noFill/>
        </p:spPr>
        <p:txBody>
          <a:bodyPr wrap="none" rtlCol="0">
            <a:spAutoFit/>
          </a:bodyPr>
          <a:lstStyle/>
          <a:p>
            <a:r>
              <a:rPr lang="en-US" dirty="0"/>
              <a:t>&lt;&lt; Slide Sorter View</a:t>
            </a:r>
          </a:p>
        </p:txBody>
      </p:sp>
    </p:spTree>
    <p:extLst>
      <p:ext uri="{BB962C8B-B14F-4D97-AF65-F5344CB8AC3E}">
        <p14:creationId xmlns:p14="http://schemas.microsoft.com/office/powerpoint/2010/main" val="428280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29EE96-9F7B-45AD-81FD-D8F99FEFDABA}"/>
              </a:ext>
            </a:extLst>
          </p:cNvPr>
          <p:cNvSpPr txBox="1"/>
          <p:nvPr/>
        </p:nvSpPr>
        <p:spPr>
          <a:xfrm>
            <a:off x="4873557" y="390870"/>
            <a:ext cx="3793788" cy="338554"/>
          </a:xfrm>
          <a:prstGeom prst="rect">
            <a:avLst/>
          </a:prstGeom>
          <a:solidFill>
            <a:schemeClr val="bg1"/>
          </a:solidFill>
        </p:spPr>
        <p:txBody>
          <a:bodyPr wrap="square" rtlCol="0">
            <a:spAutoFit/>
          </a:bodyPr>
          <a:lstStyle/>
          <a:p>
            <a:pPr algn="ctr"/>
            <a:r>
              <a:rPr lang="en-US" sz="1600" dirty="0">
                <a:solidFill>
                  <a:srgbClr val="FF0000"/>
                </a:solidFill>
                <a:latin typeface="Verdana" panose="020B0604030504040204" pitchFamily="34" charset="0"/>
                <a:ea typeface="Verdana" panose="020B0604030504040204" pitchFamily="34" charset="0"/>
              </a:rPr>
              <a:t>TEACHER ANSWER KEY</a:t>
            </a:r>
          </a:p>
        </p:txBody>
      </p:sp>
      <p:sp>
        <p:nvSpPr>
          <p:cNvPr id="6" name="TextBox 5">
            <a:extLst>
              <a:ext uri="{FF2B5EF4-FFF2-40B4-BE49-F238E27FC236}">
                <a16:creationId xmlns:a16="http://schemas.microsoft.com/office/drawing/2014/main" id="{20A7C203-23F2-4F70-BABE-AC3F986784EF}"/>
              </a:ext>
            </a:extLst>
          </p:cNvPr>
          <p:cNvSpPr txBox="1"/>
          <p:nvPr/>
        </p:nvSpPr>
        <p:spPr>
          <a:xfrm>
            <a:off x="178695" y="339877"/>
            <a:ext cx="3063767" cy="646331"/>
          </a:xfrm>
          <a:prstGeom prst="rect">
            <a:avLst/>
          </a:prstGeom>
          <a:noFill/>
        </p:spPr>
        <p:txBody>
          <a:bodyPr wrap="square" rtlCol="0">
            <a:spAutoFit/>
          </a:bodyPr>
          <a:lstStyle/>
          <a:p>
            <a:pPr marL="228600" indent="-228600">
              <a:buAutoNum type="arabicPeriod"/>
            </a:pPr>
            <a:r>
              <a:rPr lang="en-US" sz="1200" u="sng" dirty="0">
                <a:latin typeface="Verdana" panose="020B0604030504040204" pitchFamily="34" charset="0"/>
                <a:ea typeface="Verdana" panose="020B0604030504040204" pitchFamily="34" charset="0"/>
              </a:rPr>
              <a:t>___A___     </a:t>
            </a:r>
          </a:p>
          <a:p>
            <a:pPr marL="228600" indent="-228600">
              <a:buAutoNum type="arabicPeriod"/>
            </a:pPr>
            <a:r>
              <a:rPr lang="en-US" sz="1200" u="sng" dirty="0">
                <a:latin typeface="Verdana" panose="020B0604030504040204" pitchFamily="34" charset="0"/>
                <a:ea typeface="Verdana" panose="020B0604030504040204" pitchFamily="34" charset="0"/>
              </a:rPr>
              <a:t>___C___      </a:t>
            </a:r>
          </a:p>
          <a:p>
            <a:pPr marL="228600" indent="-228600">
              <a:buAutoNum type="arabicPeriod"/>
            </a:pPr>
            <a:r>
              <a:rPr lang="en-US" sz="1200" u="sng" dirty="0">
                <a:latin typeface="Verdana" panose="020B0604030504040204" pitchFamily="34" charset="0"/>
                <a:ea typeface="Verdana" panose="020B0604030504040204" pitchFamily="34" charset="0"/>
              </a:rPr>
              <a:t>___B___      </a:t>
            </a:r>
          </a:p>
        </p:txBody>
      </p:sp>
      <p:sp>
        <p:nvSpPr>
          <p:cNvPr id="7" name="TextBox 6">
            <a:extLst>
              <a:ext uri="{FF2B5EF4-FFF2-40B4-BE49-F238E27FC236}">
                <a16:creationId xmlns:a16="http://schemas.microsoft.com/office/drawing/2014/main" id="{7B32F802-8BBF-432F-8129-AAA7B82B4E74}"/>
              </a:ext>
            </a:extLst>
          </p:cNvPr>
          <p:cNvSpPr txBox="1"/>
          <p:nvPr/>
        </p:nvSpPr>
        <p:spPr>
          <a:xfrm>
            <a:off x="3489239" y="2996056"/>
            <a:ext cx="3195234" cy="3539430"/>
          </a:xfrm>
          <a:prstGeom prst="rect">
            <a:avLst/>
          </a:prstGeom>
          <a:noFill/>
        </p:spPr>
        <p:txBody>
          <a:bodyPr wrap="square" rtlCol="0">
            <a:spAutoFit/>
          </a:bodyPr>
          <a:lstStyle/>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The energy that exists in matter.  It’s also known as thermal energy.</a:t>
            </a: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Student answers will vary.  Students need to provide 2 examples.</a:t>
            </a: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Convection is the transfer of heat energy through liquids or gases.  Some examples are convection currents in the mantle, Earth’s oceans, and Earth’s atmosphere.</a:t>
            </a: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endParaRPr lang="en-US" sz="1400" dirty="0">
              <a:solidFill>
                <a:prstClr val="black"/>
              </a:solidFill>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3C410EB5-5E27-41E5-8ABE-B5959D8630F9}"/>
              </a:ext>
            </a:extLst>
          </p:cNvPr>
          <p:cNvSpPr txBox="1"/>
          <p:nvPr/>
        </p:nvSpPr>
        <p:spPr>
          <a:xfrm>
            <a:off x="6684473" y="2939884"/>
            <a:ext cx="3257195" cy="4108817"/>
          </a:xfrm>
          <a:prstGeom prst="rect">
            <a:avLst/>
          </a:prstGeom>
          <a:noFill/>
        </p:spPr>
        <p:txBody>
          <a:bodyPr wrap="square" rtlCol="0">
            <a:spAutoFit/>
          </a:bodyPr>
          <a:lstStyle/>
          <a:p>
            <a:pPr defTabSz="1005840">
              <a:spcAft>
                <a:spcPts val="600"/>
              </a:spcAft>
            </a:pPr>
            <a:r>
              <a:rPr lang="en-US" sz="1200" dirty="0">
                <a:solidFill>
                  <a:prstClr val="black"/>
                </a:solidFill>
                <a:latin typeface="Verdana" panose="020B0604030504040204" pitchFamily="34" charset="0"/>
                <a:ea typeface="Verdana" panose="020B0604030504040204" pitchFamily="34" charset="0"/>
              </a:rPr>
              <a:t>Part 1</a:t>
            </a:r>
          </a:p>
          <a:p>
            <a:pPr marL="342900" indent="-342900" defTabSz="1005840">
              <a:spcAft>
                <a:spcPts val="600"/>
              </a:spcAft>
              <a:buFont typeface="+mj-lt"/>
              <a:buAutoNum type="arabicPeriod"/>
            </a:pPr>
            <a:r>
              <a:rPr lang="en-US" sz="1200" dirty="0">
                <a:solidFill>
                  <a:prstClr val="black"/>
                </a:solidFill>
                <a:latin typeface="Verdana" panose="020B0604030504040204" pitchFamily="34" charset="0"/>
                <a:ea typeface="Verdana" panose="020B0604030504040204" pitchFamily="34" charset="0"/>
              </a:rPr>
              <a:t>Students should observe the spoon is hotter in the warm water than the one in cold water.</a:t>
            </a:r>
          </a:p>
          <a:p>
            <a:pPr marL="342900" indent="-342900" defTabSz="1005840">
              <a:spcAft>
                <a:spcPts val="600"/>
              </a:spcAft>
              <a:buFont typeface="+mj-lt"/>
              <a:buAutoNum type="arabicPeriod"/>
            </a:pPr>
            <a:r>
              <a:rPr lang="en-US" sz="1200" dirty="0">
                <a:solidFill>
                  <a:prstClr val="black"/>
                </a:solidFill>
                <a:latin typeface="Verdana" panose="020B0604030504040204" pitchFamily="34" charset="0"/>
                <a:ea typeface="Verdana" panose="020B0604030504040204" pitchFamily="34" charset="0"/>
              </a:rPr>
              <a:t>Touching an iron, touching a hairdryer.</a:t>
            </a:r>
          </a:p>
          <a:p>
            <a:pPr defTabSz="1005840">
              <a:spcAft>
                <a:spcPts val="600"/>
              </a:spcAft>
            </a:pPr>
            <a:r>
              <a:rPr lang="en-US" sz="1200" dirty="0">
                <a:solidFill>
                  <a:prstClr val="black"/>
                </a:solidFill>
                <a:latin typeface="Verdana" panose="020B0604030504040204" pitchFamily="34" charset="0"/>
                <a:ea typeface="Verdana" panose="020B0604030504040204" pitchFamily="34" charset="0"/>
              </a:rPr>
              <a:t>Part 2</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Students should observe that heat flows in predictable patterns.  Warm water and air always flow away from the heat source.</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Boiling water, deep end cold near the bottom of a pool.</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Students should observe that heat travels away from the light source.</a:t>
            </a:r>
          </a:p>
          <a:p>
            <a:pPr marL="342900" indent="-342900" defTabSz="1005840">
              <a:spcAft>
                <a:spcPts val="600"/>
              </a:spcAft>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microwave, campfire</a:t>
            </a:r>
          </a:p>
          <a:p>
            <a:pPr defTabSz="1005840">
              <a:spcAft>
                <a:spcPts val="600"/>
              </a:spcAft>
            </a:pPr>
            <a:endParaRPr lang="en-US" sz="12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200" dirty="0">
                <a:solidFill>
                  <a:prstClr val="black"/>
                </a:solidFill>
                <a:latin typeface="Verdana" panose="020B0604030504040204" pitchFamily="34" charset="0"/>
                <a:ea typeface="Verdana" panose="020B0604030504040204" pitchFamily="34" charset="0"/>
              </a:rPr>
              <a:t>Part 3 (cont. on next page)</a:t>
            </a:r>
          </a:p>
        </p:txBody>
      </p:sp>
      <p:sp>
        <p:nvSpPr>
          <p:cNvPr id="11" name="TextBox 10">
            <a:extLst>
              <a:ext uri="{FF2B5EF4-FFF2-40B4-BE49-F238E27FC236}">
                <a16:creationId xmlns:a16="http://schemas.microsoft.com/office/drawing/2014/main" id="{086B2912-6AB3-4012-B7DB-0C7A17D77903}"/>
              </a:ext>
            </a:extLst>
          </p:cNvPr>
          <p:cNvSpPr txBox="1"/>
          <p:nvPr/>
        </p:nvSpPr>
        <p:spPr>
          <a:xfrm>
            <a:off x="178695" y="2996056"/>
            <a:ext cx="3195234" cy="3970318"/>
          </a:xfrm>
          <a:prstGeom prst="rect">
            <a:avLst/>
          </a:prstGeom>
          <a:noFill/>
        </p:spPr>
        <p:txBody>
          <a:bodyPr wrap="square" rtlCol="0">
            <a:spAutoFit/>
          </a:bodyPr>
          <a:lstStyle/>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Heat always transfers from the hotter object to the colder object.</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Radiation is the transfer of heat along electromagnetic waves and radio waves.  Objects are not touching.  </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Camp fire, microwave, light bulb, the human body</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Conduction is the transfer of heat between objects that are touching. Camp fire, </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Metal spoon in a pot.  Copper wire</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Convection is the transfer of heat through </a:t>
            </a: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Water boiling, hot air balloon, the second story in a building</a:t>
            </a:r>
          </a:p>
        </p:txBody>
      </p:sp>
      <p:graphicFrame>
        <p:nvGraphicFramePr>
          <p:cNvPr id="12" name="Table 11">
            <a:extLst>
              <a:ext uri="{FF2B5EF4-FFF2-40B4-BE49-F238E27FC236}">
                <a16:creationId xmlns:a16="http://schemas.microsoft.com/office/drawing/2014/main" id="{ABB30BF6-FD8D-4C05-8226-EB015900CDC1}"/>
              </a:ext>
            </a:extLst>
          </p:cNvPr>
          <p:cNvGraphicFramePr>
            <a:graphicFrameLocks noGrp="1"/>
          </p:cNvGraphicFramePr>
          <p:nvPr>
            <p:extLst>
              <p:ext uri="{D42A27DB-BD31-4B8C-83A1-F6EECF244321}">
                <p14:modId xmlns:p14="http://schemas.microsoft.com/office/powerpoint/2010/main" val="1049524656"/>
              </p:ext>
            </p:extLst>
          </p:nvPr>
        </p:nvGraphicFramePr>
        <p:xfrm>
          <a:off x="178695" y="986208"/>
          <a:ext cx="9669545" cy="1590233"/>
        </p:xfrm>
        <a:graphic>
          <a:graphicData uri="http://schemas.openxmlformats.org/drawingml/2006/table">
            <a:tbl>
              <a:tblPr firstRow="1" bandRow="1">
                <a:tableStyleId>{5C22544A-7EE6-4342-B048-85BDC9FD1C3A}</a:tableStyleId>
              </a:tblPr>
              <a:tblGrid>
                <a:gridCol w="1933909">
                  <a:extLst>
                    <a:ext uri="{9D8B030D-6E8A-4147-A177-3AD203B41FA5}">
                      <a16:colId xmlns:a16="http://schemas.microsoft.com/office/drawing/2014/main" val="2899515378"/>
                    </a:ext>
                  </a:extLst>
                </a:gridCol>
                <a:gridCol w="1933909">
                  <a:extLst>
                    <a:ext uri="{9D8B030D-6E8A-4147-A177-3AD203B41FA5}">
                      <a16:colId xmlns:a16="http://schemas.microsoft.com/office/drawing/2014/main" val="2216673636"/>
                    </a:ext>
                  </a:extLst>
                </a:gridCol>
                <a:gridCol w="1933909">
                  <a:extLst>
                    <a:ext uri="{9D8B030D-6E8A-4147-A177-3AD203B41FA5}">
                      <a16:colId xmlns:a16="http://schemas.microsoft.com/office/drawing/2014/main" val="542901989"/>
                    </a:ext>
                  </a:extLst>
                </a:gridCol>
                <a:gridCol w="1933909">
                  <a:extLst>
                    <a:ext uri="{9D8B030D-6E8A-4147-A177-3AD203B41FA5}">
                      <a16:colId xmlns:a16="http://schemas.microsoft.com/office/drawing/2014/main" val="4249545600"/>
                    </a:ext>
                  </a:extLst>
                </a:gridCol>
                <a:gridCol w="1933909">
                  <a:extLst>
                    <a:ext uri="{9D8B030D-6E8A-4147-A177-3AD203B41FA5}">
                      <a16:colId xmlns:a16="http://schemas.microsoft.com/office/drawing/2014/main" val="2811713869"/>
                    </a:ext>
                  </a:extLst>
                </a:gridCol>
              </a:tblGrid>
              <a:tr h="1590233">
                <a:tc>
                  <a:txBody>
                    <a:bodyPr/>
                    <a:lstStyle/>
                    <a:p>
                      <a:pPr algn="l"/>
                      <a:r>
                        <a:rPr lang="en-US" sz="1200" b="0" dirty="0">
                          <a:solidFill>
                            <a:schemeClr val="tx1"/>
                          </a:solidFill>
                          <a:latin typeface="Verdana" panose="020B0604030504040204" pitchFamily="34" charset="0"/>
                          <a:ea typeface="Verdana" panose="020B0604030504040204" pitchFamily="34" charset="0"/>
                        </a:rPr>
                        <a:t>4. electromagnetic energy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radiation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ultraviolet light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3684"/>
                  </a:ext>
                </a:extLst>
              </a:tr>
            </a:tbl>
          </a:graphicData>
        </a:graphic>
      </p:graphicFrame>
      <p:sp>
        <p:nvSpPr>
          <p:cNvPr id="9" name="Rectangle 8">
            <a:extLst>
              <a:ext uri="{FF2B5EF4-FFF2-40B4-BE49-F238E27FC236}">
                <a16:creationId xmlns:a16="http://schemas.microsoft.com/office/drawing/2014/main" id="{41A41BBC-417C-451C-9CB7-8011D9B0A94F}"/>
              </a:ext>
            </a:extLst>
          </p:cNvPr>
          <p:cNvSpPr/>
          <p:nvPr/>
        </p:nvSpPr>
        <p:spPr>
          <a:xfrm>
            <a:off x="210160" y="1348115"/>
            <a:ext cx="1884803" cy="1223412"/>
          </a:xfrm>
          <a:prstGeom prst="rect">
            <a:avLst/>
          </a:prstGeom>
        </p:spPr>
        <p:txBody>
          <a:bodyPr wrap="square">
            <a:spAutoFit/>
          </a:bodyPr>
          <a:lstStyle/>
          <a:p>
            <a:pPr algn="ctr"/>
            <a:r>
              <a:rPr lang="en-US" sz="1050" i="1" dirty="0">
                <a:latin typeface="Verdana" panose="020B0604030504040204" pitchFamily="34" charset="0"/>
                <a:ea typeface="Verdana" panose="020B0604030504040204" pitchFamily="34" charset="0"/>
              </a:rPr>
              <a:t>Words and/or drawings that convey </a:t>
            </a:r>
            <a:r>
              <a:rPr lang="en-US" sz="1050" i="1" dirty="0">
                <a:latin typeface="Verdana" panose="020B0604030504040204" pitchFamily="34" charset="0"/>
                <a:ea typeface="Verdana" panose="020B0604030504040204" pitchFamily="34" charset="0"/>
                <a:cs typeface="Verdana" panose="020B0604030504040204" pitchFamily="34" charset="0"/>
              </a:rPr>
              <a:t>the idea that electromagnetic energy is </a:t>
            </a:r>
            <a:r>
              <a:rPr lang="en-US" sz="1050" i="1" dirty="0">
                <a:latin typeface="Verdana" panose="020B0604030504040204" pitchFamily="34" charset="0"/>
                <a:ea typeface="Verdana" panose="020B0604030504040204" pitchFamily="34" charset="0"/>
              </a:rPr>
              <a:t>the type of energy given off by the sun, combining electrical and magnetic fields</a:t>
            </a:r>
            <a:endParaRPr lang="en-US" sz="1050" dirty="0">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E6B809CD-6463-4359-A11F-D238E9919871}"/>
              </a:ext>
            </a:extLst>
          </p:cNvPr>
          <p:cNvSpPr/>
          <p:nvPr/>
        </p:nvSpPr>
        <p:spPr>
          <a:xfrm>
            <a:off x="2126428" y="1575101"/>
            <a:ext cx="1884803" cy="769441"/>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waves are the form that light takes</a:t>
            </a:r>
            <a:endParaRPr lang="en-US" sz="1100" i="1" dirty="0">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38E13D38-9493-452B-B8D2-23B470C112E4}"/>
              </a:ext>
            </a:extLst>
          </p:cNvPr>
          <p:cNvSpPr/>
          <p:nvPr/>
        </p:nvSpPr>
        <p:spPr>
          <a:xfrm>
            <a:off x="4086471" y="1405823"/>
            <a:ext cx="1884803" cy="1107996"/>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radiation is energy that does not need a medium to move from one location to another</a:t>
            </a:r>
            <a:endParaRPr lang="en-US" sz="1100" i="1" dirty="0">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E2D62F72-955D-43D1-85D9-3DE8B3C73D07}"/>
              </a:ext>
            </a:extLst>
          </p:cNvPr>
          <p:cNvSpPr/>
          <p:nvPr/>
        </p:nvSpPr>
        <p:spPr>
          <a:xfrm>
            <a:off x="5978661" y="1490462"/>
            <a:ext cx="1884803" cy="938719"/>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the wavelength is the distance between two points on a wave</a:t>
            </a:r>
            <a:endParaRPr lang="en-US" sz="1100" i="1" dirty="0">
              <a:latin typeface="Verdana" panose="020B0604030504040204" pitchFamily="34" charset="0"/>
              <a:ea typeface="Verdana" panose="020B0604030504040204" pitchFamily="34" charset="0"/>
            </a:endParaRPr>
          </a:p>
        </p:txBody>
      </p:sp>
      <p:sp>
        <p:nvSpPr>
          <p:cNvPr id="15" name="Rectangle 14">
            <a:extLst>
              <a:ext uri="{FF2B5EF4-FFF2-40B4-BE49-F238E27FC236}">
                <a16:creationId xmlns:a16="http://schemas.microsoft.com/office/drawing/2014/main" id="{44CD9E8F-CEAB-4CB5-A895-7CE41279F259}"/>
              </a:ext>
            </a:extLst>
          </p:cNvPr>
          <p:cNvSpPr/>
          <p:nvPr/>
        </p:nvSpPr>
        <p:spPr>
          <a:xfrm>
            <a:off x="7870851" y="1321185"/>
            <a:ext cx="1884803" cy="1277273"/>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ultraviolet light is a form of energy that comes from the sun that can give you sunburns</a:t>
            </a:r>
            <a:endParaRPr lang="en-US" sz="1100" i="1" dirty="0">
              <a:latin typeface="Verdana" panose="020B0604030504040204" pitchFamily="34" charset="0"/>
              <a:ea typeface="Verdana" panose="020B0604030504040204" pitchFamily="34" charset="0"/>
            </a:endParaRPr>
          </a:p>
        </p:txBody>
      </p:sp>
      <p:sp>
        <p:nvSpPr>
          <p:cNvPr id="16" name="Rectangle 15">
            <a:extLst>
              <a:ext uri="{FF2B5EF4-FFF2-40B4-BE49-F238E27FC236}">
                <a16:creationId xmlns:a16="http://schemas.microsoft.com/office/drawing/2014/main" id="{A7CE5E24-2046-4B04-A158-D7B9D20F1DF0}"/>
              </a:ext>
            </a:extLst>
          </p:cNvPr>
          <p:cNvSpPr/>
          <p:nvPr/>
        </p:nvSpPr>
        <p:spPr>
          <a:xfrm>
            <a:off x="1511917" y="7142225"/>
            <a:ext cx="8064162" cy="461665"/>
          </a:xfrm>
          <a:prstGeom prst="rect">
            <a:avLst/>
          </a:prstGeom>
        </p:spPr>
        <p:txBody>
          <a:bodyPr wrap="square">
            <a:spAutoFit/>
          </a:bodyPr>
          <a:lstStyle/>
          <a:p>
            <a:r>
              <a:rPr lang="en-US" sz="1200" dirty="0">
                <a:latin typeface="Verdana" panose="020B0604030504040204" pitchFamily="34" charset="0"/>
                <a:ea typeface="Verdana" panose="020B0604030504040204" pitchFamily="34" charset="0"/>
              </a:rPr>
              <a:t>Students may not have gotten to this station. If they did, they may simply have your verification here they completed this station. Other materials could be attached.</a:t>
            </a:r>
            <a:endParaRPr lang="en-US" sz="1200" dirty="0"/>
          </a:p>
        </p:txBody>
      </p:sp>
    </p:spTree>
    <p:extLst>
      <p:ext uri="{BB962C8B-B14F-4D97-AF65-F5344CB8AC3E}">
        <p14:creationId xmlns:p14="http://schemas.microsoft.com/office/powerpoint/2010/main" val="150801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92323-3D79-4B3F-BD93-0C735E349B81}"/>
              </a:ext>
            </a:extLst>
          </p:cNvPr>
          <p:cNvSpPr txBox="1"/>
          <p:nvPr/>
        </p:nvSpPr>
        <p:spPr>
          <a:xfrm>
            <a:off x="2946653" y="182024"/>
            <a:ext cx="3008826" cy="307777"/>
          </a:xfrm>
          <a:prstGeom prst="rect">
            <a:avLst/>
          </a:prstGeom>
          <a:solidFill>
            <a:schemeClr val="bg1"/>
          </a:solidFill>
        </p:spPr>
        <p:txBody>
          <a:bodyPr wrap="square" rtlCol="0">
            <a:spAutoFit/>
          </a:bodyPr>
          <a:lstStyle/>
          <a:p>
            <a:pPr algn="ctr"/>
            <a:r>
              <a:rPr lang="en-US" sz="1400" dirty="0">
                <a:solidFill>
                  <a:srgbClr val="FF0000"/>
                </a:solidFill>
                <a:latin typeface="Verdana" panose="020B0604030504040204" pitchFamily="34" charset="0"/>
                <a:ea typeface="Verdana" panose="020B0604030504040204" pitchFamily="34" charset="0"/>
              </a:rPr>
              <a:t>TEACHER ANSWER KEY</a:t>
            </a:r>
          </a:p>
        </p:txBody>
      </p:sp>
      <p:sp>
        <p:nvSpPr>
          <p:cNvPr id="3" name="TextBox 2">
            <a:extLst>
              <a:ext uri="{FF2B5EF4-FFF2-40B4-BE49-F238E27FC236}">
                <a16:creationId xmlns:a16="http://schemas.microsoft.com/office/drawing/2014/main" id="{1DBD06F2-44DC-4CA7-8594-93A3C7D631DD}"/>
              </a:ext>
            </a:extLst>
          </p:cNvPr>
          <p:cNvSpPr txBox="1"/>
          <p:nvPr/>
        </p:nvSpPr>
        <p:spPr>
          <a:xfrm>
            <a:off x="6054779" y="776708"/>
            <a:ext cx="1163318" cy="646331"/>
          </a:xfrm>
          <a:prstGeom prst="rect">
            <a:avLst/>
          </a:prstGeom>
          <a:noFill/>
        </p:spPr>
        <p:txBody>
          <a:bodyPr wrap="square" rtlCol="0">
            <a:spAutoFit/>
          </a:bodyPr>
          <a:lstStyle/>
          <a:p>
            <a:pPr marL="228600" indent="-228600">
              <a:buAutoNum type="arabicPeriod"/>
            </a:pPr>
            <a:r>
              <a:rPr lang="en-US" sz="1200" u="sng" dirty="0">
                <a:latin typeface="Verdana" panose="020B0604030504040204" pitchFamily="34" charset="0"/>
                <a:ea typeface="Verdana" panose="020B0604030504040204" pitchFamily="34" charset="0"/>
              </a:rPr>
              <a:t>___D___</a:t>
            </a:r>
          </a:p>
          <a:p>
            <a:pPr marL="228600" indent="-228600">
              <a:buAutoNum type="arabicPeriod"/>
            </a:pPr>
            <a:r>
              <a:rPr lang="en-US" sz="1200" u="sng" dirty="0">
                <a:latin typeface="Verdana" panose="020B0604030504040204" pitchFamily="34" charset="0"/>
                <a:ea typeface="Verdana" panose="020B0604030504040204" pitchFamily="34" charset="0"/>
              </a:rPr>
              <a:t>___C___</a:t>
            </a:r>
          </a:p>
          <a:p>
            <a:pPr marL="228600" indent="-228600">
              <a:buAutoNum type="arabicPeriod"/>
            </a:pPr>
            <a:r>
              <a:rPr lang="en-US" sz="1200" u="sng" dirty="0">
                <a:latin typeface="Verdana" panose="020B0604030504040204" pitchFamily="34" charset="0"/>
                <a:ea typeface="Verdana" panose="020B0604030504040204" pitchFamily="34" charset="0"/>
              </a:rPr>
              <a:t>___B___</a:t>
            </a:r>
          </a:p>
        </p:txBody>
      </p:sp>
      <p:sp>
        <p:nvSpPr>
          <p:cNvPr id="4" name="Rectangle 3">
            <a:extLst>
              <a:ext uri="{FF2B5EF4-FFF2-40B4-BE49-F238E27FC236}">
                <a16:creationId xmlns:a16="http://schemas.microsoft.com/office/drawing/2014/main" id="{BD68F616-AB1C-4C5C-B70D-22DA67F0CFE9}"/>
              </a:ext>
            </a:extLst>
          </p:cNvPr>
          <p:cNvSpPr/>
          <p:nvPr/>
        </p:nvSpPr>
        <p:spPr>
          <a:xfrm>
            <a:off x="7205958" y="495348"/>
            <a:ext cx="2852442" cy="1015663"/>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rPr>
              <a:t>4. </a:t>
            </a:r>
            <a:r>
              <a:rPr lang="en-US" sz="1200" u="sng" dirty="0">
                <a:latin typeface="Verdana" panose="020B0604030504040204" pitchFamily="34" charset="0"/>
                <a:ea typeface="Verdana" panose="020B0604030504040204" pitchFamily="34" charset="0"/>
              </a:rPr>
              <a:t>waves</a:t>
            </a:r>
          </a:p>
          <a:p>
            <a:r>
              <a:rPr lang="en-US" sz="1200" dirty="0">
                <a:latin typeface="Verdana" panose="020B0604030504040204" pitchFamily="34" charset="0"/>
                <a:ea typeface="Verdana" panose="020B0604030504040204" pitchFamily="34" charset="0"/>
              </a:rPr>
              <a:t>5. </a:t>
            </a:r>
            <a:r>
              <a:rPr lang="en-US" sz="1200" u="sng" dirty="0">
                <a:latin typeface="Verdana" panose="020B0604030504040204" pitchFamily="34" charset="0"/>
                <a:ea typeface="Verdana" panose="020B0604030504040204" pitchFamily="34" charset="0"/>
              </a:rPr>
              <a:t>wavelength</a:t>
            </a:r>
          </a:p>
          <a:p>
            <a:r>
              <a:rPr lang="en-US" sz="1200" dirty="0">
                <a:latin typeface="Verdana" panose="020B0604030504040204" pitchFamily="34" charset="0"/>
                <a:ea typeface="Verdana" panose="020B0604030504040204" pitchFamily="34" charset="0"/>
              </a:rPr>
              <a:t>6. </a:t>
            </a:r>
            <a:r>
              <a:rPr lang="en-US" sz="1200" u="sng" dirty="0">
                <a:latin typeface="Verdana" panose="020B0604030504040204" pitchFamily="34" charset="0"/>
                <a:ea typeface="Verdana" panose="020B0604030504040204" pitchFamily="34" charset="0"/>
              </a:rPr>
              <a:t>electromagnetic energy</a:t>
            </a:r>
          </a:p>
          <a:p>
            <a:r>
              <a:rPr lang="en-US" sz="1200" dirty="0">
                <a:latin typeface="Verdana" panose="020B0604030504040204" pitchFamily="34" charset="0"/>
                <a:ea typeface="Verdana" panose="020B0604030504040204" pitchFamily="34" charset="0"/>
              </a:rPr>
              <a:t>7. </a:t>
            </a:r>
            <a:r>
              <a:rPr lang="en-US" sz="1200" u="sng" dirty="0">
                <a:latin typeface="Verdana" panose="020B0604030504040204" pitchFamily="34" charset="0"/>
                <a:ea typeface="Verdana" panose="020B0604030504040204" pitchFamily="34" charset="0"/>
              </a:rPr>
              <a:t>ultraviolet light</a:t>
            </a:r>
          </a:p>
          <a:p>
            <a:r>
              <a:rPr lang="en-US" sz="1200" dirty="0">
                <a:latin typeface="Verdana" panose="020B0604030504040204" pitchFamily="34" charset="0"/>
                <a:ea typeface="Verdana" panose="020B0604030504040204" pitchFamily="34" charset="0"/>
              </a:rPr>
              <a:t>8. </a:t>
            </a:r>
            <a:r>
              <a:rPr lang="en-US" sz="1200" u="sng" dirty="0">
                <a:latin typeface="Verdana" panose="020B0604030504040204" pitchFamily="34" charset="0"/>
                <a:ea typeface="Verdana" panose="020B0604030504040204" pitchFamily="34" charset="0"/>
              </a:rPr>
              <a:t>radiation</a:t>
            </a:r>
          </a:p>
        </p:txBody>
      </p:sp>
      <p:sp>
        <p:nvSpPr>
          <p:cNvPr id="6" name="TextBox 5">
            <a:extLst>
              <a:ext uri="{FF2B5EF4-FFF2-40B4-BE49-F238E27FC236}">
                <a16:creationId xmlns:a16="http://schemas.microsoft.com/office/drawing/2014/main" id="{F0D5F90E-7C25-4618-8AA5-7D870936584F}"/>
              </a:ext>
            </a:extLst>
          </p:cNvPr>
          <p:cNvSpPr txBox="1"/>
          <p:nvPr/>
        </p:nvSpPr>
        <p:spPr>
          <a:xfrm>
            <a:off x="147421" y="4004441"/>
            <a:ext cx="5907358" cy="3970318"/>
          </a:xfrm>
          <a:prstGeom prst="rect">
            <a:avLst/>
          </a:prstGeom>
          <a:noFill/>
        </p:spPr>
        <p:txBody>
          <a:bodyPr wrap="square" rtlCol="0">
            <a:spAutoFit/>
          </a:bodyPr>
          <a:lstStyle/>
          <a:p>
            <a:pPr marL="377190" indent="-377190" defTabSz="1005840">
              <a:buFontTx/>
              <a:buAutoNum type="arabicPeriod"/>
            </a:pPr>
            <a:r>
              <a:rPr lang="en-US" sz="1400" dirty="0">
                <a:solidFill>
                  <a:prstClr val="black"/>
                </a:solidFill>
                <a:latin typeface="Verdana" panose="020B0604030504040204" pitchFamily="34" charset="0"/>
                <a:ea typeface="Verdana" panose="020B0604030504040204" pitchFamily="34" charset="0"/>
              </a:rPr>
              <a:t>Conduction is the flow of heat when objects are in direct contact with each other. Convection is the flow of heat through liquids and gases. Radiation is the flow of heat through electromagnetic or radio waves from one source to another. </a:t>
            </a:r>
          </a:p>
          <a:p>
            <a:pPr marL="377190" indent="-377190" defTabSz="1005840">
              <a:buFontTx/>
              <a:buAutoNum type="arabicPeriod"/>
            </a:pPr>
            <a:endParaRPr lang="en-US" sz="1400" dirty="0">
              <a:solidFill>
                <a:prstClr val="black"/>
              </a:solidFill>
              <a:latin typeface="Verdana" panose="020B0604030504040204" pitchFamily="34" charset="0"/>
              <a:ea typeface="Verdana" panose="020B0604030504040204" pitchFamily="34" charset="0"/>
            </a:endParaRPr>
          </a:p>
          <a:p>
            <a:pPr marL="377190" indent="-377190" defTabSz="1005840">
              <a:buFontTx/>
              <a:buAutoNum type="arabicPeriod" startAt="2"/>
            </a:pPr>
            <a:r>
              <a:rPr lang="en-US" sz="1400" dirty="0">
                <a:solidFill>
                  <a:prstClr val="black"/>
                </a:solidFill>
                <a:latin typeface="Verdana" panose="020B0604030504040204" pitchFamily="34" charset="0"/>
                <a:ea typeface="Verdana" panose="020B0604030504040204" pitchFamily="34" charset="0"/>
              </a:rPr>
              <a:t>Warm air is rising over the land and moving into the upper atmosphere. The cooler, more dense air gets pushed aside and falls back down over the ocean.  This pattern creates a convection current, and the process is called convection.</a:t>
            </a:r>
          </a:p>
          <a:p>
            <a:pPr marL="377190" indent="-377190" defTabSz="1005840">
              <a:buFontTx/>
              <a:buAutoNum type="arabicPeriod" startAt="2"/>
            </a:pPr>
            <a:endParaRPr lang="en-US" sz="1400" dirty="0">
              <a:solidFill>
                <a:prstClr val="black"/>
              </a:solidFill>
              <a:latin typeface="Verdana" panose="020B0604030504040204" pitchFamily="34" charset="0"/>
              <a:ea typeface="Verdana" panose="020B0604030504040204" pitchFamily="34" charset="0"/>
            </a:endParaRPr>
          </a:p>
          <a:p>
            <a:pPr marL="377190" indent="-377190" defTabSz="1005840">
              <a:buFontTx/>
              <a:buAutoNum type="arabicPeriod" startAt="2"/>
            </a:pPr>
            <a:r>
              <a:rPr lang="en-US" sz="1400" dirty="0">
                <a:solidFill>
                  <a:prstClr val="black"/>
                </a:solidFill>
                <a:latin typeface="Verdana" panose="020B0604030504040204" pitchFamily="34" charset="0"/>
                <a:ea typeface="Verdana" panose="020B0604030504040204" pitchFamily="34" charset="0"/>
              </a:rPr>
              <a:t>The bottom of the pools is cooler because the warmer water has risen up through the process of convection. The Sun’s electromagnetic waves are also not able to reach the deeper parts of the pool as easily through the process of radiation.</a:t>
            </a:r>
          </a:p>
          <a:p>
            <a:pPr defTabSz="1005840"/>
            <a:endParaRPr lang="en-US" sz="1400" dirty="0">
              <a:solidFill>
                <a:prstClr val="black"/>
              </a:solidFill>
              <a:latin typeface="Verdana" panose="020B0604030504040204" pitchFamily="34" charset="0"/>
              <a:ea typeface="Verdana" panose="020B0604030504040204" pitchFamily="34" charset="0"/>
            </a:endParaRPr>
          </a:p>
          <a:p>
            <a:pPr defTabSz="1005840"/>
            <a:endParaRPr lang="en-US" sz="1400" dirty="0">
              <a:solidFill>
                <a:prstClr val="black"/>
              </a:solidFill>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532EECA6-57F2-446A-B107-F8912AED1370}"/>
              </a:ext>
            </a:extLst>
          </p:cNvPr>
          <p:cNvSpPr/>
          <p:nvPr/>
        </p:nvSpPr>
        <p:spPr>
          <a:xfrm>
            <a:off x="153370" y="2219510"/>
            <a:ext cx="5586566"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should have 3 images that illustrate conduction, convection, and radiation.  They also need to have everything labeled correctly.</a:t>
            </a:r>
          </a:p>
        </p:txBody>
      </p:sp>
      <p:sp>
        <p:nvSpPr>
          <p:cNvPr id="8" name="TextBox 7">
            <a:extLst>
              <a:ext uri="{FF2B5EF4-FFF2-40B4-BE49-F238E27FC236}">
                <a16:creationId xmlns:a16="http://schemas.microsoft.com/office/drawing/2014/main" id="{0A6035E4-0F08-4944-8051-4DC816E70600}"/>
              </a:ext>
            </a:extLst>
          </p:cNvPr>
          <p:cNvSpPr txBox="1"/>
          <p:nvPr/>
        </p:nvSpPr>
        <p:spPr>
          <a:xfrm>
            <a:off x="6303778" y="2614646"/>
            <a:ext cx="1477208" cy="1077218"/>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Radiation</a:t>
            </a:r>
          </a:p>
          <a:p>
            <a:pPr defTabSz="1005840"/>
            <a:r>
              <a:rPr lang="en-US" sz="1600" dirty="0">
                <a:solidFill>
                  <a:prstClr val="black"/>
                </a:solidFill>
                <a:latin typeface="Verdana" panose="020B0604030504040204" pitchFamily="34" charset="0"/>
                <a:ea typeface="Verdana" panose="020B0604030504040204" pitchFamily="34" charset="0"/>
              </a:rPr>
              <a:t>Sunburn</a:t>
            </a:r>
          </a:p>
          <a:p>
            <a:pPr defTabSz="1005840"/>
            <a:r>
              <a:rPr lang="en-US" sz="1600" dirty="0">
                <a:solidFill>
                  <a:prstClr val="black"/>
                </a:solidFill>
                <a:latin typeface="Verdana" panose="020B0604030504040204" pitchFamily="34" charset="0"/>
                <a:ea typeface="Verdana" panose="020B0604030504040204" pitchFamily="34" charset="0"/>
              </a:rPr>
              <a:t>Microwave</a:t>
            </a:r>
          </a:p>
          <a:p>
            <a:pPr defTabSz="1005840"/>
            <a:endParaRPr lang="en-US" sz="1600" dirty="0">
              <a:solidFill>
                <a:prstClr val="black"/>
              </a:solidFill>
              <a:latin typeface="Verdana" panose="020B0604030504040204" pitchFamily="34" charset="0"/>
              <a:ea typeface="Verdana" panose="020B0604030504040204" pitchFamily="34" charset="0"/>
              <a:cs typeface="Century" charset="0"/>
            </a:endParaRPr>
          </a:p>
        </p:txBody>
      </p:sp>
      <p:sp>
        <p:nvSpPr>
          <p:cNvPr id="9" name="TextBox 8">
            <a:extLst>
              <a:ext uri="{FF2B5EF4-FFF2-40B4-BE49-F238E27FC236}">
                <a16:creationId xmlns:a16="http://schemas.microsoft.com/office/drawing/2014/main" id="{8A6843FD-3973-4F14-BA99-D727EBEF5F6E}"/>
              </a:ext>
            </a:extLst>
          </p:cNvPr>
          <p:cNvSpPr txBox="1"/>
          <p:nvPr/>
        </p:nvSpPr>
        <p:spPr>
          <a:xfrm>
            <a:off x="7218097" y="4555689"/>
            <a:ext cx="1677793"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Convection</a:t>
            </a:r>
          </a:p>
          <a:p>
            <a:pPr defTabSz="1005840"/>
            <a:r>
              <a:rPr lang="en-US" sz="1600" dirty="0">
                <a:solidFill>
                  <a:prstClr val="black"/>
                </a:solidFill>
                <a:latin typeface="Verdana" panose="020B0604030504040204" pitchFamily="34" charset="0"/>
                <a:ea typeface="Verdana" panose="020B0604030504040204" pitchFamily="34" charset="0"/>
              </a:rPr>
              <a:t>Ocean breeze </a:t>
            </a:r>
          </a:p>
          <a:p>
            <a:pPr defTabSz="1005840"/>
            <a:r>
              <a:rPr lang="en-US" sz="1600" dirty="0">
                <a:solidFill>
                  <a:prstClr val="black"/>
                </a:solidFill>
                <a:latin typeface="Verdana" panose="020B0604030504040204" pitchFamily="34" charset="0"/>
                <a:ea typeface="Verdana" panose="020B0604030504040204" pitchFamily="34" charset="0"/>
              </a:rPr>
              <a:t>Macaroni</a:t>
            </a:r>
          </a:p>
          <a:p>
            <a:pPr defTabSz="1005840"/>
            <a:r>
              <a:rPr lang="en-US" sz="1600" dirty="0">
                <a:solidFill>
                  <a:prstClr val="black"/>
                </a:solidFill>
                <a:latin typeface="Verdana" panose="020B0604030504040204" pitchFamily="34" charset="0"/>
                <a:ea typeface="Verdana" panose="020B0604030504040204" pitchFamily="34" charset="0"/>
              </a:rPr>
              <a:t>Tectonic plates</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90E1E28D-E7A4-46F6-BB6D-35F458C3AF08}"/>
              </a:ext>
            </a:extLst>
          </p:cNvPr>
          <p:cNvSpPr txBox="1"/>
          <p:nvPr/>
        </p:nvSpPr>
        <p:spPr>
          <a:xfrm>
            <a:off x="8468783" y="2579252"/>
            <a:ext cx="1812357"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Conduction</a:t>
            </a:r>
          </a:p>
          <a:p>
            <a:pPr defTabSz="1005840"/>
            <a:r>
              <a:rPr lang="en-US" sz="1600" dirty="0">
                <a:solidFill>
                  <a:prstClr val="black"/>
                </a:solidFill>
                <a:latin typeface="Verdana" panose="020B0604030504040204" pitchFamily="34" charset="0"/>
                <a:ea typeface="Verdana" panose="020B0604030504040204" pitchFamily="34" charset="0"/>
              </a:rPr>
              <a:t>Hot car seat</a:t>
            </a:r>
          </a:p>
          <a:p>
            <a:pPr defTabSz="1005840"/>
            <a:r>
              <a:rPr lang="en-US" sz="1600" dirty="0">
                <a:solidFill>
                  <a:prstClr val="black"/>
                </a:solidFill>
                <a:latin typeface="Verdana" panose="020B0604030504040204" pitchFamily="34" charset="0"/>
                <a:ea typeface="Verdana" panose="020B0604030504040204" pitchFamily="34" charset="0"/>
              </a:rPr>
              <a:t>Curling iron</a:t>
            </a:r>
          </a:p>
          <a:p>
            <a:pPr defTabSz="1005840"/>
            <a:r>
              <a:rPr lang="en-US" sz="1600" dirty="0">
                <a:solidFill>
                  <a:prstClr val="black"/>
                </a:solidFill>
                <a:latin typeface="Verdana" panose="020B0604030504040204" pitchFamily="34" charset="0"/>
                <a:ea typeface="Verdana" panose="020B0604030504040204" pitchFamily="34" charset="0"/>
              </a:rPr>
              <a:t>Slide</a:t>
            </a:r>
          </a:p>
          <a:p>
            <a:pPr defTabSz="1005840"/>
            <a:endParaRPr lang="en-US" sz="1600"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0BDCF13A-CC17-4282-A989-80EAD2171C63}"/>
              </a:ext>
            </a:extLst>
          </p:cNvPr>
          <p:cNvSpPr/>
          <p:nvPr/>
        </p:nvSpPr>
        <p:spPr>
          <a:xfrm>
            <a:off x="153370" y="581054"/>
            <a:ext cx="5586566"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may reference the cyclical motion between hot (rising) and cold (sinking.) This motion occurs in solids, liquids, and gases.  </a:t>
            </a:r>
          </a:p>
        </p:txBody>
      </p:sp>
    </p:spTree>
    <p:extLst>
      <p:ext uri="{BB962C8B-B14F-4D97-AF65-F5344CB8AC3E}">
        <p14:creationId xmlns:p14="http://schemas.microsoft.com/office/powerpoint/2010/main" val="416571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9D44F-B39E-46A8-8663-20BCF3BA0874}"/>
              </a:ext>
            </a:extLst>
          </p:cNvPr>
          <p:cNvSpPr txBox="1"/>
          <p:nvPr/>
        </p:nvSpPr>
        <p:spPr>
          <a:xfrm>
            <a:off x="5799993" y="525990"/>
            <a:ext cx="3801205" cy="338554"/>
          </a:xfrm>
          <a:prstGeom prst="rect">
            <a:avLst/>
          </a:prstGeom>
          <a:solidFill>
            <a:schemeClr val="bg1"/>
          </a:solidFill>
        </p:spPr>
        <p:txBody>
          <a:bodyPr wrap="square" rtlCol="0">
            <a:spAutoFit/>
          </a:bodyPr>
          <a:lstStyle/>
          <a:p>
            <a:pPr algn="ctr"/>
            <a:r>
              <a:rPr lang="en-US" sz="1600" dirty="0">
                <a:solidFill>
                  <a:srgbClr val="FF0000"/>
                </a:solidFill>
                <a:latin typeface="Verdana" panose="020B0604030504040204" pitchFamily="34" charset="0"/>
                <a:ea typeface="Verdana" panose="020B0604030504040204" pitchFamily="34" charset="0"/>
              </a:rPr>
              <a:t>TEACHER ANSWER KEY</a:t>
            </a:r>
          </a:p>
        </p:txBody>
      </p:sp>
      <p:sp>
        <p:nvSpPr>
          <p:cNvPr id="6" name="TextBox 5">
            <a:extLst>
              <a:ext uri="{FF2B5EF4-FFF2-40B4-BE49-F238E27FC236}">
                <a16:creationId xmlns:a16="http://schemas.microsoft.com/office/drawing/2014/main" id="{735A1929-CE39-4016-B719-3E14741A1C40}"/>
              </a:ext>
            </a:extLst>
          </p:cNvPr>
          <p:cNvSpPr txBox="1"/>
          <p:nvPr/>
        </p:nvSpPr>
        <p:spPr>
          <a:xfrm>
            <a:off x="178695" y="339877"/>
            <a:ext cx="3063767" cy="646331"/>
          </a:xfrm>
          <a:prstGeom prst="rect">
            <a:avLst/>
          </a:prstGeom>
          <a:noFill/>
        </p:spPr>
        <p:txBody>
          <a:bodyPr wrap="square" rtlCol="0">
            <a:spAutoFit/>
          </a:bodyPr>
          <a:lstStyle/>
          <a:p>
            <a:pPr marL="228600" indent="-228600">
              <a:buAutoNum type="arabicPeriod"/>
            </a:pPr>
            <a:r>
              <a:rPr lang="en-US" sz="1200" dirty="0">
                <a:latin typeface="Verdana" panose="020B0604030504040204" pitchFamily="34" charset="0"/>
                <a:ea typeface="Verdana" panose="020B0604030504040204" pitchFamily="34" charset="0"/>
              </a:rPr>
              <a:t>__</a:t>
            </a:r>
            <a:r>
              <a:rPr lang="en-US" sz="1200" u="sng" dirty="0">
                <a:latin typeface="Verdana" panose="020B0604030504040204" pitchFamily="34" charset="0"/>
                <a:ea typeface="Verdana" panose="020B0604030504040204" pitchFamily="34" charset="0"/>
              </a:rPr>
              <a:t>A____     </a:t>
            </a:r>
          </a:p>
          <a:p>
            <a:pPr marL="228600" indent="-228600">
              <a:buAutoNum type="arabicPeriod"/>
            </a:pPr>
            <a:r>
              <a:rPr lang="en-US" sz="1200" u="sng" dirty="0">
                <a:latin typeface="Verdana" panose="020B0604030504040204" pitchFamily="34" charset="0"/>
                <a:ea typeface="Verdana" panose="020B0604030504040204" pitchFamily="34" charset="0"/>
              </a:rPr>
              <a:t>__C____      </a:t>
            </a:r>
          </a:p>
          <a:p>
            <a:pPr marL="228600" indent="-228600">
              <a:buAutoNum type="arabicPeriod"/>
            </a:pPr>
            <a:r>
              <a:rPr lang="en-US" sz="1200" u="sng" dirty="0">
                <a:latin typeface="Verdana" panose="020B0604030504040204" pitchFamily="34" charset="0"/>
                <a:ea typeface="Verdana" panose="020B0604030504040204" pitchFamily="34" charset="0"/>
              </a:rPr>
              <a:t>__B____      </a:t>
            </a:r>
          </a:p>
        </p:txBody>
      </p:sp>
      <p:sp>
        <p:nvSpPr>
          <p:cNvPr id="7" name="TextBox 6">
            <a:extLst>
              <a:ext uri="{FF2B5EF4-FFF2-40B4-BE49-F238E27FC236}">
                <a16:creationId xmlns:a16="http://schemas.microsoft.com/office/drawing/2014/main" id="{4691A8B6-8842-4E11-AE84-FB03519AEF26}"/>
              </a:ext>
            </a:extLst>
          </p:cNvPr>
          <p:cNvSpPr txBox="1"/>
          <p:nvPr/>
        </p:nvSpPr>
        <p:spPr>
          <a:xfrm>
            <a:off x="271271" y="3222772"/>
            <a:ext cx="4600273" cy="3293209"/>
          </a:xfrm>
          <a:prstGeom prst="rect">
            <a:avLst/>
          </a:prstGeom>
          <a:noFill/>
        </p:spPr>
        <p:txBody>
          <a:bodyPr wrap="square" rtlCol="0">
            <a:spAutoFit/>
          </a:bodyPr>
          <a:lstStyle/>
          <a:p>
            <a:pPr marL="342900" indent="-342900" defTabSz="1005840">
              <a:buFont typeface="+mj-lt"/>
              <a:buAutoNum type="arabicPeriod"/>
            </a:pPr>
            <a:r>
              <a:rPr lang="en-US" sz="1600" dirty="0">
                <a:solidFill>
                  <a:prstClr val="black"/>
                </a:solidFill>
                <a:latin typeface="Verdana" panose="020B0604030504040204" pitchFamily="34" charset="0"/>
                <a:ea typeface="Verdana" panose="020B0604030504040204" pitchFamily="34" charset="0"/>
              </a:rPr>
              <a:t>The energy that exists in matter.  It’s also known as thermal energy.</a:t>
            </a: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600" dirty="0">
                <a:solidFill>
                  <a:prstClr val="black"/>
                </a:solidFill>
                <a:latin typeface="Verdana" panose="020B0604030504040204" pitchFamily="34" charset="0"/>
                <a:ea typeface="Verdana" panose="020B0604030504040204" pitchFamily="34" charset="0"/>
              </a:rPr>
              <a:t>Student answers will vary.  Students need to provide 2 examples.</a:t>
            </a: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600" dirty="0">
                <a:solidFill>
                  <a:prstClr val="black"/>
                </a:solidFill>
                <a:latin typeface="Verdana" panose="020B0604030504040204" pitchFamily="34" charset="0"/>
                <a:ea typeface="Verdana" panose="020B0604030504040204" pitchFamily="34" charset="0"/>
              </a:rPr>
              <a:t>Convection is the transfer of heat energy through liquids or gases.  Some examples are convection currents in the mantle, Earth’s oceans, and Earth’s atmosphere.</a:t>
            </a: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endParaRPr lang="en-US" sz="1600" dirty="0">
              <a:solidFill>
                <a:prstClr val="black"/>
              </a:solidFill>
              <a:latin typeface="Verdana" panose="020B0604030504040204" pitchFamily="34" charset="0"/>
              <a:ea typeface="Verdana" panose="020B0604030504040204" pitchFamily="34" charset="0"/>
            </a:endParaRPr>
          </a:p>
        </p:txBody>
      </p:sp>
      <p:graphicFrame>
        <p:nvGraphicFramePr>
          <p:cNvPr id="9" name="Table 8">
            <a:extLst>
              <a:ext uri="{FF2B5EF4-FFF2-40B4-BE49-F238E27FC236}">
                <a16:creationId xmlns:a16="http://schemas.microsoft.com/office/drawing/2014/main" id="{720658E3-E337-4F19-8E73-94140340E2CF}"/>
              </a:ext>
            </a:extLst>
          </p:cNvPr>
          <p:cNvGraphicFramePr>
            <a:graphicFrameLocks noGrp="1"/>
          </p:cNvGraphicFramePr>
          <p:nvPr>
            <p:extLst>
              <p:ext uri="{D42A27DB-BD31-4B8C-83A1-F6EECF244321}">
                <p14:modId xmlns:p14="http://schemas.microsoft.com/office/powerpoint/2010/main" val="3936661568"/>
              </p:ext>
            </p:extLst>
          </p:nvPr>
        </p:nvGraphicFramePr>
        <p:xfrm>
          <a:off x="178695" y="986208"/>
          <a:ext cx="9669545" cy="1590233"/>
        </p:xfrm>
        <a:graphic>
          <a:graphicData uri="http://schemas.openxmlformats.org/drawingml/2006/table">
            <a:tbl>
              <a:tblPr firstRow="1" bandRow="1">
                <a:tableStyleId>{5C22544A-7EE6-4342-B048-85BDC9FD1C3A}</a:tableStyleId>
              </a:tblPr>
              <a:tblGrid>
                <a:gridCol w="1933909">
                  <a:extLst>
                    <a:ext uri="{9D8B030D-6E8A-4147-A177-3AD203B41FA5}">
                      <a16:colId xmlns:a16="http://schemas.microsoft.com/office/drawing/2014/main" val="2899515378"/>
                    </a:ext>
                  </a:extLst>
                </a:gridCol>
                <a:gridCol w="1933909">
                  <a:extLst>
                    <a:ext uri="{9D8B030D-6E8A-4147-A177-3AD203B41FA5}">
                      <a16:colId xmlns:a16="http://schemas.microsoft.com/office/drawing/2014/main" val="2216673636"/>
                    </a:ext>
                  </a:extLst>
                </a:gridCol>
                <a:gridCol w="1933909">
                  <a:extLst>
                    <a:ext uri="{9D8B030D-6E8A-4147-A177-3AD203B41FA5}">
                      <a16:colId xmlns:a16="http://schemas.microsoft.com/office/drawing/2014/main" val="542901989"/>
                    </a:ext>
                  </a:extLst>
                </a:gridCol>
                <a:gridCol w="1933909">
                  <a:extLst>
                    <a:ext uri="{9D8B030D-6E8A-4147-A177-3AD203B41FA5}">
                      <a16:colId xmlns:a16="http://schemas.microsoft.com/office/drawing/2014/main" val="4249545600"/>
                    </a:ext>
                  </a:extLst>
                </a:gridCol>
                <a:gridCol w="1933909">
                  <a:extLst>
                    <a:ext uri="{9D8B030D-6E8A-4147-A177-3AD203B41FA5}">
                      <a16:colId xmlns:a16="http://schemas.microsoft.com/office/drawing/2014/main" val="2811713869"/>
                    </a:ext>
                  </a:extLst>
                </a:gridCol>
              </a:tblGrid>
              <a:tr h="1590233">
                <a:tc>
                  <a:txBody>
                    <a:bodyPr/>
                    <a:lstStyle/>
                    <a:p>
                      <a:pPr algn="l"/>
                      <a:r>
                        <a:rPr lang="en-US" sz="1200" b="0" dirty="0">
                          <a:solidFill>
                            <a:schemeClr val="tx1"/>
                          </a:solidFill>
                          <a:latin typeface="Verdana" panose="020B0604030504040204" pitchFamily="34" charset="0"/>
                          <a:ea typeface="Verdana" panose="020B0604030504040204" pitchFamily="34" charset="0"/>
                        </a:rPr>
                        <a:t>4. electromagnetic energy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radiation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wavelength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0" dirty="0">
                          <a:solidFill>
                            <a:schemeClr val="tx1"/>
                          </a:solidFill>
                          <a:latin typeface="Verdana" panose="020B0604030504040204" pitchFamily="34" charset="0"/>
                          <a:ea typeface="Verdana" panose="020B0604030504040204" pitchFamily="34" charset="0"/>
                        </a:rPr>
                        <a:t>ultraviolet light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3684"/>
                  </a:ext>
                </a:extLst>
              </a:tr>
            </a:tbl>
          </a:graphicData>
        </a:graphic>
      </p:graphicFrame>
      <p:sp>
        <p:nvSpPr>
          <p:cNvPr id="10" name="Rectangle 9">
            <a:extLst>
              <a:ext uri="{FF2B5EF4-FFF2-40B4-BE49-F238E27FC236}">
                <a16:creationId xmlns:a16="http://schemas.microsoft.com/office/drawing/2014/main" id="{25C21EF2-AAAF-46E7-A8CA-6DD652C23D3E}"/>
              </a:ext>
            </a:extLst>
          </p:cNvPr>
          <p:cNvSpPr/>
          <p:nvPr/>
        </p:nvSpPr>
        <p:spPr>
          <a:xfrm>
            <a:off x="210160" y="1528982"/>
            <a:ext cx="1884803" cy="1223412"/>
          </a:xfrm>
          <a:prstGeom prst="rect">
            <a:avLst/>
          </a:prstGeom>
        </p:spPr>
        <p:txBody>
          <a:bodyPr wrap="square">
            <a:spAutoFit/>
          </a:bodyPr>
          <a:lstStyle/>
          <a:p>
            <a:pPr algn="ctr"/>
            <a:r>
              <a:rPr lang="en-US" sz="1050" i="1" dirty="0">
                <a:latin typeface="Verdana" panose="020B0604030504040204" pitchFamily="34" charset="0"/>
                <a:ea typeface="Verdana" panose="020B0604030504040204" pitchFamily="34" charset="0"/>
              </a:rPr>
              <a:t>Words and/or drawings that convey </a:t>
            </a:r>
            <a:r>
              <a:rPr lang="en-US" sz="1050" i="1" dirty="0">
                <a:latin typeface="Verdana" panose="020B0604030504040204" pitchFamily="34" charset="0"/>
                <a:ea typeface="Verdana" panose="020B0604030504040204" pitchFamily="34" charset="0"/>
                <a:cs typeface="Verdana" panose="020B0604030504040204" pitchFamily="34" charset="0"/>
              </a:rPr>
              <a:t>the idea that electromagnetic energy is </a:t>
            </a:r>
            <a:r>
              <a:rPr lang="en-US" sz="1050" i="1" dirty="0">
                <a:latin typeface="Verdana" panose="020B0604030504040204" pitchFamily="34" charset="0"/>
                <a:ea typeface="Verdana" panose="020B0604030504040204" pitchFamily="34" charset="0"/>
              </a:rPr>
              <a:t>the type of energy given off by the sun, combining electrical and magnetic fields</a:t>
            </a:r>
            <a:endParaRPr lang="en-US" sz="1050" dirty="0">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0542757F-3A5B-4D89-9682-DFDD98E6B3FD}"/>
              </a:ext>
            </a:extLst>
          </p:cNvPr>
          <p:cNvSpPr/>
          <p:nvPr/>
        </p:nvSpPr>
        <p:spPr>
          <a:xfrm>
            <a:off x="2126428" y="1755968"/>
            <a:ext cx="1884803" cy="769441"/>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waves are the form that light takes</a:t>
            </a:r>
            <a:endParaRPr lang="en-US" sz="1100" i="1" dirty="0">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CE20DA84-76AC-4982-B6E9-F094A5FFDD35}"/>
              </a:ext>
            </a:extLst>
          </p:cNvPr>
          <p:cNvSpPr/>
          <p:nvPr/>
        </p:nvSpPr>
        <p:spPr>
          <a:xfrm>
            <a:off x="4086471" y="1586690"/>
            <a:ext cx="1884803" cy="1107996"/>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radiation is energy that does not need a medium to move from one location to another</a:t>
            </a:r>
            <a:endParaRPr lang="en-US" sz="1100" i="1" dirty="0">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AD13916E-B110-459C-A6DF-F0CF254559A3}"/>
              </a:ext>
            </a:extLst>
          </p:cNvPr>
          <p:cNvSpPr/>
          <p:nvPr/>
        </p:nvSpPr>
        <p:spPr>
          <a:xfrm>
            <a:off x="5978661" y="1671329"/>
            <a:ext cx="1884803" cy="938719"/>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the wavelength is the distance between two points on a wave</a:t>
            </a:r>
            <a:endParaRPr lang="en-US" sz="1100" i="1" dirty="0">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D2E768B9-626A-4526-A2EE-351ADE6E0F6D}"/>
              </a:ext>
            </a:extLst>
          </p:cNvPr>
          <p:cNvSpPr/>
          <p:nvPr/>
        </p:nvSpPr>
        <p:spPr>
          <a:xfrm>
            <a:off x="7870851" y="1502052"/>
            <a:ext cx="1884803" cy="1277273"/>
          </a:xfrm>
          <a:prstGeom prst="rect">
            <a:avLst/>
          </a:prstGeom>
        </p:spPr>
        <p:txBody>
          <a:bodyPr wrap="square">
            <a:spAutoFit/>
          </a:bodyPr>
          <a:lstStyle/>
          <a:p>
            <a:pPr algn="ctr"/>
            <a:r>
              <a:rPr lang="en-US" sz="1100" i="1" dirty="0">
                <a:latin typeface="Verdana" panose="020B0604030504040204" pitchFamily="34" charset="0"/>
                <a:ea typeface="Verdana" panose="020B0604030504040204" pitchFamily="34" charset="0"/>
              </a:rPr>
              <a:t>Words and/or drawings that convey </a:t>
            </a:r>
            <a:r>
              <a:rPr lang="en-US" sz="1100" i="1" dirty="0">
                <a:latin typeface="Verdana" panose="020B0604030504040204" pitchFamily="34" charset="0"/>
                <a:ea typeface="Verdana" panose="020B0604030504040204" pitchFamily="34" charset="0"/>
                <a:cs typeface="Verdana" panose="020B0604030504040204" pitchFamily="34" charset="0"/>
              </a:rPr>
              <a:t>the idea that ultraviolet light is a form of energy that comes from the sun that can give you sunburns</a:t>
            </a:r>
            <a:endParaRPr lang="en-US" sz="1100" i="1"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074BDF26-3663-43B0-B4CC-5160E2B2F7C7}"/>
              </a:ext>
            </a:extLst>
          </p:cNvPr>
          <p:cNvSpPr txBox="1"/>
          <p:nvPr/>
        </p:nvSpPr>
        <p:spPr>
          <a:xfrm>
            <a:off x="5186859" y="3120753"/>
            <a:ext cx="4754810" cy="4016484"/>
          </a:xfrm>
          <a:prstGeom prst="rect">
            <a:avLst/>
          </a:prstGeom>
          <a:noFill/>
        </p:spPr>
        <p:txBody>
          <a:bodyPr wrap="square" rtlCol="0">
            <a:spAutoFit/>
          </a:bodyPr>
          <a:lstStyle/>
          <a:p>
            <a:pPr defTabSz="1005840">
              <a:spcAft>
                <a:spcPts val="600"/>
              </a:spcAft>
            </a:pPr>
            <a:r>
              <a:rPr lang="en-US" sz="1400" dirty="0">
                <a:solidFill>
                  <a:prstClr val="black"/>
                </a:solidFill>
                <a:latin typeface="Verdana" panose="020B0604030504040204" pitchFamily="34" charset="0"/>
                <a:ea typeface="Verdana" panose="020B0604030504040204" pitchFamily="34" charset="0"/>
              </a:rPr>
              <a:t>Part 1</a:t>
            </a:r>
          </a:p>
          <a:p>
            <a:pPr marL="342900" indent="-342900" defTabSz="1005840">
              <a:spcAft>
                <a:spcPts val="600"/>
              </a:spcAft>
              <a:buFont typeface="+mj-lt"/>
              <a:buAutoNum type="arabicPeriod"/>
            </a:pPr>
            <a:r>
              <a:rPr lang="en-US" sz="1400" dirty="0">
                <a:solidFill>
                  <a:prstClr val="black"/>
                </a:solidFill>
                <a:latin typeface="Verdana" panose="020B0604030504040204" pitchFamily="34" charset="0"/>
                <a:ea typeface="Verdana" panose="020B0604030504040204" pitchFamily="34" charset="0"/>
              </a:rPr>
              <a:t>Students should observe the spoon is hotter in the warm water than the one in cold water.</a:t>
            </a:r>
          </a:p>
          <a:p>
            <a:pPr marL="342900" indent="-342900" defTabSz="1005840">
              <a:spcAft>
                <a:spcPts val="600"/>
              </a:spcAft>
              <a:buFont typeface="+mj-lt"/>
              <a:buAutoNum type="arabicPeriod"/>
            </a:pPr>
            <a:r>
              <a:rPr lang="en-US" sz="1400" dirty="0">
                <a:solidFill>
                  <a:prstClr val="black"/>
                </a:solidFill>
                <a:latin typeface="Verdana" panose="020B0604030504040204" pitchFamily="34" charset="0"/>
                <a:ea typeface="Verdana" panose="020B0604030504040204" pitchFamily="34" charset="0"/>
              </a:rPr>
              <a:t>Touching an iron, touching a hairdryer.</a:t>
            </a:r>
          </a:p>
          <a:p>
            <a:pPr defTabSz="1005840">
              <a:spcAft>
                <a:spcPts val="600"/>
              </a:spcAft>
            </a:pPr>
            <a:r>
              <a:rPr lang="en-US" sz="1400" dirty="0">
                <a:solidFill>
                  <a:prstClr val="black"/>
                </a:solidFill>
                <a:latin typeface="Verdana" panose="020B0604030504040204" pitchFamily="34" charset="0"/>
                <a:ea typeface="Verdana" panose="020B0604030504040204" pitchFamily="34" charset="0"/>
              </a:rPr>
              <a:t>Part 2</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Students should observe that heat flows in predictable patterns.  Warm water and air always flow away from the heat source.</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Boiling water, deep end cold near the bottom of a pool.</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Students should observe that heat travels away from the light source.</a:t>
            </a:r>
          </a:p>
          <a:p>
            <a:pPr marL="342900" indent="-342900" defTabSz="1005840">
              <a:spcAft>
                <a:spcPts val="600"/>
              </a:spcAft>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microwave, campfire</a:t>
            </a:r>
          </a:p>
          <a:p>
            <a:pPr defTabSz="1005840">
              <a:spcAft>
                <a:spcPts val="600"/>
              </a:spcAft>
            </a:pPr>
            <a:endParaRPr lang="en-US" sz="1400" dirty="0">
              <a:solidFill>
                <a:prstClr val="black"/>
              </a:solidFill>
              <a:latin typeface="Verdana" panose="020B0604030504040204" pitchFamily="34" charset="0"/>
              <a:ea typeface="Verdana" panose="020B0604030504040204" pitchFamily="34" charset="0"/>
            </a:endParaRPr>
          </a:p>
          <a:p>
            <a:pPr defTabSz="1005840">
              <a:spcAft>
                <a:spcPts val="600"/>
              </a:spcAft>
            </a:pPr>
            <a:r>
              <a:rPr lang="en-US" sz="1400" dirty="0">
                <a:solidFill>
                  <a:prstClr val="black"/>
                </a:solidFill>
                <a:latin typeface="Verdana" panose="020B0604030504040204" pitchFamily="34" charset="0"/>
                <a:ea typeface="Verdana" panose="020B0604030504040204" pitchFamily="34" charset="0"/>
              </a:rPr>
              <a:t>Part 3 (cont. on next page)</a:t>
            </a:r>
          </a:p>
        </p:txBody>
      </p:sp>
    </p:spTree>
    <p:extLst>
      <p:ext uri="{BB962C8B-B14F-4D97-AF65-F5344CB8AC3E}">
        <p14:creationId xmlns:p14="http://schemas.microsoft.com/office/powerpoint/2010/main" val="302146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1ACB3-B10B-4176-A7E0-8A1BC866A54F}"/>
              </a:ext>
            </a:extLst>
          </p:cNvPr>
          <p:cNvSpPr txBox="1"/>
          <p:nvPr/>
        </p:nvSpPr>
        <p:spPr>
          <a:xfrm>
            <a:off x="3752602" y="141779"/>
            <a:ext cx="2553195" cy="307777"/>
          </a:xfrm>
          <a:prstGeom prst="rect">
            <a:avLst/>
          </a:prstGeom>
          <a:solidFill>
            <a:schemeClr val="bg1"/>
          </a:solidFill>
        </p:spPr>
        <p:txBody>
          <a:bodyPr wrap="square" rtlCol="0">
            <a:spAutoFit/>
          </a:bodyPr>
          <a:lstStyle/>
          <a:p>
            <a:pPr algn="ctr"/>
            <a:r>
              <a:rPr lang="en-US" sz="1400" dirty="0">
                <a:solidFill>
                  <a:srgbClr val="FF0000"/>
                </a:solidFill>
                <a:latin typeface="Verdana" panose="020B0604030504040204" pitchFamily="34" charset="0"/>
                <a:ea typeface="Verdana" panose="020B0604030504040204" pitchFamily="34" charset="0"/>
              </a:rPr>
              <a:t>TEACHER ANSWER KEY</a:t>
            </a:r>
          </a:p>
        </p:txBody>
      </p:sp>
      <p:sp>
        <p:nvSpPr>
          <p:cNvPr id="4" name="Rectangle 3">
            <a:extLst>
              <a:ext uri="{FF2B5EF4-FFF2-40B4-BE49-F238E27FC236}">
                <a16:creationId xmlns:a16="http://schemas.microsoft.com/office/drawing/2014/main" id="{D80B99BD-7388-4CCD-A1CF-EE56CC114018}"/>
              </a:ext>
            </a:extLst>
          </p:cNvPr>
          <p:cNvSpPr/>
          <p:nvPr/>
        </p:nvSpPr>
        <p:spPr>
          <a:xfrm>
            <a:off x="336621" y="2352965"/>
            <a:ext cx="6134975"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should have 3 images that illustrate conduction, convection, and radiation. They also need to have everything labeled correctly.</a:t>
            </a:r>
          </a:p>
        </p:txBody>
      </p:sp>
      <p:sp>
        <p:nvSpPr>
          <p:cNvPr id="5" name="TextBox 4">
            <a:extLst>
              <a:ext uri="{FF2B5EF4-FFF2-40B4-BE49-F238E27FC236}">
                <a16:creationId xmlns:a16="http://schemas.microsoft.com/office/drawing/2014/main" id="{DE5FC72F-2E0D-4CA0-A01E-578780B84C91}"/>
              </a:ext>
            </a:extLst>
          </p:cNvPr>
          <p:cNvSpPr txBox="1"/>
          <p:nvPr/>
        </p:nvSpPr>
        <p:spPr>
          <a:xfrm>
            <a:off x="862569" y="4880826"/>
            <a:ext cx="1477208" cy="1077218"/>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Radiation</a:t>
            </a:r>
          </a:p>
          <a:p>
            <a:pPr defTabSz="1005840"/>
            <a:r>
              <a:rPr lang="en-US" sz="1600" dirty="0">
                <a:solidFill>
                  <a:prstClr val="black"/>
                </a:solidFill>
                <a:latin typeface="Verdana" panose="020B0604030504040204" pitchFamily="34" charset="0"/>
                <a:ea typeface="Verdana" panose="020B0604030504040204" pitchFamily="34" charset="0"/>
              </a:rPr>
              <a:t>Sunburn</a:t>
            </a:r>
          </a:p>
          <a:p>
            <a:pPr defTabSz="1005840"/>
            <a:r>
              <a:rPr lang="en-US" sz="1600" dirty="0">
                <a:solidFill>
                  <a:prstClr val="black"/>
                </a:solidFill>
                <a:latin typeface="Verdana" panose="020B0604030504040204" pitchFamily="34" charset="0"/>
                <a:ea typeface="Verdana" panose="020B0604030504040204" pitchFamily="34" charset="0"/>
              </a:rPr>
              <a:t>Microwave</a:t>
            </a:r>
          </a:p>
          <a:p>
            <a:pPr defTabSz="1005840"/>
            <a:endParaRPr lang="en-US" sz="1600" dirty="0">
              <a:solidFill>
                <a:prstClr val="black"/>
              </a:solidFill>
              <a:latin typeface="Verdana" panose="020B0604030504040204" pitchFamily="34" charset="0"/>
              <a:ea typeface="Verdana" panose="020B0604030504040204" pitchFamily="34" charset="0"/>
              <a:cs typeface="Century" charset="0"/>
            </a:endParaRPr>
          </a:p>
        </p:txBody>
      </p:sp>
      <p:sp>
        <p:nvSpPr>
          <p:cNvPr id="6" name="TextBox 5">
            <a:extLst>
              <a:ext uri="{FF2B5EF4-FFF2-40B4-BE49-F238E27FC236}">
                <a16:creationId xmlns:a16="http://schemas.microsoft.com/office/drawing/2014/main" id="{327C92E8-0E15-49C8-81B5-2DC535A766D1}"/>
              </a:ext>
            </a:extLst>
          </p:cNvPr>
          <p:cNvSpPr txBox="1"/>
          <p:nvPr/>
        </p:nvSpPr>
        <p:spPr>
          <a:xfrm>
            <a:off x="4135951" y="4880826"/>
            <a:ext cx="1677793"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Convection</a:t>
            </a:r>
          </a:p>
          <a:p>
            <a:pPr defTabSz="1005840"/>
            <a:r>
              <a:rPr lang="en-US" sz="1600" dirty="0">
                <a:solidFill>
                  <a:prstClr val="black"/>
                </a:solidFill>
                <a:latin typeface="Verdana" panose="020B0604030504040204" pitchFamily="34" charset="0"/>
                <a:ea typeface="Verdana" panose="020B0604030504040204" pitchFamily="34" charset="0"/>
              </a:rPr>
              <a:t>Ocean breeze </a:t>
            </a:r>
          </a:p>
          <a:p>
            <a:pPr defTabSz="1005840"/>
            <a:r>
              <a:rPr lang="en-US" sz="1600" dirty="0">
                <a:solidFill>
                  <a:prstClr val="black"/>
                </a:solidFill>
                <a:latin typeface="Verdana" panose="020B0604030504040204" pitchFamily="34" charset="0"/>
                <a:ea typeface="Verdana" panose="020B0604030504040204" pitchFamily="34" charset="0"/>
              </a:rPr>
              <a:t>Macaroni</a:t>
            </a:r>
          </a:p>
          <a:p>
            <a:pPr defTabSz="1005840"/>
            <a:r>
              <a:rPr lang="en-US" sz="1600" dirty="0">
                <a:solidFill>
                  <a:prstClr val="black"/>
                </a:solidFill>
                <a:latin typeface="Verdana" panose="020B0604030504040204" pitchFamily="34" charset="0"/>
                <a:ea typeface="Verdana" panose="020B0604030504040204" pitchFamily="34" charset="0"/>
              </a:rPr>
              <a:t>Tectonic plates</a:t>
            </a: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59199CBC-3515-403B-9C68-5B9D6CB8FA47}"/>
              </a:ext>
            </a:extLst>
          </p:cNvPr>
          <p:cNvSpPr txBox="1"/>
          <p:nvPr/>
        </p:nvSpPr>
        <p:spPr>
          <a:xfrm>
            <a:off x="2339777" y="4880826"/>
            <a:ext cx="1812357" cy="1569660"/>
          </a:xfrm>
          <a:prstGeom prst="rect">
            <a:avLst/>
          </a:prstGeom>
          <a:noFill/>
        </p:spPr>
        <p:txBody>
          <a:bodyPr wrap="square" rtlCol="0">
            <a:spAutoFit/>
          </a:bodyPr>
          <a:lstStyle/>
          <a:p>
            <a:pPr defTabSz="1005840"/>
            <a:r>
              <a:rPr lang="en-US" sz="1600" u="sng" dirty="0">
                <a:solidFill>
                  <a:prstClr val="black"/>
                </a:solidFill>
                <a:latin typeface="Verdana" panose="020B0604030504040204" pitchFamily="34" charset="0"/>
                <a:ea typeface="Verdana" panose="020B0604030504040204" pitchFamily="34" charset="0"/>
              </a:rPr>
              <a:t>Conduction</a:t>
            </a:r>
          </a:p>
          <a:p>
            <a:pPr defTabSz="1005840"/>
            <a:r>
              <a:rPr lang="en-US" sz="1600" dirty="0">
                <a:solidFill>
                  <a:prstClr val="black"/>
                </a:solidFill>
                <a:latin typeface="Verdana" panose="020B0604030504040204" pitchFamily="34" charset="0"/>
                <a:ea typeface="Verdana" panose="020B0604030504040204" pitchFamily="34" charset="0"/>
              </a:rPr>
              <a:t>Hot car seat</a:t>
            </a:r>
          </a:p>
          <a:p>
            <a:pPr defTabSz="1005840"/>
            <a:r>
              <a:rPr lang="en-US" sz="1600" dirty="0">
                <a:solidFill>
                  <a:prstClr val="black"/>
                </a:solidFill>
                <a:latin typeface="Verdana" panose="020B0604030504040204" pitchFamily="34" charset="0"/>
                <a:ea typeface="Verdana" panose="020B0604030504040204" pitchFamily="34" charset="0"/>
              </a:rPr>
              <a:t>Curling iron</a:t>
            </a:r>
          </a:p>
          <a:p>
            <a:pPr defTabSz="1005840"/>
            <a:r>
              <a:rPr lang="en-US" sz="1600" dirty="0">
                <a:solidFill>
                  <a:prstClr val="black"/>
                </a:solidFill>
                <a:latin typeface="Verdana" panose="020B0604030504040204" pitchFamily="34" charset="0"/>
                <a:ea typeface="Verdana" panose="020B0604030504040204" pitchFamily="34" charset="0"/>
              </a:rPr>
              <a:t>Slide</a:t>
            </a:r>
          </a:p>
          <a:p>
            <a:pPr defTabSz="1005840"/>
            <a:endParaRPr lang="en-US" sz="1600" dirty="0">
              <a:solidFill>
                <a:prstClr val="black"/>
              </a:solidFill>
              <a:latin typeface="Verdana" panose="020B0604030504040204" pitchFamily="34" charset="0"/>
              <a:ea typeface="Verdana" panose="020B0604030504040204" pitchFamily="34" charset="0"/>
            </a:endParaRPr>
          </a:p>
          <a:p>
            <a:pPr defTabSz="1005840"/>
            <a:endParaRPr lang="en-US" sz="1600" dirty="0">
              <a:solidFill>
                <a:prstClr val="black"/>
              </a:solidFill>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0BC60D03-0211-4DCB-B640-9A65060CAEA8}"/>
              </a:ext>
            </a:extLst>
          </p:cNvPr>
          <p:cNvSpPr txBox="1"/>
          <p:nvPr/>
        </p:nvSpPr>
        <p:spPr>
          <a:xfrm>
            <a:off x="6887817" y="692713"/>
            <a:ext cx="2999761" cy="6054286"/>
          </a:xfrm>
          <a:prstGeom prst="rect">
            <a:avLst/>
          </a:prstGeom>
          <a:noFill/>
        </p:spPr>
        <p:txBody>
          <a:bodyPr wrap="square" rtlCol="0">
            <a:spAutoFit/>
          </a:bodyPr>
          <a:lstStyle/>
          <a:p>
            <a:pPr marL="342900" indent="-342900">
              <a:lnSpc>
                <a:spcPct val="200000"/>
              </a:lnSpc>
              <a:buFont typeface="+mj-lt"/>
              <a:buAutoNum type="arabicPeriod"/>
            </a:pPr>
            <a:r>
              <a:rPr lang="en-US" sz="1400" u="sng" dirty="0">
                <a:latin typeface="Verdana" panose="020B0604030504040204" pitchFamily="34" charset="0"/>
                <a:ea typeface="Verdana" panose="020B0604030504040204" pitchFamily="34" charset="0"/>
              </a:rPr>
              <a:t>__D___</a:t>
            </a:r>
          </a:p>
          <a:p>
            <a:pPr marL="342900" indent="-342900">
              <a:lnSpc>
                <a:spcPct val="200000"/>
              </a:lnSpc>
              <a:buFont typeface="+mj-lt"/>
              <a:buAutoNum type="arabicPeriod"/>
            </a:pPr>
            <a:r>
              <a:rPr lang="en-US" sz="1400" u="sng" dirty="0">
                <a:latin typeface="Verdana" panose="020B0604030504040204" pitchFamily="34" charset="0"/>
                <a:ea typeface="Verdana" panose="020B0604030504040204" pitchFamily="34" charset="0"/>
              </a:rPr>
              <a:t>__B___</a:t>
            </a:r>
          </a:p>
          <a:p>
            <a:pPr marL="342900" indent="-342900">
              <a:lnSpc>
                <a:spcPct val="200000"/>
              </a:lnSpc>
              <a:buFont typeface="+mj-lt"/>
              <a:buAutoNum type="arabicPeriod"/>
            </a:pPr>
            <a:r>
              <a:rPr lang="en-US" sz="1400" u="sng" dirty="0">
                <a:latin typeface="Verdana" panose="020B0604030504040204" pitchFamily="34" charset="0"/>
                <a:ea typeface="Verdana" panose="020B0604030504040204" pitchFamily="34" charset="0"/>
              </a:rPr>
              <a:t>__C___</a:t>
            </a:r>
          </a:p>
          <a:p>
            <a:pPr>
              <a:lnSpc>
                <a:spcPct val="150000"/>
              </a:lnSpc>
            </a:pPr>
            <a:endParaRPr lang="en-US" sz="1400" dirty="0">
              <a:latin typeface="Verdana" panose="020B0604030504040204" pitchFamily="34" charset="0"/>
              <a:ea typeface="Verdana" panose="020B0604030504040204" pitchFamily="34" charset="0"/>
            </a:endParaRPr>
          </a:p>
          <a:p>
            <a:pPr>
              <a:lnSpc>
                <a:spcPct val="150000"/>
              </a:lnSpc>
            </a:pPr>
            <a:r>
              <a:rPr lang="en-US" sz="1400" dirty="0">
                <a:latin typeface="Verdana" panose="020B0604030504040204" pitchFamily="34" charset="0"/>
                <a:ea typeface="Verdana" panose="020B0604030504040204" pitchFamily="34" charset="0"/>
              </a:rPr>
              <a:t>Word Bank for 4 - 8: </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electromagnetic energy</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waves</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radiation</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wavelength</a:t>
            </a:r>
          </a:p>
          <a:p>
            <a:pPr marL="285750" indent="-285750">
              <a:lnSpc>
                <a:spcPct val="150000"/>
              </a:lnSpc>
              <a:buFont typeface="Arial" panose="020B0604020202020204" pitchFamily="34" charset="0"/>
              <a:buChar char="•"/>
            </a:pPr>
            <a:r>
              <a:rPr lang="en-US" sz="1400" dirty="0">
                <a:latin typeface="Verdana" panose="020B0604030504040204" pitchFamily="34" charset="0"/>
                <a:ea typeface="Verdana" panose="020B0604030504040204" pitchFamily="34" charset="0"/>
              </a:rPr>
              <a:t>ultraviolet light</a:t>
            </a:r>
          </a:p>
          <a:p>
            <a:pPr>
              <a:lnSpc>
                <a:spcPct val="150000"/>
              </a:lnSpc>
            </a:pPr>
            <a:endParaRPr lang="en-US" sz="1400" dirty="0">
              <a:latin typeface="Verdana" panose="020B0604030504040204" pitchFamily="34" charset="0"/>
              <a:ea typeface="Verdana" panose="020B0604030504040204" pitchFamily="34" charset="0"/>
            </a:endParaRP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waves</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wavelength</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electromagnetic energy</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ultraviolet light</a:t>
            </a:r>
          </a:p>
          <a:p>
            <a:pPr marL="342900" indent="-342900">
              <a:lnSpc>
                <a:spcPct val="200000"/>
              </a:lnSpc>
              <a:buFont typeface="+mj-lt"/>
              <a:buAutoNum type="arabicPeriod" startAt="4"/>
            </a:pPr>
            <a:r>
              <a:rPr lang="en-US" sz="1400" u="sng" dirty="0">
                <a:latin typeface="Verdana" panose="020B0604030504040204" pitchFamily="34" charset="0"/>
                <a:ea typeface="Verdana" panose="020B0604030504040204" pitchFamily="34" charset="0"/>
              </a:rPr>
              <a:t>radiation</a:t>
            </a:r>
          </a:p>
        </p:txBody>
      </p:sp>
      <p:sp>
        <p:nvSpPr>
          <p:cNvPr id="9" name="Rectangle 8">
            <a:extLst>
              <a:ext uri="{FF2B5EF4-FFF2-40B4-BE49-F238E27FC236}">
                <a16:creationId xmlns:a16="http://schemas.microsoft.com/office/drawing/2014/main" id="{DC3CF100-429C-4E54-B1A9-2EBE4272F8C2}"/>
              </a:ext>
            </a:extLst>
          </p:cNvPr>
          <p:cNvSpPr/>
          <p:nvPr/>
        </p:nvSpPr>
        <p:spPr>
          <a:xfrm>
            <a:off x="377301" y="550426"/>
            <a:ext cx="5586566" cy="1077218"/>
          </a:xfrm>
          <a:prstGeom prst="rect">
            <a:avLst/>
          </a:prstGeom>
        </p:spPr>
        <p:txBody>
          <a:bodyPr wrap="square">
            <a:spAutoFit/>
          </a:bodyPr>
          <a:lstStyle/>
          <a:p>
            <a:pPr defTabSz="1005840"/>
            <a:r>
              <a:rPr lang="en-US" sz="1600" dirty="0">
                <a:solidFill>
                  <a:prstClr val="black"/>
                </a:solidFill>
                <a:latin typeface="Verdana" panose="020B0604030504040204" pitchFamily="34" charset="0"/>
                <a:ea typeface="Verdana" panose="020B0604030504040204" pitchFamily="34" charset="0"/>
              </a:rPr>
              <a:t>Student answers will vary.  Students may reference the cyclical motion between hot (rising) and cold (sinking.) This motion occurs in solids, liquids, and gases.  </a:t>
            </a:r>
          </a:p>
        </p:txBody>
      </p:sp>
    </p:spTree>
    <p:extLst>
      <p:ext uri="{BB962C8B-B14F-4D97-AF65-F5344CB8AC3E}">
        <p14:creationId xmlns:p14="http://schemas.microsoft.com/office/powerpoint/2010/main" val="22743528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074A8B-0B40-456A-976E-275CB07BBFF5}"/>
</file>

<file path=customXml/itemProps2.xml><?xml version="1.0" encoding="utf-8"?>
<ds:datastoreItem xmlns:ds="http://schemas.openxmlformats.org/officeDocument/2006/customXml" ds:itemID="{79AF2D13-78E4-442F-AB8F-7640937DF399}"/>
</file>

<file path=customXml/itemProps3.xml><?xml version="1.0" encoding="utf-8"?>
<ds:datastoreItem xmlns:ds="http://schemas.openxmlformats.org/officeDocument/2006/customXml" ds:itemID="{8DFA042C-FF38-4261-9ED2-5A9D4C902460}"/>
</file>

<file path=docProps/app.xml><?xml version="1.0" encoding="utf-8"?>
<Properties xmlns="http://schemas.openxmlformats.org/officeDocument/2006/extended-properties" xmlns:vt="http://schemas.openxmlformats.org/officeDocument/2006/docPropsVTypes">
  <Template/>
  <TotalTime>5137</TotalTime>
  <Words>4028</Words>
  <Application>Microsoft Office PowerPoint</Application>
  <PresentationFormat>Custom</PresentationFormat>
  <Paragraphs>346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Rockwell Extra Bold</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Scott</dc:creator>
  <cp:lastModifiedBy>Olsen, Jarrud</cp:lastModifiedBy>
  <cp:revision>273</cp:revision>
  <cp:lastPrinted>2019-07-10T18:42:12Z</cp:lastPrinted>
  <dcterms:created xsi:type="dcterms:W3CDTF">2019-06-04T16:26:17Z</dcterms:created>
  <dcterms:modified xsi:type="dcterms:W3CDTF">2020-12-27T00:30:55Z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3900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