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7"/>
  </p:notesMasterIdLst>
  <p:sldIdLst>
    <p:sldId id="256" r:id="rId5"/>
    <p:sldId id="257" r:id="rId6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1511"/>
    <p:restoredTop sz="97651"/>
  </p:normalViewPr>
  <p:slideViewPr>
    <p:cSldViewPr snapToGrid="0" snapToObjects="1">
      <p:cViewPr varScale="1">
        <p:scale>
          <a:sx n="119" d="100"/>
          <a:sy n="119" d="100"/>
        </p:scale>
        <p:origin x="4848" y="12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8CF6D-8899-4542-9E5D-7EBB6E9B8C08}" type="datetimeFigureOut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7EC31-FEC5-6943-8EA8-F18380FD16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808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7EC31-FEC5-6943-8EA8-F18380FD162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214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7EC31-FEC5-6943-8EA8-F18380FD162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214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610-843F-3346-AE18-AA286793C5EF}" type="datetimeFigureOut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8DCE-DC64-E24B-A521-F043893F5C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9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610-843F-3346-AE18-AA286793C5EF}" type="datetimeFigureOut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8DCE-DC64-E24B-A521-F043893F5C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610-843F-3346-AE18-AA286793C5EF}" type="datetimeFigureOut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8DCE-DC64-E24B-A521-F043893F5C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610-843F-3346-AE18-AA286793C5EF}" type="datetimeFigureOut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8DCE-DC64-E24B-A521-F043893F5C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3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610-843F-3346-AE18-AA286793C5EF}" type="datetimeFigureOut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8DCE-DC64-E24B-A521-F043893F5C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1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610-843F-3346-AE18-AA286793C5EF}" type="datetimeFigureOut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8DCE-DC64-E24B-A521-F043893F5C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4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610-843F-3346-AE18-AA286793C5EF}" type="datetimeFigureOut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8DCE-DC64-E24B-A521-F043893F5C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62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610-843F-3346-AE18-AA286793C5EF}" type="datetimeFigureOut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8DCE-DC64-E24B-A521-F043893F5C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1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610-843F-3346-AE18-AA286793C5EF}" type="datetimeFigureOut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8DCE-DC64-E24B-A521-F043893F5C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9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610-843F-3346-AE18-AA286793C5EF}" type="datetimeFigureOut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8DCE-DC64-E24B-A521-F043893F5C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32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610-843F-3346-AE18-AA286793C5EF}" type="datetimeFigureOut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8DCE-DC64-E24B-A521-F043893F5C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6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DF610-843F-3346-AE18-AA286793C5EF}" type="datetimeFigureOut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F8DCE-DC64-E24B-A521-F043893F5C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2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3247"/>
            <a:ext cx="5829300" cy="39482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Sound Waves Notes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9081" y="538069"/>
            <a:ext cx="5908394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b="1" u="sng" dirty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sz="1200" b="1" u="sng" dirty="0">
                <a:latin typeface="Century Gothic" charset="0"/>
                <a:ea typeface="Century Gothic" charset="0"/>
                <a:cs typeface="Century Gothic" charset="0"/>
              </a:rPr>
              <a:t>Sound</a:t>
            </a:r>
          </a:p>
          <a:p>
            <a:r>
              <a:rPr lang="en-US" sz="1200" dirty="0">
                <a:latin typeface="Century Gothic" pitchFamily="34" charset="0"/>
              </a:rPr>
              <a:t>_________________________that travel through the air or other media</a:t>
            </a:r>
          </a:p>
          <a:p>
            <a:r>
              <a:rPr lang="en-US" sz="1200" dirty="0">
                <a:latin typeface="Century Gothic" pitchFamily="34" charset="0"/>
              </a:rPr>
              <a:t>When vibrations reach the air near your ears, you hear __________________________.</a:t>
            </a:r>
          </a:p>
          <a:p>
            <a:endParaRPr lang="en-US" sz="1200" dirty="0">
              <a:latin typeface="Century Gothic" pitchFamily="34" charset="0"/>
            </a:endParaRPr>
          </a:p>
          <a:p>
            <a:endParaRPr lang="en-US" sz="1200" dirty="0">
              <a:latin typeface="Century Gothic" pitchFamily="34" charset="0"/>
            </a:endParaRPr>
          </a:p>
          <a:p>
            <a:r>
              <a:rPr lang="en-US" sz="1200" b="1" u="sng" dirty="0">
                <a:latin typeface="Century Gothic" pitchFamily="34" charset="0"/>
                <a:ea typeface="Century Gothic" charset="0"/>
                <a:cs typeface="Century Gothic" charset="0"/>
              </a:rPr>
              <a:t>How Sound Travels</a:t>
            </a:r>
            <a:endParaRPr lang="en-US" sz="1200" u="sng" dirty="0">
              <a:latin typeface="Century Gothic" pitchFamily="34" charset="0"/>
            </a:endParaRPr>
          </a:p>
          <a:p>
            <a:r>
              <a:rPr lang="en-US" sz="1200" dirty="0">
                <a:latin typeface="Century Gothic" pitchFamily="34" charset="0"/>
              </a:rPr>
              <a:t>Sound waves carry _______________ through a medium (solid, ______________, </a:t>
            </a:r>
            <a:br>
              <a:rPr lang="en-US" sz="1200" dirty="0">
                <a:latin typeface="Century Gothic" pitchFamily="34" charset="0"/>
              </a:rPr>
            </a:br>
            <a:br>
              <a:rPr lang="en-US" sz="1200" dirty="0">
                <a:latin typeface="Century Gothic" pitchFamily="34" charset="0"/>
              </a:rPr>
            </a:br>
            <a:r>
              <a:rPr lang="en-US" sz="1200" dirty="0">
                <a:latin typeface="Century Gothic" pitchFamily="34" charset="0"/>
              </a:rPr>
              <a:t>___________) without the particles of the medium traveling along.</a:t>
            </a:r>
            <a:br>
              <a:rPr lang="en-US" sz="1200" dirty="0">
                <a:latin typeface="Century Gothic" pitchFamily="34" charset="0"/>
              </a:rPr>
            </a:br>
            <a:endParaRPr lang="en-US" sz="1200" dirty="0">
              <a:latin typeface="Century Gothic" pitchFamily="34" charset="0"/>
            </a:endParaRPr>
          </a:p>
          <a:p>
            <a:r>
              <a:rPr lang="en-US" sz="1200" dirty="0">
                <a:latin typeface="Century Gothic" pitchFamily="34" charset="0"/>
              </a:rPr>
              <a:t>Sound travels as a _________________________ wave.</a:t>
            </a:r>
          </a:p>
          <a:p>
            <a:endParaRPr lang="en-US" sz="1200" b="1" u="sng" dirty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sz="1200" b="1" u="sng" dirty="0">
                <a:latin typeface="Century Gothic" charset="0"/>
                <a:ea typeface="Century Gothic" charset="0"/>
                <a:cs typeface="Century Gothic" charset="0"/>
              </a:rPr>
              <a:t>How Sounds are Made</a:t>
            </a:r>
          </a:p>
          <a:p>
            <a:r>
              <a:rPr lang="en-US" sz="1200" dirty="0">
                <a:latin typeface="Century Gothic" pitchFamily="34" charset="0"/>
              </a:rPr>
              <a:t>Longitudinal waves are generated when a source of energy forces the matter in a medium to _______________________.</a:t>
            </a:r>
          </a:p>
          <a:p>
            <a:r>
              <a:rPr lang="en-US" sz="1200" dirty="0">
                <a:latin typeface="Century Gothic" pitchFamily="34" charset="0"/>
              </a:rPr>
              <a:t>This back-and-forth motion pushes air particles together, generating a </a:t>
            </a:r>
            <a:br>
              <a:rPr lang="en-US" sz="1200" dirty="0">
                <a:latin typeface="Century Gothic" pitchFamily="34" charset="0"/>
              </a:rPr>
            </a:br>
            <a:br>
              <a:rPr lang="en-US" sz="1200" dirty="0">
                <a:latin typeface="Century Gothic" pitchFamily="34" charset="0"/>
              </a:rPr>
            </a:br>
            <a:r>
              <a:rPr lang="en-US" sz="1200" dirty="0">
                <a:latin typeface="Century Gothic" pitchFamily="34" charset="0"/>
              </a:rPr>
              <a:t>__________________________ or moves the particles apart, generating a </a:t>
            </a:r>
            <a:br>
              <a:rPr lang="en-US" sz="1200" dirty="0">
                <a:latin typeface="Century Gothic" pitchFamily="34" charset="0"/>
              </a:rPr>
            </a:br>
            <a:br>
              <a:rPr lang="en-US" sz="1200" dirty="0">
                <a:latin typeface="Century Gothic" pitchFamily="34" charset="0"/>
              </a:rPr>
            </a:br>
            <a:r>
              <a:rPr lang="en-US" sz="1200" dirty="0">
                <a:latin typeface="Century Gothic" pitchFamily="34" charset="0"/>
              </a:rPr>
              <a:t>__________________________.</a:t>
            </a:r>
          </a:p>
          <a:p>
            <a:endParaRPr lang="en-US" sz="1200" dirty="0">
              <a:latin typeface="Century Gothic" pitchFamily="34" charset="0"/>
            </a:endParaRPr>
          </a:p>
          <a:p>
            <a:endParaRPr lang="en-US" sz="1200" b="1" u="sng" dirty="0">
              <a:latin typeface="Century Gothic" pitchFamily="34" charset="0"/>
              <a:ea typeface="Century Gothic" charset="0"/>
              <a:cs typeface="Century Gothic" charset="0"/>
            </a:endParaRPr>
          </a:p>
          <a:p>
            <a:r>
              <a:rPr lang="en-US" sz="1200" b="1" u="sng" dirty="0">
                <a:latin typeface="Century Gothic" pitchFamily="34" charset="0"/>
                <a:ea typeface="Century Gothic" charset="0"/>
                <a:cs typeface="Century Gothic" charset="0"/>
              </a:rPr>
              <a:t>Medium</a:t>
            </a:r>
            <a:endParaRPr lang="en-US" sz="1200" dirty="0"/>
          </a:p>
          <a:p>
            <a:r>
              <a:rPr lang="en-US" sz="1200" dirty="0">
                <a:latin typeface="Century Gothic" pitchFamily="34" charset="0"/>
              </a:rPr>
              <a:t>Sound waves must have a medium to travel through.</a:t>
            </a:r>
          </a:p>
          <a:p>
            <a:r>
              <a:rPr lang="en-US" sz="1200" dirty="0">
                <a:latin typeface="Century Gothic" pitchFamily="34" charset="0"/>
              </a:rPr>
              <a:t>__________________</a:t>
            </a:r>
          </a:p>
          <a:p>
            <a:r>
              <a:rPr lang="en-US" sz="1200" dirty="0">
                <a:latin typeface="Century Gothic" pitchFamily="34" charset="0"/>
              </a:rPr>
              <a:t>__________________</a:t>
            </a:r>
          </a:p>
          <a:p>
            <a:r>
              <a:rPr lang="en-US" sz="1200" dirty="0">
                <a:latin typeface="Century Gothic" pitchFamily="34" charset="0"/>
              </a:rPr>
              <a:t>__________________</a:t>
            </a:r>
          </a:p>
          <a:p>
            <a:r>
              <a:rPr lang="en-US" sz="1200" dirty="0">
                <a:latin typeface="Century Gothic" pitchFamily="34" charset="0"/>
              </a:rPr>
              <a:t>In outer space there are no molecules to compress or rarefy.  So sound does ______________ travel through outer space.</a:t>
            </a:r>
          </a:p>
          <a:p>
            <a:endParaRPr lang="en-US" sz="1200" dirty="0">
              <a:latin typeface="Century Gothic" pitchFamily="34" charset="0"/>
            </a:endParaRPr>
          </a:p>
          <a:p>
            <a:endParaRPr lang="en-US" sz="1200" dirty="0">
              <a:latin typeface="Century Gothic" pitchFamily="34" charset="0"/>
            </a:endParaRPr>
          </a:p>
          <a:p>
            <a:r>
              <a:rPr lang="en-US" sz="1200" b="1" u="sng" dirty="0">
                <a:latin typeface="Century Gothic" pitchFamily="34" charset="0"/>
              </a:rPr>
              <a:t>Speed of Sound</a:t>
            </a:r>
          </a:p>
          <a:p>
            <a:r>
              <a:rPr lang="en-US" sz="1200" dirty="0">
                <a:latin typeface="Century Gothic" pitchFamily="34" charset="0"/>
              </a:rPr>
              <a:t>Depends on the  _________________  ____________________ of the medium it travels through.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entury Gothic" pitchFamily="34" charset="0"/>
              </a:rPr>
              <a:t>____________________________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entury Gothic" pitchFamily="34" charset="0"/>
              </a:rPr>
              <a:t>____________________________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entury Gothic" pitchFamily="34" charset="0"/>
              </a:rPr>
              <a:t>____________________________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entury Gothic" pitchFamily="34" charset="0"/>
              </a:rPr>
              <a:t>____________________________</a:t>
            </a:r>
          </a:p>
          <a:p>
            <a:r>
              <a:rPr lang="en-US" sz="1200" dirty="0">
                <a:latin typeface="Century Gothic" pitchFamily="34" charset="0"/>
              </a:rPr>
              <a:t>At room temperature, sound travels through air at about _______________m/s.</a:t>
            </a:r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29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3247"/>
            <a:ext cx="5829300" cy="39482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Sound Wave Notes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9080" y="538069"/>
            <a:ext cx="6061175" cy="5597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1200" b="1" u="sng" dirty="0">
              <a:latin typeface="Century Gothic" charset="0"/>
              <a:ea typeface="Century Gothic" charset="0"/>
              <a:cs typeface="Century Gothic" charset="0"/>
            </a:endParaRPr>
          </a:p>
          <a:p>
            <a:pPr>
              <a:lnSpc>
                <a:spcPct val="150000"/>
              </a:lnSpc>
            </a:pPr>
            <a:r>
              <a:rPr lang="en-US" sz="1200" b="1" u="sng" dirty="0">
                <a:latin typeface="Century Gothic" charset="0"/>
                <a:ea typeface="Century Gothic" charset="0"/>
                <a:cs typeface="Century Gothic" charset="0"/>
              </a:rPr>
              <a:t>Physical Properties of Media</a:t>
            </a:r>
          </a:p>
          <a:p>
            <a:pPr>
              <a:lnSpc>
                <a:spcPct val="150000"/>
              </a:lnSpc>
            </a:pPr>
            <a:r>
              <a:rPr lang="en-US" sz="1200" u="sng" dirty="0">
                <a:latin typeface="Century Gothic" pitchFamily="34" charset="0"/>
              </a:rPr>
              <a:t>Elasticity</a:t>
            </a:r>
            <a:r>
              <a:rPr lang="en-US" sz="1200" dirty="0">
                <a:latin typeface="Century Gothic" pitchFamily="34" charset="0"/>
              </a:rPr>
              <a:t> - the ability of a material to _____________back after being disturbed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entury Gothic" pitchFamily="34" charset="0"/>
              </a:rPr>
              <a:t>________________ materials are usually more elastic than liquids or __________.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entury Gothic" pitchFamily="34" charset="0"/>
              </a:rPr>
              <a:t>Particles of a _____________ do not move very far so they bounce back and forth quickly as the vibration travels through the object, allowing ___________ motion.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u="sng" dirty="0">
                <a:latin typeface="Century Gothic" pitchFamily="34" charset="0"/>
              </a:rPr>
              <a:t>Density </a:t>
            </a:r>
            <a:r>
              <a:rPr lang="en-US" sz="1200" dirty="0">
                <a:latin typeface="Century Gothic" pitchFamily="34" charset="0"/>
              </a:rPr>
              <a:t>– how much ______________there is in a given amount of space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entury Gothic" pitchFamily="34" charset="0"/>
                <a:ea typeface="Century Gothic" charset="0"/>
                <a:cs typeface="Century Gothic" charset="0"/>
              </a:rPr>
              <a:t>The ______________ of sound depends on how close together the particles of the substance are in the medium.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Century Gothic" pitchFamily="34" charset="0"/>
              <a:ea typeface="Century Gothic" charset="0"/>
              <a:cs typeface="Century Gothic" charset="0"/>
            </a:endParaRPr>
          </a:p>
          <a:p>
            <a:pPr>
              <a:lnSpc>
                <a:spcPct val="150000"/>
              </a:lnSpc>
            </a:pPr>
            <a:r>
              <a:rPr lang="en-US" sz="1200" u="sng" dirty="0">
                <a:latin typeface="Century Gothic" pitchFamily="34" charset="0"/>
                <a:ea typeface="Century Gothic" charset="0"/>
                <a:cs typeface="Century Gothic" charset="0"/>
              </a:rPr>
              <a:t>Temperature</a:t>
            </a:r>
            <a:r>
              <a:rPr lang="en-US" sz="1200" dirty="0">
                <a:latin typeface="Century Gothic" pitchFamily="34" charset="0"/>
                <a:ea typeface="Century Gothic" charset="0"/>
                <a:cs typeface="Century Gothic" charset="0"/>
              </a:rPr>
              <a:t> – degree or intensity of __________ present in a substance or object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entury Gothic" pitchFamily="34" charset="0"/>
                <a:ea typeface="Century Gothic" charset="0"/>
                <a:cs typeface="Century Gothic" charset="0"/>
              </a:rPr>
              <a:t>In a given media (solid, liquid, gas), sound travels more _____________ at ____________________ temperatures.</a:t>
            </a:r>
          </a:p>
          <a:p>
            <a:pPr>
              <a:lnSpc>
                <a:spcPct val="150000"/>
              </a:lnSpc>
            </a:pPr>
            <a:endParaRPr lang="en-US" sz="1200" b="1" u="sng" dirty="0">
              <a:latin typeface="Century Gothic" charset="0"/>
              <a:ea typeface="Century Gothic" charset="0"/>
              <a:cs typeface="Century Gothic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latin typeface="Century Gothic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9AC980-027B-4329-AD85-67F2A1356D7C}"/>
              </a:ext>
            </a:extLst>
          </p:cNvPr>
          <p:cNvSpPr/>
          <p:nvPr/>
        </p:nvSpPr>
        <p:spPr>
          <a:xfrm>
            <a:off x="572729" y="4664963"/>
            <a:ext cx="5908394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1200" b="1" u="sng" dirty="0">
              <a:latin typeface="Century Gothic" charset="0"/>
              <a:ea typeface="Century Gothic" charset="0"/>
              <a:cs typeface="Century Gothic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b="1" u="sng" dirty="0" err="1">
                <a:latin typeface="Century Gothic" pitchFamily="34" charset="0"/>
                <a:ea typeface="Century Gothic" charset="0"/>
                <a:cs typeface="Century Gothic" charset="0"/>
              </a:rPr>
              <a:t>Dopler</a:t>
            </a:r>
            <a:r>
              <a:rPr lang="en-US" sz="1200" b="1" u="sng" dirty="0">
                <a:latin typeface="Century Gothic" pitchFamily="34" charset="0"/>
                <a:ea typeface="Century Gothic" charset="0"/>
                <a:cs typeface="Century Gothic" charset="0"/>
              </a:rPr>
              <a:t> Effect</a:t>
            </a:r>
            <a:endParaRPr lang="en-US" sz="1200" u="sng" dirty="0"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Century Gothic" pitchFamily="34" charset="0"/>
              </a:rPr>
              <a:t>The apparent change in ____________________ as a wave source moves in relation to the listener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entury Gothic" pitchFamily="34" charset="0"/>
                <a:ea typeface="Century Gothic" charset="0"/>
                <a:cs typeface="Century Gothic" charset="0"/>
              </a:rPr>
              <a:t>Sound moving toward a person – Waves are at a _____________frequency, so pitch appears to increase (High)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entury Gothic" pitchFamily="34" charset="0"/>
                <a:ea typeface="Century Gothic" charset="0"/>
                <a:cs typeface="Century Gothic" charset="0"/>
              </a:rPr>
              <a:t>Sound moving away from a person – Waves are at a lower frequency, so pitch appears to ________________ (Low)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Century Gothic" pitchFamily="34" charset="0"/>
            </a:endParaRPr>
          </a:p>
          <a:p>
            <a:endParaRPr lang="en-US" sz="1200" dirty="0">
              <a:latin typeface="Century Gothic" pitchFamily="34" charset="0"/>
            </a:endParaRPr>
          </a:p>
          <a:p>
            <a:endParaRPr lang="en-US" sz="1200" b="1" dirty="0">
              <a:latin typeface="Century Gothic" pitchFamily="34" charset="0"/>
            </a:endParaRPr>
          </a:p>
          <a:p>
            <a:endParaRPr lang="en-US" sz="1200" b="1" u="sng" dirty="0">
              <a:latin typeface="Century Gothic" pitchFamily="34" charset="0"/>
              <a:ea typeface="Century Gothic" charset="0"/>
              <a:cs typeface="Century Gothic" charset="0"/>
            </a:endParaRPr>
          </a:p>
          <a:p>
            <a:endParaRPr lang="en-US" sz="1200" b="1" u="sng" dirty="0">
              <a:latin typeface="Century Gothic" pitchFamily="34" charset="0"/>
              <a:ea typeface="Century Gothic" charset="0"/>
              <a:cs typeface="Century Gothic" charset="0"/>
            </a:endParaRPr>
          </a:p>
          <a:p>
            <a:endParaRPr lang="en-US" sz="1200" b="1" u="sng" dirty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200" b="1" u="sng" dirty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200" b="1" u="sng" dirty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200" b="1" u="sng" dirty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139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5c732d2-f217-444a-91d8-37c5714ca695">
      <UserInfo>
        <DisplayName/>
        <AccountId xsi:nil="true"/>
        <AccountType/>
      </UserInfo>
    </SharedWithUsers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5B75BF2-3C9A-47FC-AD83-A16D239AC8B9}"/>
</file>

<file path=customXml/itemProps2.xml><?xml version="1.0" encoding="utf-8"?>
<ds:datastoreItem xmlns:ds="http://schemas.openxmlformats.org/officeDocument/2006/customXml" ds:itemID="{5FB56AA1-87F4-43B6-80F4-9D0FCADA38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E70B6C-F919-446B-86B8-9061844E9AFB}">
  <ds:schemaRefs>
    <ds:schemaRef ds:uri="http://purl.org/dc/dcmitype/"/>
    <ds:schemaRef ds:uri="http://purl.org/dc/terms/"/>
    <ds:schemaRef ds:uri="http://schemas.openxmlformats.org/package/2006/metadata/core-properties"/>
    <ds:schemaRef ds:uri="daa21e55-63ad-464e-ae37-3f135e7c6d11"/>
    <ds:schemaRef ds:uri="http://schemas.microsoft.com/office/2006/metadata/properties"/>
    <ds:schemaRef ds:uri="2967a9fc-976b-42b5-912b-7e06731de9b6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357</Words>
  <Application>Microsoft Office PowerPoint</Application>
  <PresentationFormat>On-screen Show (4:3)</PresentationFormat>
  <Paragraphs>70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Sound Waves Notes</vt:lpstr>
      <vt:lpstr>Sound Wave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Lunar Cycle</dc:title>
  <dc:creator>Chris Kesler</dc:creator>
  <cp:lastModifiedBy>FORTE Robert [Southern River College]</cp:lastModifiedBy>
  <cp:revision>43</cp:revision>
  <dcterms:created xsi:type="dcterms:W3CDTF">2016-01-11T17:15:37Z</dcterms:created>
  <dcterms:modified xsi:type="dcterms:W3CDTF">2021-02-14T09:38:18Z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5900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