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332" r:id="rId2"/>
    <p:sldId id="293" r:id="rId3"/>
    <p:sldId id="314" r:id="rId4"/>
    <p:sldId id="259" r:id="rId5"/>
    <p:sldId id="260" r:id="rId6"/>
    <p:sldId id="348" r:id="rId7"/>
    <p:sldId id="349" r:id="rId8"/>
    <p:sldId id="350" r:id="rId9"/>
    <p:sldId id="670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78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1"/>
    <p:restoredTop sz="69432"/>
  </p:normalViewPr>
  <p:slideViewPr>
    <p:cSldViewPr snapToGrid="0">
      <p:cViewPr varScale="1">
        <p:scale>
          <a:sx n="95" d="100"/>
          <a:sy n="95" d="100"/>
        </p:scale>
        <p:origin x="66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256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8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9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22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5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25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31CE0A-ACC0-4232-8DC8-4678F95D3F0C}" type="datetimeFigureOut">
              <a:rPr lang="en-US" smtClean="0"/>
              <a:pPr>
                <a:defRPr/>
              </a:pPr>
              <a:t>2/16/2021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1CFA6-F379-47A5-ADF0-964F84ED55A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88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49" r:id="rId5"/>
    <p:sldLayoutId id="2147483652" r:id="rId6"/>
    <p:sldLayoutId id="2147483653" r:id="rId7"/>
    <p:sldLayoutId id="2147483654" r:id="rId8"/>
    <p:sldLayoutId id="2147483658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www.google.co.uk/url?sa=i&amp;source=images&amp;cd=&amp;cad=rja&amp;uact=8&amp;docid=ERyyLXsEaXywSM&amp;tbnid=9rZD1RPzx2Bg8M:&amp;ved=0CAgQjRw4Fw&amp;url=http://missionscience.nasa.gov/ems/02_anatomy.html&amp;ei=G9SOU-qHD6HG0AXhkoHADw&amp;psig=AFQjCNFRb4-ijm-VhUEQ-ePxF8GMRt8mcA&amp;ust=1401955739332839" TargetMode="External"/><Relationship Id="rId7" Type="http://schemas.openxmlformats.org/officeDocument/2006/relationships/hyperlink" Target="http://www.google.co.uk/url?sa=i&amp;source=images&amp;cd=&amp;cad=rja&amp;uact=8&amp;docid=WOtOYGeGOCVIKM&amp;tbnid=Ufm8u0zjFW21zM:&amp;ved=0CAgQjRw4Mw&amp;url=http://9-4poidevin.wikispaces.com/Electromagnetic+Spectrum+and+Light&amp;ei=I9SOU7r9EYKhO_2jgagH&amp;psig=AFQjCNHNp24gvKQZnpLumR3RsFYpI5zTfA&amp;ust=1401955747394078" TargetMode="Externa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11" Type="http://schemas.openxmlformats.org/officeDocument/2006/relationships/hyperlink" Target="http://www.google.co.uk/url?sa=i&amp;source=images&amp;cd=&amp;cad=rja&amp;uact=8&amp;docid=r2YQl9k-AdhmFM&amp;tbnid=PVcd37uQacDz2M:&amp;ved=0CAgQjRw&amp;url=http://www.bbc.co.uk/1/hi/sci/tech/8569953.stm&amp;ei=zNSOU6a_AoXx0gWwhYHICA&amp;psig=AFQjCNFWK2H7WNwYlEgARjYadjhyFWFfJw&amp;ust=1401955916114908" TargetMode="External"/><Relationship Id="rId5" Type="http://schemas.openxmlformats.org/officeDocument/2006/relationships/hyperlink" Target="http://www.google.co.uk/url?sa=i&amp;source=images&amp;cd=&amp;cad=rja&amp;uact=8&amp;docid=t_SHIIRgIwaWsM&amp;tbnid=SdhokIch1F9zNM:&amp;ved=0CAgQjRw&amp;url=http://www.noupe.com/photography/40-aggressive-examples-of-waves-photography.html&amp;ei=FtSOU9yNE4OBOLOMgKAP&amp;psig=AFQjCNGzhaH_YcNqleARQyWSiytZhGbfsg&amp;ust=1401955734431579" TargetMode="External"/><Relationship Id="rId10" Type="http://schemas.openxmlformats.org/officeDocument/2006/relationships/image" Target="../media/image4.jpeg"/><Relationship Id="rId4" Type="http://schemas.openxmlformats.org/officeDocument/2006/relationships/image" Target="../media/image1.jpeg"/><Relationship Id="rId9" Type="http://schemas.openxmlformats.org/officeDocument/2006/relationships/hyperlink" Target="http://www.google.co.uk/url?sa=i&amp;source=images&amp;cd=&amp;cad=rja&amp;uact=8&amp;docid=a1GSS5TJysSmFM&amp;tbnid=wbIKko5d1aSR2M:&amp;ved=0CAgQjRw&amp;url=http://www.wallpaperdj.com/view-sound_waves-1152x864.html&amp;ei=UdSOU9XJHsWQ1AWPoYCYBg&amp;psig=AFQjCNHKt8HUK9tWG8NzkNmEIgsF5uFxhw&amp;ust=140195579365320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7E4178-4BB9-499B-85CB-77DA014FC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376B-9269-4AD5-8CEA-C8C08A74CC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Waves are usually represented on a wave diagram as shown below: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2" descr="http://www.satcom.co.uk/images/School/rw1.gif">
            <a:extLst>
              <a:ext uri="{FF2B5EF4-FFF2-40B4-BE49-F238E27FC236}">
                <a16:creationId xmlns:a16="http://schemas.microsoft.com/office/drawing/2014/main" id="{1A74EDB1-21D9-41D0-90F6-B1C9692E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50" y="1878037"/>
            <a:ext cx="5400736" cy="214802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6633D8-7EA4-4449-B939-EB9037D78F83}"/>
              </a:ext>
            </a:extLst>
          </p:cNvPr>
          <p:cNvCxnSpPr/>
          <p:nvPr/>
        </p:nvCxnSpPr>
        <p:spPr>
          <a:xfrm flipV="1">
            <a:off x="2518117" y="2349305"/>
            <a:ext cx="0" cy="60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FE0EA1-E366-4E0E-82A7-6C19E6629E7E}"/>
              </a:ext>
            </a:extLst>
          </p:cNvPr>
          <p:cNvSpPr txBox="1"/>
          <p:nvPr/>
        </p:nvSpPr>
        <p:spPr>
          <a:xfrm>
            <a:off x="2110154" y="3073791"/>
            <a:ext cx="101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amplitude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42CE0B-F344-4D9C-9000-26FA19F8F6F0}"/>
              </a:ext>
            </a:extLst>
          </p:cNvPr>
          <p:cNvCxnSpPr>
            <a:cxnSpLocks/>
          </p:cNvCxnSpPr>
          <p:nvPr/>
        </p:nvCxnSpPr>
        <p:spPr>
          <a:xfrm>
            <a:off x="1878037" y="2069709"/>
            <a:ext cx="555675" cy="22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F7A1B-597C-498D-AC1E-D3095C2C1999}"/>
              </a:ext>
            </a:extLst>
          </p:cNvPr>
          <p:cNvCxnSpPr>
            <a:cxnSpLocks/>
          </p:cNvCxnSpPr>
          <p:nvPr/>
        </p:nvCxnSpPr>
        <p:spPr>
          <a:xfrm flipV="1">
            <a:off x="3083725" y="3692769"/>
            <a:ext cx="555675" cy="37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5A1787-DE27-45DD-B9A8-01ED920DF805}"/>
              </a:ext>
            </a:extLst>
          </p:cNvPr>
          <p:cNvSpPr txBox="1"/>
          <p:nvPr/>
        </p:nvSpPr>
        <p:spPr>
          <a:xfrm>
            <a:off x="998806" y="1819985"/>
            <a:ext cx="101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crest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9824A-CB40-458E-A858-FC4E3CF12FA6}"/>
              </a:ext>
            </a:extLst>
          </p:cNvPr>
          <p:cNvSpPr txBox="1"/>
          <p:nvPr/>
        </p:nvSpPr>
        <p:spPr>
          <a:xfrm>
            <a:off x="2433712" y="3949305"/>
            <a:ext cx="101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trough</a:t>
            </a:r>
            <a:endParaRPr lang="en-US" dirty="0"/>
          </a:p>
        </p:txBody>
      </p:sp>
      <p:graphicFrame>
        <p:nvGraphicFramePr>
          <p:cNvPr id="17" name="Google Shape;95;p14">
            <a:extLst>
              <a:ext uri="{FF2B5EF4-FFF2-40B4-BE49-F238E27FC236}">
                <a16:creationId xmlns:a16="http://schemas.microsoft.com/office/drawing/2014/main" id="{77E6D870-4152-4211-AB20-6AAA6CF08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00339"/>
              </p:ext>
            </p:extLst>
          </p:nvPr>
        </p:nvGraphicFramePr>
        <p:xfrm>
          <a:off x="6939221" y="74868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/>
                          <a:cs typeface="Arial"/>
                          <a:sym typeface="Arial"/>
                        </a:rPr>
                        <a:t>Can you draw this in your book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6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E86C62-3C12-4422-A94E-593EA4341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A561-7468-435A-99B3-C8803CD4FCA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793173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000" b="1" dirty="0"/>
              <a:t>Wavelength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Wavelength is the distance from one peak to another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Measured in </a:t>
            </a:r>
            <a:r>
              <a:rPr lang="en-US" sz="2000" dirty="0" err="1"/>
              <a:t>metres</a:t>
            </a:r>
            <a:endParaRPr lang="en-US" sz="2000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2" descr="Image result for wave diagram">
            <a:extLst>
              <a:ext uri="{FF2B5EF4-FFF2-40B4-BE49-F238E27FC236}">
                <a16:creationId xmlns:a16="http://schemas.microsoft.com/office/drawing/2014/main" id="{B3E6B7A3-FFBC-4232-8CFD-244C9C2E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17551"/>
            <a:ext cx="3561743" cy="201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5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0B950C3-0B97-4112-B458-0E21601B1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F0EA-7FA6-4AA4-AE81-0212DBCC821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1" y="852700"/>
            <a:ext cx="4476650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200" b="1" dirty="0"/>
              <a:t>Amplitude</a:t>
            </a:r>
          </a:p>
          <a:p>
            <a:pPr marL="11430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Amplitude is the displacement of the wave from the original position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Measured in </a:t>
            </a:r>
            <a:r>
              <a:rPr lang="en-US" sz="2200" dirty="0" err="1"/>
              <a:t>metres</a:t>
            </a:r>
            <a:endParaRPr lang="en-US" sz="2200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2" descr="Image result for wave diagram">
            <a:extLst>
              <a:ext uri="{FF2B5EF4-FFF2-40B4-BE49-F238E27FC236}">
                <a16:creationId xmlns:a16="http://schemas.microsoft.com/office/drawing/2014/main" id="{4B43E8D2-E0F4-4C8D-A4EF-35D4BA6A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19" y="614050"/>
            <a:ext cx="3885489" cy="21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6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E1AA64-718F-403F-9BC8-0A3467882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97746-7752-478F-9FEA-EFACD9E73B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575124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200" b="1" dirty="0"/>
              <a:t>Frequency</a:t>
            </a:r>
          </a:p>
          <a:p>
            <a:pPr marL="0" indent="0">
              <a:buNone/>
            </a:pPr>
            <a:r>
              <a:rPr lang="en-AU" sz="2200" dirty="0"/>
              <a:t>Frequency is the </a:t>
            </a:r>
            <a:r>
              <a:rPr lang="en-US" sz="2400" dirty="0"/>
              <a:t>amount of waves that pass a fixed point over time.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Measured in Hz (1 wave passing a fixed point over time)</a:t>
            </a:r>
          </a:p>
          <a:p>
            <a:pPr marL="114300" indent="0">
              <a:buNone/>
            </a:pPr>
            <a:endParaRPr lang="en-US" sz="2200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7EE995E-B591-409B-8620-3B826142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90" y="852700"/>
            <a:ext cx="3403004" cy="22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75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2B476A-92D4-4912-8EA3-B5AAB4C62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F5F57-70D2-4B95-9E63-12A6F7184F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905715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200" b="1" dirty="0"/>
              <a:t>Wave Period</a:t>
            </a:r>
          </a:p>
          <a:p>
            <a:pPr marL="114300" indent="0">
              <a:buNone/>
            </a:pPr>
            <a:endParaRPr lang="en-AU" sz="2200" b="1" dirty="0"/>
          </a:p>
          <a:p>
            <a:pPr marL="0" indent="0">
              <a:buNone/>
            </a:pPr>
            <a:r>
              <a:rPr lang="en-US" sz="2200" dirty="0"/>
              <a:t>Time taken to complete one period</a:t>
            </a:r>
          </a:p>
          <a:p>
            <a:pPr marL="0" indent="0">
              <a:buNone/>
            </a:pPr>
            <a:r>
              <a:rPr lang="en-US" sz="2200" dirty="0"/>
              <a:t>Measured in seconds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endParaRPr lang="en-US" b="1" dirty="0"/>
          </a:p>
        </p:txBody>
      </p:sp>
      <p:pic>
        <p:nvPicPr>
          <p:cNvPr id="4" name="Picture 2" descr="Image result for wave period">
            <a:extLst>
              <a:ext uri="{FF2B5EF4-FFF2-40B4-BE49-F238E27FC236}">
                <a16:creationId xmlns:a16="http://schemas.microsoft.com/office/drawing/2014/main" id="{E0FF7167-73A3-4ED2-8BEF-9734505C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87" y="1265615"/>
            <a:ext cx="3367961" cy="26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8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5A7ADE-7F84-4A87-B31F-9C0FA069C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24AA0D-6EFC-423A-809B-C5FA46EA1F14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sz="2400" dirty="0">
                    <a:latin typeface="Century Gothic" panose="020B0502020202020204" pitchFamily="34" charset="0"/>
                  </a:rPr>
                  <a:t>Calculating Wave Frequency</a:t>
                </a:r>
              </a:p>
              <a:p>
                <a:pPr marL="11430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F= Frequency</a:t>
                </a:r>
              </a:p>
              <a:p>
                <a:r>
                  <a:rPr lang="en-US" sz="2400" dirty="0"/>
                  <a:t>T= wave period (time taken to complete one period</a:t>
                </a: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24AA0D-6EFC-423A-809B-C5FA46EA1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66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804637-C1E7-4DDE-B48E-4587DF286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E035-19A4-4D13-89FF-8A32E425794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767450"/>
            <a:ext cx="7480102" cy="4150975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Questions</a:t>
            </a:r>
          </a:p>
          <a:p>
            <a:pPr marL="114300" indent="0">
              <a:buNone/>
            </a:pPr>
            <a:endParaRPr lang="en-AU" dirty="0"/>
          </a:p>
          <a:p>
            <a:pPr marL="514350" indent="-514350">
              <a:buAutoNum type="arabicPeriod"/>
            </a:pPr>
            <a:r>
              <a:rPr lang="en-US" dirty="0"/>
              <a:t>What does this represent 2.0 Hz? Frequency or amplitude</a:t>
            </a:r>
          </a:p>
          <a:p>
            <a:pPr marL="514350" indent="-514350">
              <a:buAutoNum type="arabicPeriod"/>
            </a:pPr>
            <a:r>
              <a:rPr lang="en-US" dirty="0"/>
              <a:t>Which is measured in </a:t>
            </a:r>
            <a:r>
              <a:rPr lang="en-US" dirty="0" err="1"/>
              <a:t>metres</a:t>
            </a:r>
            <a:r>
              <a:rPr lang="en-US" dirty="0"/>
              <a:t>, wavelength or amplitude</a:t>
            </a:r>
          </a:p>
          <a:p>
            <a:pPr marL="514350" indent="-514350">
              <a:buAutoNum type="arabicPeriod"/>
            </a:pPr>
            <a:r>
              <a:rPr lang="en-US" dirty="0"/>
              <a:t>Label a diagram of the different parts of the wave</a:t>
            </a:r>
          </a:p>
          <a:p>
            <a:pPr marL="514350" indent="-514350">
              <a:buAutoNum type="arabicPeriod"/>
            </a:pPr>
            <a:r>
              <a:rPr lang="en-US" dirty="0"/>
              <a:t>Write a definition of amplitude, wavelength, wave frequency, wave period</a:t>
            </a:r>
          </a:p>
          <a:p>
            <a:pPr marL="514350" indent="-514350">
              <a:buAutoNum type="arabicPeriod"/>
            </a:pPr>
            <a:r>
              <a:rPr lang="en-US" dirty="0"/>
              <a:t>Calculate the frequency of a wave that has a wave period of 0.5 seconds</a:t>
            </a:r>
          </a:p>
          <a:p>
            <a:pPr marL="514350" indent="-514350">
              <a:buAutoNum type="arabicPeriod"/>
            </a:pPr>
            <a:r>
              <a:rPr lang="en-US" dirty="0"/>
              <a:t>Calculate the frequency of wave that has a wave period of 1.8 seconds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3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transverse and longitudinal waves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draw and label a wave diagram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SWBAT describe properties of waves</a:t>
            </a:r>
            <a:endParaRPr lang="en-US" sz="30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94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transverse and longitudinal waves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draw and label a wave diagram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SWBAT describe properties of waves</a:t>
            </a:r>
            <a:endParaRPr lang="en-US" sz="30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0FBF12-FFCE-EF4E-870C-D0D20443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251D3057-ACA1-2649-A89D-24E5237051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  <p:pic>
        <p:nvPicPr>
          <p:cNvPr id="5" name="Picture 2" descr="http://t3.gstatic.com/images?q=tbn:ANd9GcSxcrY6skSH-pspPuDog5UJcAu8kPqtquFTvXlsfSabmgykWpl9">
            <a:hlinkClick r:id="rId3"/>
            <a:extLst>
              <a:ext uri="{FF2B5EF4-FFF2-40B4-BE49-F238E27FC236}">
                <a16:creationId xmlns:a16="http://schemas.microsoft.com/office/drawing/2014/main" id="{B319AB95-3702-4E48-A8DF-DB30B97D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695" t="1181" r="3390" b="5517"/>
          <a:stretch>
            <a:fillRect/>
          </a:stretch>
        </p:blipFill>
        <p:spPr bwMode="auto">
          <a:xfrm>
            <a:off x="519443" y="127006"/>
            <a:ext cx="2956512" cy="2085397"/>
          </a:xfrm>
          <a:prstGeom prst="rect">
            <a:avLst/>
          </a:prstGeom>
          <a:noFill/>
        </p:spPr>
      </p:pic>
      <p:pic>
        <p:nvPicPr>
          <p:cNvPr id="7" name="Picture 2" descr="http://t0.gstatic.com/images?q=tbn:ANd9GcT1af7GJXVnf0lOSCrmStAQ6UM8AQnPYN_XN4JjGMolUQumgmkt">
            <a:hlinkClick r:id="rId5"/>
            <a:extLst>
              <a:ext uri="{FF2B5EF4-FFF2-40B4-BE49-F238E27FC236}">
                <a16:creationId xmlns:a16="http://schemas.microsoft.com/office/drawing/2014/main" id="{8028B360-3528-45D4-A62A-FA8ADF9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5212" y="188640"/>
            <a:ext cx="3104298" cy="2023763"/>
          </a:xfrm>
          <a:prstGeom prst="rect">
            <a:avLst/>
          </a:prstGeom>
          <a:noFill/>
        </p:spPr>
      </p:pic>
      <p:pic>
        <p:nvPicPr>
          <p:cNvPr id="9" name="Picture 2" descr="http://t0.gstatic.com/images?q=tbn:ANd9GcQ6WaXhgL50SqSjKBVI9mR59d1n63AQK3mX_tyQ78StJBwi7zyQTw">
            <a:hlinkClick r:id="rId7"/>
            <a:extLst>
              <a:ext uri="{FF2B5EF4-FFF2-40B4-BE49-F238E27FC236}">
                <a16:creationId xmlns:a16="http://schemas.microsoft.com/office/drawing/2014/main" id="{89FAFD40-19C4-4E3E-97ED-2DC0E6CC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24937" y="1680512"/>
            <a:ext cx="2565220" cy="1884839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RCwgTaIpaOGSEorWIqBiPkXijLKbnduex9N2haKa7ZARdrngv6ew">
            <a:hlinkClick r:id="rId9"/>
            <a:extLst>
              <a:ext uri="{FF2B5EF4-FFF2-40B4-BE49-F238E27FC236}">
                <a16:creationId xmlns:a16="http://schemas.microsoft.com/office/drawing/2014/main" id="{E32CAD4A-A91F-44C8-81E8-C723ED6CC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234" y="2981422"/>
            <a:ext cx="2381583" cy="1787525"/>
          </a:xfrm>
          <a:prstGeom prst="rect">
            <a:avLst/>
          </a:prstGeom>
          <a:noFill/>
        </p:spPr>
      </p:pic>
      <p:pic>
        <p:nvPicPr>
          <p:cNvPr id="11" name="Picture 2" descr="http://t1.gstatic.com/images?q=tbn:ANd9GcSwM8_Eueg6CdK_azJ1Uh4wrZ4y2PclvvMgfwsCG5UdzAsqvjvv">
            <a:hlinkClick r:id="rId11"/>
            <a:extLst>
              <a:ext uri="{FF2B5EF4-FFF2-40B4-BE49-F238E27FC236}">
                <a16:creationId xmlns:a16="http://schemas.microsoft.com/office/drawing/2014/main" id="{ACB979F7-EC2F-46F5-AB21-1CCAB0CF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19853" t="17646" r="735" b="2941"/>
          <a:stretch>
            <a:fillRect/>
          </a:stretch>
        </p:blipFill>
        <p:spPr bwMode="auto">
          <a:xfrm>
            <a:off x="5506710" y="2981422"/>
            <a:ext cx="3528115" cy="1984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19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727481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500" b="1" dirty="0"/>
              <a:t>What are waves?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500" b="1" dirty="0"/>
          </a:p>
          <a:p>
            <a:pPr marL="0" lvl="0" indent="0">
              <a:buNone/>
            </a:pPr>
            <a:r>
              <a:rPr lang="en-GB" sz="2400" dirty="0"/>
              <a:t>In groups of 4 compile a list of key words relating to waves and write them on the scrap paper</a:t>
            </a:r>
          </a:p>
          <a:p>
            <a:pPr marL="0" lv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Include examples of waves, characteristics of waves and any thing else you can think of relating to waves.</a:t>
            </a:r>
          </a:p>
          <a:p>
            <a:pPr marL="0" lvl="0" indent="0">
              <a:buNone/>
            </a:pPr>
            <a:endParaRPr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What are waves?</a:t>
            </a:r>
          </a:p>
          <a:p>
            <a:r>
              <a:rPr lang="en-GB" sz="2200" dirty="0"/>
              <a:t>Waves are the movement of ENERGY from one place to another. </a:t>
            </a:r>
          </a:p>
          <a:p>
            <a:endParaRPr lang="en-GB" sz="2200" dirty="0"/>
          </a:p>
          <a:p>
            <a:r>
              <a:rPr lang="en-GB" sz="2200" dirty="0"/>
              <a:t>They can be either </a:t>
            </a:r>
            <a:r>
              <a:rPr lang="en-GB" sz="2200" b="1" dirty="0"/>
              <a:t>transverse</a:t>
            </a:r>
            <a:r>
              <a:rPr lang="en-GB" sz="2200" dirty="0"/>
              <a:t> or </a:t>
            </a:r>
            <a:r>
              <a:rPr lang="en-GB" sz="2200" b="1" dirty="0"/>
              <a:t>longitudinal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Waves can be demonstrated using a slinky.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3A92083-156D-458F-B6F3-0994F50D3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AD8B-81C0-4C24-ADBD-9176791B064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555674"/>
            <a:ext cx="8063912" cy="4362626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Transverse Waves</a:t>
            </a:r>
          </a:p>
          <a:p>
            <a:pPr marL="114300" indent="0">
              <a:buNone/>
            </a:pPr>
            <a:r>
              <a:rPr lang="en-GB" dirty="0">
                <a:sym typeface="Wingdings" pitchFamily="2" charset="2"/>
              </a:rPr>
              <a:t>A Slinky can be used to model transverse waves, by moving one end of the Slinky </a:t>
            </a:r>
            <a:r>
              <a:rPr lang="en-GB" b="1" dirty="0">
                <a:sym typeface="Wingdings" pitchFamily="2" charset="2"/>
              </a:rPr>
              <a:t>up and down</a:t>
            </a:r>
            <a:r>
              <a:rPr lang="en-GB" dirty="0">
                <a:sym typeface="Wingdings" pitchFamily="2" charset="2"/>
              </a:rPr>
              <a:t>. </a:t>
            </a:r>
          </a:p>
          <a:p>
            <a:pPr marL="114300" indent="0">
              <a:buNone/>
            </a:pPr>
            <a:endParaRPr lang="en-GB" dirty="0">
              <a:sym typeface="Wingdings" pitchFamily="2" charset="2"/>
            </a:endParaRPr>
          </a:p>
          <a:p>
            <a:pPr marL="114300" indent="0">
              <a:buNone/>
            </a:pPr>
            <a:r>
              <a:rPr lang="en-GB" dirty="0">
                <a:sym typeface="Wingdings" pitchFamily="2" charset="2"/>
              </a:rPr>
              <a:t>In a transverse wave, the coils do not travel in the same direction as the wave; each coil of the Slinky just </a:t>
            </a:r>
            <a:r>
              <a:rPr lang="en-GB" b="1" dirty="0">
                <a:sym typeface="Wingdings" pitchFamily="2" charset="2"/>
              </a:rPr>
              <a:t>vibrates up and down</a:t>
            </a:r>
            <a:r>
              <a:rPr lang="en-GB" dirty="0">
                <a:sym typeface="Wingdings" pitchFamily="2" charset="2"/>
              </a:rPr>
              <a:t>.</a:t>
            </a:r>
          </a:p>
          <a:p>
            <a:pPr marL="114300" indent="0">
              <a:buNone/>
            </a:pPr>
            <a:endParaRPr lang="en-GB" dirty="0">
              <a:sym typeface="Wingdings" pitchFamily="2" charset="2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59" descr="PC14_gfx_slinky_transverse">
            <a:extLst>
              <a:ext uri="{FF2B5EF4-FFF2-40B4-BE49-F238E27FC236}">
                <a16:creationId xmlns:a16="http://schemas.microsoft.com/office/drawing/2014/main" id="{B17577C4-EF8A-4DF2-BAC8-D690DF87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63" y="3284984"/>
            <a:ext cx="7772400" cy="155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6">
            <a:extLst>
              <a:ext uri="{FF2B5EF4-FFF2-40B4-BE49-F238E27FC236}">
                <a16:creationId xmlns:a16="http://schemas.microsoft.com/office/drawing/2014/main" id="{708507CF-FAFF-42B6-804F-C24244DE3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36" y="3046334"/>
            <a:ext cx="2084224" cy="66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200" b="1" baseline="0" dirty="0">
                <a:solidFill>
                  <a:srgbClr val="FF0000"/>
                </a:solidFill>
                <a:latin typeface="+mn-lt"/>
              </a:rPr>
              <a:t>source moves</a:t>
            </a:r>
          </a:p>
          <a:p>
            <a:pPr algn="ctr">
              <a:lnSpc>
                <a:spcPct val="85000"/>
              </a:lnSpc>
            </a:pPr>
            <a:r>
              <a:rPr lang="en-GB" sz="2200" b="1" baseline="0" dirty="0">
                <a:solidFill>
                  <a:srgbClr val="FF0000"/>
                </a:solidFill>
                <a:latin typeface="+mn-lt"/>
              </a:rPr>
              <a:t>up and down</a:t>
            </a:r>
          </a:p>
        </p:txBody>
      </p:sp>
      <p:sp>
        <p:nvSpPr>
          <p:cNvPr id="6" name="Text Box 67">
            <a:extLst>
              <a:ext uri="{FF2B5EF4-FFF2-40B4-BE49-F238E27FC236}">
                <a16:creationId xmlns:a16="http://schemas.microsoft.com/office/drawing/2014/main" id="{8D54A144-764E-4BDB-B647-33CF15B0A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813" y="4763396"/>
            <a:ext cx="2494594" cy="3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2200" b="1" baseline="0" dirty="0">
                <a:solidFill>
                  <a:srgbClr val="FF0000"/>
                </a:solidFill>
                <a:latin typeface="+mn-lt"/>
              </a:rPr>
              <a:t>direction of wave</a:t>
            </a:r>
          </a:p>
        </p:txBody>
      </p:sp>
      <p:sp>
        <p:nvSpPr>
          <p:cNvPr id="7" name="Text Box 70">
            <a:extLst>
              <a:ext uri="{FF2B5EF4-FFF2-40B4-BE49-F238E27FC236}">
                <a16:creationId xmlns:a16="http://schemas.microsoft.com/office/drawing/2014/main" id="{EBF383F4-55E3-4C98-957D-B904436B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741" y="2738319"/>
            <a:ext cx="1997663" cy="6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300" b="1" baseline="0" dirty="0">
                <a:solidFill>
                  <a:srgbClr val="FF0000"/>
                </a:solidFill>
                <a:latin typeface="+mn-lt"/>
              </a:rPr>
              <a:t>coils vibrate</a:t>
            </a:r>
          </a:p>
          <a:p>
            <a:pPr algn="ctr">
              <a:lnSpc>
                <a:spcPct val="85000"/>
              </a:lnSpc>
            </a:pPr>
            <a:r>
              <a:rPr lang="en-GB" sz="2300" b="1" baseline="0" dirty="0">
                <a:solidFill>
                  <a:srgbClr val="FF0000"/>
                </a:solidFill>
                <a:latin typeface="+mn-lt"/>
              </a:rPr>
              <a:t>up and down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5789C9C3-2A30-44CB-A2E7-5DD67E98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863" y="4460031"/>
            <a:ext cx="1219200" cy="330200"/>
          </a:xfrm>
          <a:prstGeom prst="rightArrow">
            <a:avLst>
              <a:gd name="adj1" fmla="val 50000"/>
              <a:gd name="adj2" fmla="val 92308"/>
            </a:avLst>
          </a:prstGeom>
          <a:solidFill>
            <a:srgbClr val="FF6600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baseline="0"/>
          </a:p>
        </p:txBody>
      </p:sp>
    </p:spTree>
    <p:extLst>
      <p:ext uri="{BB962C8B-B14F-4D97-AF65-F5344CB8AC3E}">
        <p14:creationId xmlns:p14="http://schemas.microsoft.com/office/powerpoint/2010/main" val="13315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FC084E-CE17-4854-AA20-D2056119F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70F9-E1F6-423C-AF57-D38BB306C2C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b="1" dirty="0"/>
              <a:t>Examples of transverse waves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dirty="0"/>
              <a:t>All Electromagnetic waves are transverse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dirty="0">
                <a:sym typeface="Wingdings" panose="05000000000000000000" pitchFamily="2" charset="2"/>
              </a:rPr>
              <a:t>Light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Microwaves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Infrared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Radio</a:t>
            </a:r>
          </a:p>
          <a:p>
            <a:pPr marL="114300" indent="0">
              <a:lnSpc>
                <a:spcPct val="100000"/>
              </a:lnSpc>
              <a:buNone/>
            </a:pPr>
            <a:endParaRPr lang="en-GB" dirty="0"/>
          </a:p>
          <a:p>
            <a:pPr marL="114300" indent="0">
              <a:lnSpc>
                <a:spcPct val="100000"/>
              </a:lnSpc>
              <a:buNone/>
            </a:pPr>
            <a:r>
              <a:rPr lang="en-GB" dirty="0"/>
              <a:t>Other examples of transverse waves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GB" dirty="0">
                <a:sym typeface="Wingdings" panose="05000000000000000000" pitchFamily="2" charset="2"/>
              </a:rPr>
              <a:t> Water Waves</a:t>
            </a:r>
            <a:endParaRPr lang="en-GB" dirty="0"/>
          </a:p>
          <a:p>
            <a:pPr marL="114300" indent="0">
              <a:buNone/>
            </a:pPr>
            <a:endParaRPr lang="en-US" b="1" dirty="0"/>
          </a:p>
        </p:txBody>
      </p:sp>
      <p:pic>
        <p:nvPicPr>
          <p:cNvPr id="1026" name="Picture 2" descr="Image result for water wave">
            <a:extLst>
              <a:ext uri="{FF2B5EF4-FFF2-40B4-BE49-F238E27FC236}">
                <a16:creationId xmlns:a16="http://schemas.microsoft.com/office/drawing/2014/main" id="{11CF993A-9588-4AE4-8849-F8E9E907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657" y="2110152"/>
            <a:ext cx="2740976" cy="226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3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B05FCC-4ED3-44B2-B379-06EF60DF3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3E22A-C9E6-44DE-8BF4-B91445B57B5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Longitudinal waves</a:t>
            </a:r>
          </a:p>
          <a:p>
            <a:pPr marL="114300" indent="0">
              <a:buNone/>
            </a:pPr>
            <a:r>
              <a:rPr lang="en-GB" dirty="0">
                <a:sym typeface="Wingdings" pitchFamily="2" charset="2"/>
              </a:rPr>
              <a:t>A Slinky can be used to model longitudinal waves, by moving one end of the Slinky </a:t>
            </a:r>
            <a:r>
              <a:rPr lang="en-GB" b="1" dirty="0">
                <a:sym typeface="Wingdings" pitchFamily="2" charset="2"/>
              </a:rPr>
              <a:t>back and forth</a:t>
            </a:r>
            <a:r>
              <a:rPr lang="en-GB" dirty="0">
                <a:sym typeface="Wingdings" pitchFamily="2" charset="2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5" descr="PC14_gfx_slinky_longitudinal">
            <a:extLst>
              <a:ext uri="{FF2B5EF4-FFF2-40B4-BE49-F238E27FC236}">
                <a16:creationId xmlns:a16="http://schemas.microsoft.com/office/drawing/2014/main" id="{1155B2A0-168B-43FE-A3A7-853BDF01B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3" y="2631881"/>
            <a:ext cx="7697787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11CD7DC-23A6-44A8-A1C8-40731E028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888" y="2782916"/>
            <a:ext cx="942975" cy="33020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baseline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F9D4483-9574-46D2-AF29-55C760423A4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00038" y="2779741"/>
            <a:ext cx="942975" cy="33020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en-GB" baseline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DBB1128-65B7-436C-ACC3-9E1559850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50" y="2095306"/>
            <a:ext cx="2222275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800" b="1" baseline="0" dirty="0">
                <a:solidFill>
                  <a:srgbClr val="FF0000"/>
                </a:solidFill>
                <a:latin typeface="+mn-lt"/>
              </a:rPr>
              <a:t>source moves</a:t>
            </a:r>
          </a:p>
          <a:p>
            <a:pPr algn="ctr">
              <a:lnSpc>
                <a:spcPct val="85000"/>
              </a:lnSpc>
            </a:pPr>
            <a:r>
              <a:rPr lang="en-GB" sz="2800" b="1" baseline="0" dirty="0">
                <a:solidFill>
                  <a:srgbClr val="FF0000"/>
                </a:solidFill>
                <a:latin typeface="+mn-lt"/>
              </a:rPr>
              <a:t>left and right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5994C0E6-916B-408E-87D1-E00B620DB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790" y="2095306"/>
            <a:ext cx="2116733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800" b="1" baseline="0">
                <a:solidFill>
                  <a:srgbClr val="FF0000"/>
                </a:solidFill>
                <a:latin typeface="+mn-lt"/>
              </a:rPr>
              <a:t>coils vibrate</a:t>
            </a:r>
          </a:p>
          <a:p>
            <a:pPr algn="ctr">
              <a:lnSpc>
                <a:spcPct val="85000"/>
              </a:lnSpc>
            </a:pPr>
            <a:r>
              <a:rPr lang="en-GB" sz="2800" b="1" baseline="0">
                <a:solidFill>
                  <a:srgbClr val="FF0000"/>
                </a:solidFill>
                <a:latin typeface="+mn-lt"/>
              </a:rPr>
              <a:t>left and right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C2DBC221-84E2-492C-AF91-76823EF8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000" y="2784504"/>
            <a:ext cx="942975" cy="33020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baseline="0"/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3B97332F-BC49-4B3C-838C-4893AA31968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556150" y="2781329"/>
            <a:ext cx="942975" cy="33020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en-GB" baseline="0"/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id="{7B731C9D-B51C-437E-AA67-6EB1610EB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913" y="3997354"/>
            <a:ext cx="1219200" cy="330200"/>
          </a:xfrm>
          <a:prstGeom prst="rightArrow">
            <a:avLst>
              <a:gd name="adj1" fmla="val 50000"/>
              <a:gd name="adj2" fmla="val 92308"/>
            </a:avLst>
          </a:prstGeom>
          <a:solidFill>
            <a:srgbClr val="FF6600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baseline="0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AA4BF963-4926-491F-8A4A-8486B9D3A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013" y="4300344"/>
            <a:ext cx="2773260" cy="46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2800" b="1" baseline="0">
                <a:solidFill>
                  <a:srgbClr val="FF0000"/>
                </a:solidFill>
                <a:latin typeface="+mn-lt"/>
              </a:rPr>
              <a:t>direction of wave</a:t>
            </a:r>
          </a:p>
        </p:txBody>
      </p:sp>
    </p:spTree>
    <p:extLst>
      <p:ext uri="{BB962C8B-B14F-4D97-AF65-F5344CB8AC3E}">
        <p14:creationId xmlns:p14="http://schemas.microsoft.com/office/powerpoint/2010/main" val="26295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419877" y="579675"/>
            <a:ext cx="672336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z="2100" dirty="0">
                <a:latin typeface="+mn-lt"/>
                <a:sym typeface="Wingdings" pitchFamily="2" charset="2"/>
              </a:rPr>
              <a:t>The wave travels away from the source. The direction of the wave is </a:t>
            </a:r>
            <a:r>
              <a:rPr lang="en-GB" sz="2100" b="1" dirty="0">
                <a:latin typeface="+mn-lt"/>
                <a:sym typeface="Wingdings" pitchFamily="2" charset="2"/>
              </a:rPr>
              <a:t>the same </a:t>
            </a:r>
            <a:r>
              <a:rPr lang="en-GB" sz="2100" dirty="0">
                <a:latin typeface="+mn-lt"/>
                <a:sym typeface="Wingdings" pitchFamily="2" charset="2"/>
              </a:rPr>
              <a:t>as the movement of the source.</a:t>
            </a:r>
          </a:p>
        </p:txBody>
      </p:sp>
      <p:sp>
        <p:nvSpPr>
          <p:cNvPr id="5" name="Text Box 81"/>
          <p:cNvSpPr txBox="1">
            <a:spLocks noChangeArrowheads="1"/>
          </p:cNvSpPr>
          <p:nvPr/>
        </p:nvSpPr>
        <p:spPr bwMode="auto">
          <a:xfrm>
            <a:off x="383642" y="1755126"/>
            <a:ext cx="642699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z="2100" dirty="0">
                <a:latin typeface="+mn-lt"/>
                <a:sym typeface="Wingdings" pitchFamily="2" charset="2"/>
              </a:rPr>
              <a:t>In a longitudinal wave each coil of the Slinky vibrates in the same direction as the wave travels</a:t>
            </a:r>
            <a:r>
              <a:rPr lang="en-GB" sz="2100" b="1" dirty="0">
                <a:latin typeface="+mn-lt"/>
                <a:sym typeface="Wingdings" pitchFamily="2" charset="2"/>
              </a:rPr>
              <a:t>.</a:t>
            </a:r>
          </a:p>
        </p:txBody>
      </p:sp>
      <p:pic>
        <p:nvPicPr>
          <p:cNvPr id="6" name="Picture 5" descr="PC14_gfx_slinky_longitud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89" y="3298218"/>
            <a:ext cx="5773340" cy="131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889908" y="3411494"/>
            <a:ext cx="707231" cy="24765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0800000">
            <a:off x="1980271" y="3409112"/>
            <a:ext cx="707231" cy="24765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en-GB" sz="105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88706" y="2895786"/>
            <a:ext cx="1992854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100" b="1" dirty="0">
                <a:solidFill>
                  <a:srgbClr val="FF0000"/>
                </a:solidFill>
                <a:latin typeface="+mn-lt"/>
              </a:rPr>
              <a:t>source moves</a:t>
            </a:r>
          </a:p>
          <a:p>
            <a:pPr algn="ctr">
              <a:lnSpc>
                <a:spcPct val="85000"/>
              </a:lnSpc>
            </a:pPr>
            <a:r>
              <a:rPr lang="en-GB" sz="2100" b="1" dirty="0">
                <a:solidFill>
                  <a:srgbClr val="FF0000"/>
                </a:solidFill>
                <a:latin typeface="+mn-lt"/>
              </a:rPr>
              <a:t>left and right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212796" y="2895786"/>
            <a:ext cx="1818126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2100" b="1">
                <a:solidFill>
                  <a:srgbClr val="FF0000"/>
                </a:solidFill>
                <a:latin typeface="+mn-lt"/>
              </a:rPr>
              <a:t>coils vibrate</a:t>
            </a:r>
          </a:p>
          <a:p>
            <a:pPr algn="ctr">
              <a:lnSpc>
                <a:spcPct val="85000"/>
              </a:lnSpc>
            </a:pPr>
            <a:r>
              <a:rPr lang="en-GB" sz="2100" b="1">
                <a:solidFill>
                  <a:srgbClr val="FF0000"/>
                </a:solidFill>
                <a:latin typeface="+mn-lt"/>
              </a:rPr>
              <a:t>left and right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231992" y="3412685"/>
            <a:ext cx="707231" cy="24765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0800000">
            <a:off x="5322355" y="3410303"/>
            <a:ext cx="707231" cy="247650"/>
          </a:xfrm>
          <a:prstGeom prst="rightArrow">
            <a:avLst>
              <a:gd name="adj1" fmla="val 55778"/>
              <a:gd name="adj2" fmla="val 109141"/>
            </a:avLst>
          </a:prstGeom>
          <a:solidFill>
            <a:srgbClr val="286DA6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en-GB" sz="105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3801926" y="4322322"/>
            <a:ext cx="914400" cy="247650"/>
          </a:xfrm>
          <a:prstGeom prst="rightArrow">
            <a:avLst>
              <a:gd name="adj1" fmla="val 50000"/>
              <a:gd name="adj2" fmla="val 92308"/>
            </a:avLst>
          </a:prstGeom>
          <a:solidFill>
            <a:srgbClr val="FF6600"/>
          </a:solidFill>
          <a:ln>
            <a:noFill/>
          </a:ln>
          <a:effectLst>
            <a:outerShdw dist="40161" dir="429390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4D4D4D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259002" y="4549565"/>
            <a:ext cx="2385589" cy="36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2100" b="1">
                <a:solidFill>
                  <a:srgbClr val="FF0000"/>
                </a:solidFill>
                <a:latin typeface="+mn-lt"/>
              </a:rPr>
              <a:t>direction of wave</a:t>
            </a:r>
          </a:p>
        </p:txBody>
      </p:sp>
      <p:graphicFrame>
        <p:nvGraphicFramePr>
          <p:cNvPr id="15" name="Google Shape;95;p14">
            <a:extLst>
              <a:ext uri="{FF2B5EF4-FFF2-40B4-BE49-F238E27FC236}">
                <a16:creationId xmlns:a16="http://schemas.microsoft.com/office/drawing/2014/main" id="{00D8F26D-9C15-4380-B2F7-7E559C84A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574635"/>
              </p:ext>
            </p:extLst>
          </p:nvPr>
        </p:nvGraphicFramePr>
        <p:xfrm>
          <a:off x="6939221" y="74868"/>
          <a:ext cx="2134475" cy="140202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/>
                          <a:cs typeface="Arial"/>
                          <a:sym typeface="Arial"/>
                        </a:rPr>
                        <a:t>Examples of longitudinal waves: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Char char="-"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/>
                          <a:cs typeface="Arial"/>
                          <a:sym typeface="Arial"/>
                        </a:rPr>
                        <a:t>Sound wave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Char char="-"/>
                        <a:tabLst/>
                        <a:defRPr/>
                      </a:pPr>
                      <a:r>
                        <a:rPr lang="en-A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/>
                          <a:cs typeface="Arial"/>
                          <a:sym typeface="Arial"/>
                        </a:rPr>
                        <a:t>Ultrasonic </a:t>
                      </a: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/>
                          <a:cs typeface="Arial"/>
                          <a:sym typeface="Arial"/>
                        </a:rPr>
                        <a:t>waves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DD0889-8B5F-4331-B729-B85423CDC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44718"/>
              </p:ext>
            </p:extLst>
          </p:nvPr>
        </p:nvGraphicFramePr>
        <p:xfrm>
          <a:off x="6939220" y="1567767"/>
          <a:ext cx="2134475" cy="138678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1849137824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64707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Can you draw in your book a longitudinal and a transverse wave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647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DE7D4E2-4E03-49AC-893F-3B2DFE1FD4B5}"/>
</file>

<file path=customXml/itemProps2.xml><?xml version="1.0" encoding="utf-8"?>
<ds:datastoreItem xmlns:ds="http://schemas.openxmlformats.org/officeDocument/2006/customXml" ds:itemID="{4784F832-798D-4686-A56A-44F02CAF8D7B}"/>
</file>

<file path=customXml/itemProps3.xml><?xml version="1.0" encoding="utf-8"?>
<ds:datastoreItem xmlns:ds="http://schemas.openxmlformats.org/officeDocument/2006/customXml" ds:itemID="{75D64A7B-35D8-4E31-9560-184347FADE37}"/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 (2)</Template>
  <TotalTime>674</TotalTime>
  <Words>530</Words>
  <Application>Microsoft Office PowerPoint</Application>
  <PresentationFormat>On-screen Show (16:9)</PresentationFormat>
  <Paragraphs>105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Wingdings</vt:lpstr>
      <vt:lpstr>Arial</vt:lpstr>
      <vt:lpstr>Cambria Math</vt:lpstr>
      <vt:lpstr>Century Gothic</vt:lpstr>
      <vt:lpstr>Simple Light</vt:lpstr>
      <vt:lpstr>PowerPoint Presentation</vt:lpstr>
      <vt:lpstr>SWBAT describe properties of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SWBAT describe properties of waves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SILVA Jess [Southern River College]</cp:lastModifiedBy>
  <cp:revision>8</cp:revision>
  <dcterms:created xsi:type="dcterms:W3CDTF">2019-10-27T08:38:08Z</dcterms:created>
  <dcterms:modified xsi:type="dcterms:W3CDTF">2021-02-16T12:22:13Z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