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60" r:id="rId4"/>
    <p:sldId id="261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801600" cy="7772400"/>
  <p:notesSz cx="6858000" cy="9144000"/>
  <p:defaultTextStyle>
    <a:defPPr>
      <a:defRPr lang="en-US"/>
    </a:defPPr>
    <a:lvl1pPr marL="0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 autoAdjust="0"/>
    <p:restoredTop sz="95135"/>
  </p:normalViewPr>
  <p:slideViewPr>
    <p:cSldViewPr snapToGrid="0" snapToObjects="1">
      <p:cViewPr varScale="1">
        <p:scale>
          <a:sx n="96" d="100"/>
          <a:sy n="96" d="100"/>
        </p:scale>
        <p:origin x="1158" y="102"/>
      </p:cViewPr>
      <p:guideLst>
        <p:guide orient="horz" pos="244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1CE3-7CE4-2A4D-8FC6-16826CAD78E0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143000"/>
            <a:ext cx="5083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BDF8B-FAFB-FC4E-884F-958CE2B611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1pPr>
    <a:lvl2pPr marL="49377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2pPr>
    <a:lvl3pPr marL="98755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3pPr>
    <a:lvl4pPr marL="148132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4pPr>
    <a:lvl5pPr marL="1975104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2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DF8B-FAFB-FC4E-884F-958CE2B611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DF8B-FAFB-FC4E-884F-958CE2B611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DF8B-FAFB-FC4E-884F-958CE2B611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BDF8B-FAFB-FC4E-884F-958CE2B611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72011"/>
            <a:ext cx="9601200" cy="27059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082310"/>
            <a:ext cx="9601200" cy="187653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13808"/>
            <a:ext cx="27603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13808"/>
            <a:ext cx="812101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1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937704"/>
            <a:ext cx="11041380" cy="323310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201392"/>
            <a:ext cx="11041380" cy="170021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069042"/>
            <a:ext cx="544068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13809"/>
            <a:ext cx="1104138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905318"/>
            <a:ext cx="5415676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839085"/>
            <a:ext cx="5415676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905318"/>
            <a:ext cx="5442347" cy="93376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839085"/>
            <a:ext cx="544234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19082"/>
            <a:ext cx="6480810" cy="55234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8160"/>
            <a:ext cx="4128849" cy="18135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19082"/>
            <a:ext cx="6480810" cy="55234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331720"/>
            <a:ext cx="4128849" cy="4319800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13809"/>
            <a:ext cx="110413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069042"/>
            <a:ext cx="110413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E194-176E-074E-BB79-653949B008BC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203864"/>
            <a:ext cx="43205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203864"/>
            <a:ext cx="28803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5F37C-13CB-1948-B0CD-3A9097421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://www.madsciencelessons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dscienceless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3005" y="-2283969"/>
            <a:ext cx="7452360" cy="12435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0410" y="1601800"/>
            <a:ext cx="118913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9600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96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5724" y="709881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Kesler Science, </a:t>
            </a:r>
            <a:r>
              <a:rPr lang="is-IS" sz="1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0219" y="575645"/>
            <a:ext cx="11891381" cy="1009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3000" dirty="0">
                <a:latin typeface="Century Gothic" panose="020B0502020202020204" pitchFamily="34" charset="0"/>
              </a:rPr>
              <a:t>Explain where visible light falls on the electromagnetic spectrum?</a:t>
            </a:r>
            <a:br>
              <a:rPr lang="is-IS" sz="3000" dirty="0">
                <a:latin typeface="Century Gothic" panose="020B0502020202020204" pitchFamily="34" charset="0"/>
              </a:rPr>
            </a:br>
            <a:endParaRPr lang="is-IS" sz="3000" dirty="0">
              <a:latin typeface="Century Gothic" panose="020B0502020202020204" pitchFamily="34" charset="0"/>
            </a:endParaRPr>
          </a:p>
          <a:p>
            <a:r>
              <a:rPr lang="is-IS" sz="3000" dirty="0">
                <a:latin typeface="Century Gothic" panose="020B0502020202020204" pitchFamily="34" charset="0"/>
              </a:rPr>
              <a:t>Compare and explain how an object‘s material and light‘s frequency affect the way light is reflected, absorbed or transmitted?</a:t>
            </a:r>
            <a:br>
              <a:rPr lang="is-IS" sz="3000" dirty="0">
                <a:latin typeface="Century Gothic" panose="020B0502020202020204" pitchFamily="34" charset="0"/>
              </a:rPr>
            </a:br>
            <a:endParaRPr lang="is-IS" sz="3000" dirty="0">
              <a:latin typeface="Century Gothic" panose="020B0502020202020204" pitchFamily="34" charset="0"/>
            </a:endParaRPr>
          </a:p>
          <a:p>
            <a:r>
              <a:rPr lang="is-IS" sz="3000" dirty="0">
                <a:latin typeface="Century Gothic" panose="020B0502020202020204" pitchFamily="34" charset="0"/>
              </a:rPr>
              <a:t>Model how the frequency of light affects the color of an object?</a:t>
            </a:r>
            <a:br>
              <a:rPr lang="is-IS" sz="3000" dirty="0">
                <a:latin typeface="Century Gothic" panose="020B0502020202020204" pitchFamily="34" charset="0"/>
              </a:rPr>
            </a:br>
            <a:endParaRPr lang="is-IS" sz="3000" dirty="0">
              <a:latin typeface="Century Gothic" panose="020B0502020202020204" pitchFamily="34" charset="0"/>
            </a:endParaRPr>
          </a:p>
          <a:p>
            <a:r>
              <a:rPr lang="is-IS" sz="3000" dirty="0">
                <a:latin typeface="Century Gothic" panose="020B0502020202020204" pitchFamily="34" charset="0"/>
              </a:rPr>
              <a:t>Diagram how primary colors of light produce secondary </a:t>
            </a:r>
          </a:p>
          <a:p>
            <a:r>
              <a:rPr lang="is-IS" sz="3000" dirty="0">
                <a:latin typeface="Century Gothic" panose="020B0502020202020204" pitchFamily="34" charset="0"/>
              </a:rPr>
              <a:t>and complementary colors?</a:t>
            </a:r>
            <a:br>
              <a:rPr lang="is-IS" sz="3000" dirty="0">
                <a:latin typeface="Century Gothic" panose="020B0502020202020204" pitchFamily="34" charset="0"/>
              </a:rPr>
            </a:br>
            <a:endParaRPr lang="is-IS" sz="3000" dirty="0">
              <a:latin typeface="Century Gothic" panose="020B0502020202020204" pitchFamily="34" charset="0"/>
            </a:endParaRPr>
          </a:p>
          <a:p>
            <a:r>
              <a:rPr lang="is-IS" sz="3000" dirty="0">
                <a:latin typeface="Century Gothic" panose="020B0502020202020204" pitchFamily="34" charset="0"/>
              </a:rPr>
              <a:t>Model how brightness of light is determined?</a:t>
            </a:r>
            <a:endParaRPr lang="en-US" sz="3000" dirty="0">
              <a:latin typeface="Century Gothic" panose="020B0502020202020204" pitchFamily="34" charset="0"/>
            </a:endParaRPr>
          </a:p>
          <a:p>
            <a:br>
              <a:rPr lang="en-US" sz="11500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5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99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2" y="1323862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Absorption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Color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4" y="773648"/>
            <a:ext cx="3682552" cy="242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black shirt absorption of ligh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6589645" y="4465396"/>
            <a:ext cx="4071384" cy="222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28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3" y="708309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Primary Colors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4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2" y="4385186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Secondary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Colors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254" y="785598"/>
            <a:ext cx="2399966" cy="239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7841974" y="5738276"/>
            <a:ext cx="1109521" cy="1110972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627166" y="4538929"/>
            <a:ext cx="1094350" cy="1123169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402417" y="5738275"/>
            <a:ext cx="1113183" cy="10752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4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3626" y="662143"/>
            <a:ext cx="8300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Complementary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Brightness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51630" y="2031748"/>
            <a:ext cx="3141988" cy="666048"/>
            <a:chOff x="8229592" y="4542123"/>
            <a:chExt cx="3141988" cy="666048"/>
          </a:xfrm>
        </p:grpSpPr>
        <p:grpSp>
          <p:nvGrpSpPr>
            <p:cNvPr id="16" name="Group 15"/>
            <p:cNvGrpSpPr/>
            <p:nvPr/>
          </p:nvGrpSpPr>
          <p:grpSpPr>
            <a:xfrm>
              <a:off x="8229592" y="4544898"/>
              <a:ext cx="1731578" cy="663273"/>
              <a:chOff x="8668404" y="4539348"/>
              <a:chExt cx="1731578" cy="6632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8668404" y="4542123"/>
                <a:ext cx="677917" cy="66049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9722065" y="4539348"/>
                <a:ext cx="677917" cy="660498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10693663" y="4542123"/>
              <a:ext cx="677917" cy="66049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6320469" y="2371681"/>
            <a:ext cx="409904" cy="88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68370" y="2799187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R+G  +       B                R+G+B   </a:t>
            </a:r>
          </a:p>
        </p:txBody>
      </p:sp>
      <p:pic>
        <p:nvPicPr>
          <p:cNvPr id="20" name="Picture 2" descr="C:\Users\Gayle\AppData\Local\Microsoft\Windows\INetCache\IE\IPKXSE64\717px-Light_bulb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46" y="4721791"/>
            <a:ext cx="1318587" cy="18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Gayle\AppData\Local\Microsoft\Windows\INetCache\IE\IPKXSE64\717px-Light_bulb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33" y="4721793"/>
            <a:ext cx="1318587" cy="18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82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3" y="708309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Visible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 Light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Spectrum</a:t>
            </a:r>
          </a:p>
        </p:txBody>
      </p:sp>
      <p:pic>
        <p:nvPicPr>
          <p:cNvPr id="13" name="Picture 4" descr="Image result for electromagnetic 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39" y="960870"/>
            <a:ext cx="6138392" cy="229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67" y="4414263"/>
            <a:ext cx="3326849" cy="249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35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2" y="1323862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ROY G BIV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1" y="4385186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Wavelength</a:t>
            </a:r>
          </a:p>
          <a:p>
            <a:pPr algn="ctr"/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of Colors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61" y="868735"/>
            <a:ext cx="3192158" cy="239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392" y="4998165"/>
            <a:ext cx="2971441" cy="167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87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2" y="1428632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Opaque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Transparent</a:t>
            </a:r>
          </a:p>
        </p:txBody>
      </p:sp>
      <p:pic>
        <p:nvPicPr>
          <p:cNvPr id="15" name="Picture 5" descr="Image result for How Light Is Absorbed in an Objec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6" r="30551"/>
          <a:stretch/>
        </p:blipFill>
        <p:spPr bwMode="auto">
          <a:xfrm>
            <a:off x="8999621" y="839991"/>
            <a:ext cx="1323474" cy="2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Image result for How Light Is Absorbed in an Objec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2"/>
          <a:stretch/>
        </p:blipFill>
        <p:spPr bwMode="auto">
          <a:xfrm>
            <a:off x="8999621" y="4412099"/>
            <a:ext cx="1482742" cy="2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4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2" y="1452695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Translucent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Reflect</a:t>
            </a:r>
          </a:p>
        </p:txBody>
      </p:sp>
      <p:pic>
        <p:nvPicPr>
          <p:cNvPr id="1026" name="Picture 2" descr="Image result for wax 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81" y="934278"/>
            <a:ext cx="3630917" cy="204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24" y="4388003"/>
            <a:ext cx="2524021" cy="254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169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2" y="1370028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Diffusion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Refraction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016" y="833887"/>
            <a:ext cx="3332847" cy="221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975" y="4479180"/>
            <a:ext cx="1761275" cy="248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123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3" y="708309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Convex 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Lens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2" y="4385186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Concave 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Lens</a:t>
            </a:r>
          </a:p>
        </p:txBody>
      </p:sp>
      <p:pic>
        <p:nvPicPr>
          <p:cNvPr id="8" name="Picture 2" descr="Image result for Concave and Convex Lens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b="7006"/>
          <a:stretch/>
        </p:blipFill>
        <p:spPr bwMode="auto">
          <a:xfrm>
            <a:off x="6400801" y="840908"/>
            <a:ext cx="4612524" cy="22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oncave and Convex Lens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208" r="-7514" b="18451"/>
          <a:stretch/>
        </p:blipFill>
        <p:spPr bwMode="auto">
          <a:xfrm>
            <a:off x="7123409" y="4758185"/>
            <a:ext cx="4323052" cy="180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063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2" y="1323862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Absorption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Color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4" y="773648"/>
            <a:ext cx="3682552" cy="2423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black shirt absorption of ligh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7101193" y="5000739"/>
            <a:ext cx="3092695" cy="16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6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3005" y="-2283969"/>
            <a:ext cx="7452360" cy="12435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724" y="709881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Kesler Science, </a:t>
            </a:r>
            <a:r>
              <a:rPr lang="is-IS" sz="1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493" y="744606"/>
            <a:ext cx="11233829" cy="96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Explain</a:t>
            </a:r>
            <a:r>
              <a:rPr lang="is-IS" sz="2800" dirty="0">
                <a:latin typeface="Century Gothic" panose="020B0502020202020204" pitchFamily="34" charset="0"/>
              </a:rPr>
              <a:t> where visible light falls on the electromagnetic spectrum?</a:t>
            </a:r>
            <a:br>
              <a:rPr lang="is-IS" sz="2800" dirty="0">
                <a:latin typeface="Century Gothic" panose="020B0502020202020204" pitchFamily="34" charset="0"/>
              </a:rPr>
            </a:br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Compare</a:t>
            </a:r>
            <a:r>
              <a:rPr lang="is-IS" sz="2800" dirty="0">
                <a:latin typeface="Century Gothic" panose="020B0502020202020204" pitchFamily="34" charset="0"/>
              </a:rPr>
              <a:t> and </a:t>
            </a:r>
            <a:r>
              <a:rPr lang="is-I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Explain</a:t>
            </a:r>
            <a:r>
              <a:rPr lang="is-IS" sz="2800" dirty="0">
                <a:latin typeface="Century Gothic" panose="020B0502020202020204" pitchFamily="34" charset="0"/>
              </a:rPr>
              <a:t> how an object‘s material and light‘s frequency affect the way light is reflected, absorbed or transmitted?</a:t>
            </a:r>
            <a:br>
              <a:rPr lang="is-IS" sz="2800" dirty="0">
                <a:latin typeface="Century Gothic" panose="020B0502020202020204" pitchFamily="34" charset="0"/>
              </a:rPr>
            </a:br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Model</a:t>
            </a:r>
            <a:r>
              <a:rPr lang="is-IS" sz="2800" dirty="0">
                <a:latin typeface="Century Gothic" panose="020B0502020202020204" pitchFamily="34" charset="0"/>
              </a:rPr>
              <a:t> how the frequency of light affects the color of an object?</a:t>
            </a:r>
          </a:p>
          <a:p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Diagram</a:t>
            </a:r>
            <a:r>
              <a:rPr lang="is-IS" sz="2800" dirty="0">
                <a:latin typeface="Century Gothic" panose="020B0502020202020204" pitchFamily="34" charset="0"/>
              </a:rPr>
              <a:t> how primary colors of light produce secondary and complementary colors?</a:t>
            </a:r>
          </a:p>
          <a:p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Model</a:t>
            </a:r>
            <a:r>
              <a:rPr lang="is-IS" sz="2800" dirty="0">
                <a:latin typeface="Century Gothic" panose="020B0502020202020204" pitchFamily="34" charset="0"/>
              </a:rPr>
              <a:t> how brightness of light is determined?</a:t>
            </a:r>
            <a:endParaRPr lang="en-US" sz="2800" dirty="0">
              <a:latin typeface="Century Gothic" panose="020B0502020202020204" pitchFamily="34" charset="0"/>
            </a:endParaRPr>
          </a:p>
          <a:p>
            <a:br>
              <a:rPr lang="en-US" sz="11500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5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1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1757533" y="708309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Primary Colors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2" y="4385186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Secondary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Colors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254" y="785598"/>
            <a:ext cx="2399966" cy="239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7919342" y="5814452"/>
            <a:ext cx="1032153" cy="964035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745206" y="4721087"/>
            <a:ext cx="976309" cy="941371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551237" y="5774023"/>
            <a:ext cx="964363" cy="9150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3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6" name="TextBox 5"/>
          <p:cNvSpPr txBox="1"/>
          <p:nvPr/>
        </p:nvSpPr>
        <p:spPr>
          <a:xfrm>
            <a:off x="2293626" y="662143"/>
            <a:ext cx="83008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Complementary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Brightness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82056" y="2031748"/>
            <a:ext cx="3141988" cy="666048"/>
            <a:chOff x="8229590" y="5202621"/>
            <a:chExt cx="3141988" cy="666048"/>
          </a:xfrm>
        </p:grpSpPr>
        <p:grpSp>
          <p:nvGrpSpPr>
            <p:cNvPr id="14" name="Group 13"/>
            <p:cNvGrpSpPr/>
            <p:nvPr/>
          </p:nvGrpSpPr>
          <p:grpSpPr>
            <a:xfrm>
              <a:off x="8229590" y="5202621"/>
              <a:ext cx="3141988" cy="666048"/>
              <a:chOff x="8229592" y="4542123"/>
              <a:chExt cx="3141988" cy="66604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8229592" y="4544898"/>
                <a:ext cx="1731578" cy="663273"/>
                <a:chOff x="8668404" y="4539348"/>
                <a:chExt cx="1731578" cy="663273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668404" y="4542123"/>
                  <a:ext cx="677917" cy="660498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9722065" y="4539348"/>
                  <a:ext cx="677917" cy="66049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10693663" y="4542123"/>
                <a:ext cx="677917" cy="6604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>
              <a:off x="10098429" y="5542554"/>
              <a:ext cx="409904" cy="88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459852" y="287883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R+G  +       B                R+G+B   </a:t>
            </a:r>
          </a:p>
        </p:txBody>
      </p:sp>
      <p:pic>
        <p:nvPicPr>
          <p:cNvPr id="20" name="Picture 2" descr="C:\Users\Gayle\AppData\Local\Microsoft\Windows\INetCache\IE\IPKXSE64\717px-Light_bulb_icon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46" y="4721791"/>
            <a:ext cx="1318587" cy="18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Gayle\AppData\Local\Microsoft\Windows\INetCache\IE\IPKXSE64\717px-Light_bulb_icon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33" y="4721793"/>
            <a:ext cx="1318587" cy="18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83005" y="-2283969"/>
            <a:ext cx="7452360" cy="12435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724" y="709881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Kesler Science, </a:t>
            </a:r>
            <a:r>
              <a:rPr lang="is-IS" sz="1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5724" y="784366"/>
            <a:ext cx="11482307" cy="96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2800" b="1" dirty="0">
                <a:latin typeface="Century Gothic" panose="020B0502020202020204" pitchFamily="34" charset="0"/>
              </a:rPr>
              <a:t>I CAN </a:t>
            </a:r>
            <a:r>
              <a:rPr lang="is-IS" sz="2800" dirty="0">
                <a:latin typeface="Century Gothic" panose="020B0502020202020204" pitchFamily="34" charset="0"/>
              </a:rPr>
              <a:t>explain where visible light falls on the electromagnetic spectrum?</a:t>
            </a:r>
            <a:br>
              <a:rPr lang="is-IS" sz="2800" dirty="0">
                <a:latin typeface="Century Gothic" panose="020B0502020202020204" pitchFamily="34" charset="0"/>
              </a:rPr>
            </a:br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latin typeface="Century Gothic" panose="020B0502020202020204" pitchFamily="34" charset="0"/>
              </a:rPr>
              <a:t>I CAN </a:t>
            </a:r>
            <a:r>
              <a:rPr lang="is-IS" sz="2800" dirty="0">
                <a:latin typeface="Century Gothic" panose="020B0502020202020204" pitchFamily="34" charset="0"/>
              </a:rPr>
              <a:t>compare and explain how an object‘s material and light‘s frequency affect the way light is reflected, obsorbed, or transmitted?</a:t>
            </a:r>
            <a:br>
              <a:rPr lang="is-IS" sz="2800" dirty="0">
                <a:latin typeface="Century Gothic" panose="020B0502020202020204" pitchFamily="34" charset="0"/>
              </a:rPr>
            </a:br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latin typeface="Century Gothic" panose="020B0502020202020204" pitchFamily="34" charset="0"/>
              </a:rPr>
              <a:t>I CAN </a:t>
            </a:r>
            <a:r>
              <a:rPr lang="is-IS" sz="2800" dirty="0">
                <a:latin typeface="Century Gothic" panose="020B0502020202020204" pitchFamily="34" charset="0"/>
              </a:rPr>
              <a:t>model how the frequency of light affects the color of an object?</a:t>
            </a:r>
            <a:br>
              <a:rPr lang="is-IS" sz="2800" dirty="0">
                <a:latin typeface="Century Gothic" panose="020B0502020202020204" pitchFamily="34" charset="0"/>
              </a:rPr>
            </a:br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latin typeface="Century Gothic" panose="020B0502020202020204" pitchFamily="34" charset="0"/>
              </a:rPr>
              <a:t>I CAN </a:t>
            </a:r>
            <a:r>
              <a:rPr lang="is-IS" sz="2800" dirty="0">
                <a:latin typeface="Century Gothic" panose="020B0502020202020204" pitchFamily="34" charset="0"/>
              </a:rPr>
              <a:t>diagram how primary colors of light produce secondary and complementary colors?</a:t>
            </a:r>
          </a:p>
          <a:p>
            <a:endParaRPr lang="is-IS" sz="2800" dirty="0">
              <a:latin typeface="Century Gothic" panose="020B0502020202020204" pitchFamily="34" charset="0"/>
            </a:endParaRPr>
          </a:p>
          <a:p>
            <a:r>
              <a:rPr lang="is-IS" sz="2800" b="1" dirty="0">
                <a:latin typeface="Century Gothic" panose="020B0502020202020204" pitchFamily="34" charset="0"/>
              </a:rPr>
              <a:t>I CAN </a:t>
            </a:r>
            <a:r>
              <a:rPr lang="is-IS" sz="2800" dirty="0">
                <a:latin typeface="Century Gothic" panose="020B0502020202020204" pitchFamily="34" charset="0"/>
              </a:rPr>
              <a:t>model how brightness of light is determined?</a:t>
            </a:r>
            <a:endParaRPr lang="en-US" sz="2800" dirty="0">
              <a:latin typeface="Century Gothic" panose="020B0502020202020204" pitchFamily="34" charset="0"/>
            </a:endParaRPr>
          </a:p>
          <a:p>
            <a:br>
              <a:rPr lang="en-US" sz="11500" dirty="0">
                <a:latin typeface="Century Gothic" charset="0"/>
                <a:ea typeface="Century Gothic" charset="0"/>
                <a:cs typeface="Century Gothic" charset="0"/>
              </a:rPr>
            </a:br>
            <a:endParaRPr lang="en-US" sz="115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3" y="708309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Visible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 Light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Spectrum</a:t>
            </a:r>
          </a:p>
        </p:txBody>
      </p:sp>
      <p:pic>
        <p:nvPicPr>
          <p:cNvPr id="13" name="Picture 4" descr="Image result for electromagnetic spectr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239" y="960870"/>
            <a:ext cx="6138392" cy="229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167" y="4414263"/>
            <a:ext cx="3326849" cy="249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2" y="1323862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ROY G BIV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1" y="4385186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Wavelength</a:t>
            </a:r>
          </a:p>
          <a:p>
            <a:pPr algn="ctr"/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of Colors</a:t>
            </a: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554" y="782991"/>
            <a:ext cx="3172279" cy="237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392" y="4998165"/>
            <a:ext cx="2971441" cy="167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45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2" y="1428632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Opaque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Transparent</a:t>
            </a:r>
          </a:p>
        </p:txBody>
      </p:sp>
      <p:pic>
        <p:nvPicPr>
          <p:cNvPr id="15" name="Picture 5" descr="Image result for How Light Is Absorbed in an Objec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6" r="30551"/>
          <a:stretch/>
        </p:blipFill>
        <p:spPr bwMode="auto">
          <a:xfrm>
            <a:off x="8999621" y="839991"/>
            <a:ext cx="1323474" cy="2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Image result for How Light Is Absorbed in an Objec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2"/>
          <a:stretch/>
        </p:blipFill>
        <p:spPr bwMode="auto">
          <a:xfrm>
            <a:off x="8999621" y="4412099"/>
            <a:ext cx="1482742" cy="250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2" y="1452695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Translucent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Reflect</a:t>
            </a:r>
          </a:p>
        </p:txBody>
      </p:sp>
      <p:pic>
        <p:nvPicPr>
          <p:cNvPr id="1026" name="Picture 2" descr="Image result for wax pa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95" y="1252159"/>
            <a:ext cx="3065795" cy="172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13" y="4438785"/>
            <a:ext cx="2596258" cy="262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86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2" y="1370028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Diffusion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3" y="5000739"/>
            <a:ext cx="6161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Refraction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88" y="759196"/>
            <a:ext cx="3621082" cy="240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0" y="4436073"/>
            <a:ext cx="1828722" cy="258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296908"/>
            <a:ext cx="3676876" cy="119187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62363" y="-3973785"/>
            <a:ext cx="3676876" cy="119187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7533" y="708309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Convex 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Lens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651" y="7475886"/>
            <a:ext cx="53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 </a:t>
            </a:r>
            <a:r>
              <a:rPr lang="en-US" sz="1200" dirty="0">
                <a:hlinkClick r:id="rId3"/>
              </a:rPr>
              <a:t>KeslerScience.com</a:t>
            </a:r>
            <a:r>
              <a:rPr lang="is-IS" sz="1200" dirty="0"/>
              <a:t>2016</a:t>
            </a:r>
            <a:endParaRPr lang="en-US" sz="1200" dirty="0"/>
          </a:p>
        </p:txBody>
      </p:sp>
      <p:sp>
        <p:nvSpPr>
          <p:cNvPr id="16386" name="AutoShape 2" descr="data:image/jpeg;base64,/9j/4AAQSkZJRgABAQAAAQABAAD/2wCEAAkGBxMTEhUSEhIVFRUVFxsbGBcXGRYeGBkeHRcfGx0eHiEdHiggHR8lHxsXIjEhJSkrLi4uGB82ODMsNygtLisBCgoKDg0OGxAQGzIjHyYvLTAtKzIvLS81Ly01LTUtLS0tKy0tLS8vLy02LS0tLS0vLS0tLS01LS0tLS0tLS0tLf/AABEIAK0BJAMBIgACEQEDEQH/xAAbAAACAwEBAQAAAAAAAAAAAAAEBQADBgIBB//EAEsQAAICAAQDBQMFCwsDBAMAAAECAxEABBIhBTFBBhMiUWEycYEUFUJSkSMzU3KToaOxstHiBxYXYmNkc4KU0tNDksE0ouHwJIOz/8QAGgEAAgMBAQAAAAAAAAAAAAAAAAQBAgMFBv/EADERAAIBAwMDAgQFBAMAAAAAAAECAAMRIQQSMRNBUSJhMnGBkRShscHRBVLw8SNC4f/aAAwDAQACEQMRAD8A13yGL8FH/wBi/uwFm8nE7iIRR0pV3OheQNqvLmSL9wPmMG5zM6aVRqdr0r025k+SixZ9R1OKABCnV2Zt69p3bb3D9QA8hjfW1wo6a/EYlpKJY724E9+a4PwEX5NP3YBkyMHeFYe6WUUShVdLbbWtbbdVo8ufLFnB4DbSGgSXU0SdTCQ6jZ6KbVR5D1odcV4e0jKU7vmA4dQwKg2NipBI3rl7R3GOWv8Ax1LbvrOkfWnH0gj5hdcejLowdVJQIpPi1/SGwAKqLIrf3YmVy0rySaoYUQUFuNSNuZHItd1ZIG3LfYzhfdIAkanawXEbBSVJu2quYPXDEsPMY2qa2oTjEyTSoBnMBy/B4FVV7mI6VAsxpZoVfLFnzXB+Ai/Jp+7BHerV6hXK7GIJR51vW+2/pfPCVzGrCD/NcH4CL8mn7sT5rg/ARfk0/dgkMLqxeOsFzCCfNcH4CL8mn7sT5rg/ARfk0/dgvEwXMLQT5rg/ARfk0/difNcH4CL8mn7sF4mC5haZ3tYsOXyk0qwRa9OlPuae2x0r08yME8D7PQwZeKIxRsUQBmKKSW5sdx53gLtouo5KK9nzkZI8wis1e6wMabFySFEjvBPmuD8BF+TT92J81wfgIvyafuwXgfPS6UY61Q0QrNVA1tz579MUFzJgMWVjh8LxIYvovoXwDorbch0b4HzPvFctDoVtEfdFhrZUQnT0rbkTQNWaPxFsEMjRrIkrBnWyJQCNxfJQKI9PjePM1k1jEbBgvdjSupC+5rdQCDr93mcdxFrCkVe3GDf/ADichmpGqGXzkS75rg/ARfk0/difNcH4CL8mn7sW5NmKKXFMRuKr81mvdi7HDNxOvBPmuD8BF+TT92J81wfgIvyafuwXiYLmFoJ81wfgIvyafuxPmuD8BF+TT92C8TBcwtBPmuD8BF+TT92OJchllFtFCo8yiAfqwdhRm1km0vGDpV/BpKhm2Kl7bbTvQ2Ngsd9sa0abVGsJnUqKguYDNkFEOX7rLRM1ghjGNIA2OohdgUJ3PlfOsEtlIT3M3yePSVJKBE1eJQQQK8WkahQ+tfTFvEg+hFmmhQFCHBfSrHr0BK1tsVq/dVHEMyj92NLd8LAQXYOxK2N1vSCsg28N8rB6OoBFRSB9f/IlQIamwJjH5FlymtYYWFEjwJvXwxRkeExVraKEs9MajUAeEAAc/L9eGUMCqugDbfmbJvc2epJJs+uBuHkgGM7mM6b8xQKn36SL9bxP9RDbFPbvKaErvP5Tz5sg/ARf9ifuwHHw5JVBWGGNGFhu7QyEHqBWldqIvV7sFJCJi5ckxhiqrdKdOzaq9rxahR28PLzYjEaTRgjfUz4EtqdWQdqfWY7tnk4lihykUUSvmXWINpS0jAt2sjmFFfHGiy3BMuiKiwR0oCi0UmgK3JFk+uMfksgX4jIixKwy2XEVtWjW7WZDW5YpVirs9OeN5CmlQtk0ALPM0OeHaRLEkraK1gFAAa8wPbjJRLOgWJAO6HJVH029MeYI7eff0/wh+22Jij/EZpTPpE1PEJTGRNVroYNuBXJlJJNAcwT7sVNMZI4jsHMqjY7Aqx1EeY0q1edjFmcl1qYUAZqXUb8KciL8ztekeW9WDirK8MeOtLR2BQYq5NAV7PeaQxAFsKvywpqOiKwYnOCZvQ6vSKgYzac6GMjLBKQoYs/slVYv4lHhu71EjVteG2KstDoULd8ySepJJP5ycW451aoHckC0epJsUAm8R/NkgSRaHi72m76XT42YjwVpHMD7TjqPh8jStKwjs69IstRMcSqeQ6o110I88GcZhLwlQLJZNiLG0ik2Ooq8LszknibWgslJPva6QpJiAoeKjQJ6k6eXIYAbyTKxwaTSRpXcqR4l2qIodu70kemnkfMY6zfCJmWh3ZPiPOqJKnqpIHh5CunPpX932cd4SolUbPyLoRzFk6NVE77ee2HHCi2k6iSNR03quqHVgGO97kfbzxJJGYACU5PhxR1alFd9qrme8kDL03oD4YZ4mEbccYKW0q1a7VdVrpJG9it6r3kYplpOBHmJhZJxYA1pIOoKVarHjReYJHJwcReMoQp0SePSUFLbBjQI8W29XdVYxG0wuIzxMLE4ypICo7EmgoA1ahr1A2Qoru2F3W3WxijNcVjlCxofb0cyADqAfQd9Q1LtYUgasSEN7GBbEV9sMyx+STIo0R5uPxsaBDWlgAXp3Hi69ARvh9mlc/fgqxLuxVmJfyWtINXzHWgN7IxTxfJfLMpLCQEY2q72A6HwkGhtYGE0fa+H5OpzTCGaGRBPE16wwPNQLLAnS1i9sdcaekihubC495zOvUc7eM2PtGnDsu4kcKe6BAIQlm0rqagq3pBvnWwtRR5lrBkgG1szO3QtXh/FAAA9/M+eMxle2uQ1GWTNKGNhFpjoS/6oI1NpVjfLYbUcFJ28yTfemll/w4Zj+tRjTTrTADtbdM65qElVvtmmxRnIC60DTAhlPkQf1EWD6E4RDtcD7OTzh/8A0kfrOBeI8b4hKmnKZCSNiR45mhFDqQC3P7fccMs6kEcxdabgg8R1NxMIGEgUOvQNYNi7utgOpI2+zGWh4nxLNM82TEPcL4U16l7wi7KXdi9tRA5bVvi7h/ZCeTbOSII2bVJHGWLTG7HeyGiQPqgAfZjaxRhVCqAqqKAGwAHQYTpaFLkkRuprGAABzMhwftke+GVz0Jy059m/vb/inpfvI9ca7CrtVwBM5A0TUGq436o1bH3eY8sL+xHGXljbL5jw5rLnRKp5kfRf1BHX94wlq9L0srxG9NqeqLHmEQ8cbSpkUA2xbTe6aHZSu/Pw6TfUHzGDG4mQwTum13ytaA06ru+XMedj44sk4VC2jUgPdhgu52DCmHPcEefpjuLIIpuiTvuzMTuNPMnyFYVJWM5iduLyPEbiIDGNSUIJUSRq7VvZIBbcea7E3g6TjUayxRxvEUYAHxCxqtU0i9/EKI6DFUxjhJRYyRGqykl+VAotajuQE93LHEwy8gZjqjaRyCy6tVo/dgmrAFgUG2388N6fUdK+MGLV6HVtnicy8YHfxkxsF0OASV31Sot1f9QmuZBJ6EYG+dq8MEYa2BiPgOgM4QitQKgsRQ6Bj5VjzJZqCZlDmu6ABUB9n711tjvpGpTV1ermeQerw+MdDsQQCzUtNqFC6G+//wAYtWr7KpZeTK0qIamFYcSrJcW7wCo2J5sNgUBkaMWCd6KNddFJ9MBtxAO/3LUsjFF2KMjWrlS2/QRsDpN8tz07fhscUqkXplkOpNbbszGSxvuNRYleQskVuCfBwuJGDANa6atmNaQyrzPQO4+OH6TDUU88d4lUXoPjntOuE13KEXuL3q7Js3XqThf2p4y0CLHCA2ZnOiFPU82P9VRuThxDEFUKooDYDGUhUw8VZswpb5QunLS3YQKtvFX0TsTfXG7YUAfKYLZmJPzjrs5wZcrDo1F3Y65ZDzkc+0x/8emGM0oVSzGgBZx3hPxTMlpO4DBbCbbamDMQSPLQF1cvK8SzBF/KQoNRs/OZntnMHljZeRiHMUdncEEdCDYrEwL2rVXeKQotvCrEgVds2/xFHfExz/xG7JE6HQ24Bm+yESrGgVQo0jYAAcvTHUeZRmKqyll5gEWMYPO9pInhKQpmJ5iFr7myxLVcw5ChSARZs2cX8P4uJZu5iWVJvaEcwCunQsGJphyqidQ2IN6gp+DPnMY/Ee03DsACTsALJwDluMwOBUigsaCsQGv3HfqPtx1mdM0G7aFkUbnbnvRB+wj3jCk8EQ0vyhS7X4SFpgBZoXZ29TjGmlMg7yQflNXZx8IvHuezSxIXa6FbDmSTQA+JwJkuMpIjuQUEftXR+wi793PHmcyVZVo2ZnKpYbqSviH5wMBdnHEkUkT+NQRQ5+FhdX7w1eW3wlaamkW8EfaBY7wPaOMlm1lXWh2sjfmCDRB8sXk1zxnMvw+ZBsukTaSwj2KVIDR36RsUsdIx6Y84hFMxkAWXSVkFAk3RXQQSdNkBiNtidzeMygvgy1zaaS9664o+Rr3Zi30m+u+5v9eE8izAuVEpjIIUEnUAWhs/W/CkDnV1W2PIIZyrE94CoOjciz3zEbWb8GnmTtg2+8m8JzscayOSjsQokYgigNQPUjrENvT1wJBlo9Eamch1ZVBYgECNqIQVyLV7V3sD0GG83DkeUyOqt4FUBlBqmY3v+N+bAOa4SxJqTbUXqm2+695yVhfQb3yGJDC1pFp7kvkw0usm+pgCzblgzKxPvZ2/7hi8ZGOABgXCoF8II8RChF6WWoKKBo7bYSxqWDNVqxYAAk3bNKEYKw0yeJhpII3XrsWefhBy7SOe8Z18IDEJbjSukel+0RfM+5hNM7E5sBz8pg9dVA73x9YJxLi8kKRZeBVkzeYLMq3axhmLM7kfRW69axfwjsrDGe9zBGYzD+3LKAbPkqnZR6DCz+TnLoflc4W2bMyRhzzKKFqvQkk7Ab41+YgVxpYbWDzIIINggjcHHYprdQT9JyqjWYgfUxbks+oT72BTIvhAA8chQbenXEg45rIVY7LFQvjGmmDEEmq+gbq+YonBfzZFt4PZ00LNeE2pIuiQb3OJBw2JCCq7iqssa0ggAWeQDMB78Xs0ruTM5HEbSJlQlpTSqSBR0ljZ35BT+bAmS43qCBk8RCa6O4L+Q3sCxZv7cDy8RQIAYl0qzhAkh1qYywJI0gqCAwsE+0B1xfNJl4rpG+5AUqh6Ohguw5NpLDff82K7j5k7R4hD5iQzsgvSoTkgPtXdksK5eWIvFgQmlCTIqlQSB7ROxPSgCbxfl8zGXIX2m60QG0GjROx0k1t545XhcQulrl1axRsVv4aJPLzxbPYyvpHIlD8WIdUMR1HYgMpIYqSBttW3MkcxtjE9vOKBc7kJINpQT3h5PpLqmhh7ywo/DG9ThkQIIWqII3arArVV0WrazucfNv5QZe7zck0sci6fkxibSdEoR9TjUNr35H6vuxjXB2EGb6cr1ARPqRxMVZbMLIiyIwZXAKkciDyxbjzs7UFbIoZe9YAnSqiwDWlmax/3fmwFPwTUfvhrUWoiwCZjLY323NXzoDlhq7UCTyAvAcWcfSJGjpCpbwkl12sAityR5cj588XBPaQbQYcDUMSGHiJu1B21s/uvxMLIO1eWOuNAgo3eEKCPuYsF/ELqiCSBdDlv12xxnu0McaaqYnxUoU81KqQSLA3dPt9MVwcQWNZJHUtLqcFtJptDVpQ77Ab6ffzN4a01FqjXPAi9eqEWw5McQZNEOpVGo7ajZavKzvXpi/AEnGIxd6gVvUtbrpAJJHlTKdvPHsnFo1JU6rAv2T4twNup3Zffe2O4CowJxirHJh2Mrw4/LM+2Y/6GU1RReTSH7449APDhnxvjSw5SbMbgxhhR2Ov2VHxJH24z3ZHtFlstlocvOJcs6rv38bIGYmydR2oknmcUZhuAJl0RtpIHt/M3GPcVwTK6hkZXUiwykEEehG2BM3GGlRWvToY1ZonUvlzoXz88TWqimhfmVpUzUcJxMD2syciSqpB2T6JbTWtqoFrA9OmJhh2vyqrMoC14B5/WbExzA6tkCdbYwwTNdlsqmhaVQdI3AFjbnywr4hwRJI0SbLrIIgAjxMVlWhVi6I9RqPxw6yvsL+KP1YtwjTrtTJtN3pK4F5hoexjxkuk2aVjvSyxSAE8xUqrfqdW+BOD8R4h8okg7rLSSZa9mIjldWGzeG0O1cvrY+iYwX8oUT5WeDicIsxnRMByZDsL+0j3lfLGq6hmGw95U0VB3Rse1jQ18tyk2XH4QVJEPey7j4jDPIZtJabLFO6u2kUCmP1V8z5npy58rMzGuagAVrimXxEc2Rl5Dyu+fTfruMzxDsk0CtNlMx8ndRsqKRG52oOuoqWOw8Kjc8sZAKfYy5JHym2wHnuKwQ1300cd8tbKL+3GL4f2vzUitEkfe5tXKFUUGCh9PvLoD08x64ddnOz8QDSTjv8yx+6ySpuDV6VDDwqARy54lqBQXbiQtQMbCU8JldsvDKstioA9TySlmaWO71eztqBA56jeCI+LO5FSADVC10t07kFSAxrYLsd99/LA/HOz6RMs+RHc5m/CiDwTVuVdbC1V+I1Xnhn2b4x8oV1kj7qeI6Zovqk7gg9VPMHEkenfbEL523zO+DZ95T4gBaBiPDaknddmJrp4qNg+4NHW/eOWK551jFte5oBVYkmr5KCTsD9mB4840ouAAruBI3s7GjSjxNR6GuXPFVpvUPoElqioPUZVkcsGiaLdTHJWpaskaXBOxs0y2fME4yXEeMTmsrlgs84tdMWruoDRXUzkHUaJ2J2N89sMM0ZMzK+TyzskMX/qpwfG7NuY1PLVzsjldeh1HCuHxQRLFAgRANgOvqTzJ9TjtilvUA+LE+ZyDV2EkebgeJn/5NvDlWhYVLDNIsw/rarv1BBFH0xq8ZfNp8n4nFKuyZxDHIP7RBqRvfptcajG9PAt4mFXJ3eZMTExMXmcD+bk7to96bVZ21eJyx6eZwMeBrqZtbWwcckvxuHsmrJBAAvptjjPxyPO6Je0KkHvHQKS8g1Uvtchz8sDPxpw7KGU0HG4UFdDqhYgNdC2Y3V1tQxkSvcTYBuxjLJcLSN9S19L6KA+JtRsgWd/X7cH4zz5tnfSswYB4vEljUNcoI2NfQAJXnR9wu4TxJn7sM6KSsdRmyzhoQ5YEm+ZIs2PAb3xKsOBIZGOTHeK8zl0kUpIqup2KsAQfeDizExpMpi54TwuRXQn5DI2l0JJ+TseTLf0CeY6Y2CsCLBsHkRiviORSeJ4ZV1I4ph/95Ec79MY3sg75OWTh8kmoI47rVsTG/ssvmNXhK9CdvLHJ1ulsd6zq6TU3G1uZssxKii3YAHbcgXfT/wCMKZIYimlpJigWltTpUe/RvsKtrFX64YsQJ01dUYLfnYJA9SPzA+uBeKdpcvACZHPOhpUnU1gaVr2m3Gw9fI4z0+lV6e9mtL1tSyvsVbwTLcFSRmdmbQplVR4QSWpHY0AK8HhHqT1AHpWFwNTThZfHGCFAuV1XUtC+ci8+Ws7YXw9ojDHpTIZyifDqVeZ5DY3VDy6YHg47lI44o5Fly7KYQZJYZAp0OhPi3ABK+7lh+mFRQo+sUcu7Fj9I8mhy16mnBZn0M9xElnoBT4aB8AAoA+E+uLYeFws7FJSxDNaqUNFnDkGhq9pep6EYryvCHFMXU2ItwWN6HLWOihg2yrsPW7xjuO8TdCYYGk7qELHmszHrZkS6IXVsDvZC3W+/loxtkiZqu7AMeZ6s1nFy0Q1QwTCbMuSNOvTaRjz3AJ8qxrpolcFXUMp5hgCD8DgLgGRghgRcsF7oiwym9d/SJ6k+eGGNEXFz3mLtc2HaZ2TsVlLJjEkBP4CR0H2A1+bC7O9jUZ0j+V50mi2pp2JUDbw7VZJ5noDjWZ6cohKgFiQq3ytjQv0s2fdjjK5YIPNj7TH2mPmftO3IXhHW1VprtAyY7o0dzuJwJ8+4xwVcsyxB3k8N6pdLPux5mt8TDTtn9/X/AAx+02JhVGJUR5lF5rci1xofNF/ZGOzOurRqGrTqq99N1fuvrgBFaOJWSXUBHel6Psr9ErR+2/hijMcOkdml2OoldJA+9ldFXfL6deeF6unamfX3lqdZag9MbJMpAYEENVHob5Viji3DkzELwyC1daP/AIPvBo/DC2LhTqpC0rak0kH2VEAX8z2awPnuGSNEUSHRat9JCdegAPuSo3vxbtyOxOMwovgzS8Q8IzWd4evyQ5Zsyoc920dkqpN7qasdQbAG46Yr4zxPNzIneQPBFLIsbTlkPdhm0HRGDYY7jWSSOlY07KyypoA755HJJI8KMuxffldUo5nl1Iq7awBeHsENiExtzFkROGb40CcdHTUtwNQiJairtIQGaDh+RSCNIYl0ogAA93n5n1xRI4jlJYgJILs0NLKu4vyKi/8AK2CMrnUkRZEYFXAKmx9IWPj6Y7k0MKbSwBGxoiwbHPreOhWorVp7ZzqNU033QThCAoJibeRQWPl10DyAO1eY33xnc85j4lmZA5QJk45XqqbRI3tWLrSCNqxpshlkhTQrbBj7RF2TddMZHtZL3GfimLVFmITlpDSlVOrWAwPQ2RQo0DWKVUUUrEYmlJiapIOZoM3nkZQSWjcU8WobttQ0gHxagaK8/FyG2GUkbNEVX7m7Iar6LEfnonCjs9OyI6y0qRdSQQOfsn6pXSw2HM1tQF/EM1IyM6FolVbBIALMeR3ukHM2LPuG+NHp0EvfB4H8TWsHrPa2R3gP8nWkZGNQoRkZ0lF2e8VyGJPmdj6XXTGkC4yvFOGTZaWTNZF0JemmyzkBHIFakP0HPrscBZjtNJnZBk8vryraS2YeZdMka2BpQX7TWKboDhoNtFjzF2Qudw4/SH8bzKzZ/KZeM6mgdpZa3CLoKgMehJPLGpws4LwvL5WMxxaR1diQXY/Wc8yThgZV38Q2FncbDzxdRbJmbm9gO07xMcGVfrDYXzHLz92J3q/WHK+Y5efu9cWvKWMW8Qz8iyMiWaiDACJ31MWYUSuyjwjc1zOAuI50SRiOTUhaUi42UMujMaBQO55CzVbedDDwaNRe11FRZseyCSD7rJ39cDSZCBjfn4jTkX4y9mjuAxJHvOMyCe81VgO0Fh46KpkpgWBAYXpErRqQObHwkkenuw5wEMnDdja7Y05AI1Ft6O66iT5bnzOC+9X6w5XzHLz92LLccyr2PAnWJjgSr9YbixuNx5+7EEy7eJdxY3G4HMjzxa8pYzvGV/lG4CMzlWdV+7QDXGR7W27KPeB9oGNI+cjABMiAGyCWUA1zrfCPj3alYoe8jXvC/hiB2EjHYBBuzb9aquuKVCpUgzSmGDAiZSPgud7hJ8vmPl2XkQHuJ71VV1zosOXMb9McdmSs0hnzEujMQ2IoCPBAa9kq/is1z29DeNl2QyfyfKxRvKrObJFpQYnUyrXMAk+eOe0HCMnmQHkkVHF6ZkdVcVz3vcDyN4VbTAi64MbXUkMVbIjJszERHMzrQ3XcEWVrbqTRIoeZx5Pm4ZFaOWwriisqsoYHp4gAfdzxgux/FMy0atl8mZSNamVmREbxDQa5qQoNgCtxjQNwriGYBGZzSQIbtMqDqr1d9wa8hjF9cVa1haaLogRybxNwl827S8My0gEULkHNA6isLAFY1/r7kXewHTG44TwqLLwrBEtIB13LXzLeZPXAnDuAxZdAmXuKuoN6j5uDsx9efkRgyDO0e7lKrJe29BweRWzfoRvR+GNdNqadQ27/ALe0y1NB1F+37+8zU8HzZMskRrJTyBZIzyhdtldPJSeY6fq2IOBs2sMiNHJodGOllbSQT5H1/PjJZDiTcNDQTI8mVWQiKdCH7pTvokF6hp338sNXCH2/SL2Lj3/Wari33vflqQsfIBwSfhXPpz6YIBwPlOKwSprjmiddhYdSLPIHfY+h3wOX7onQytGDRTWgMbHkLJACn6vMdLGwR12napZ1z7RrR1hTujYmc7Z/f1/wx+02JintYzmYWqAhAKVyep5+AUfTHuF1psBYiOF1OQZsocqhiVSorRWwG1rvXlhBBknImJ0a45JAXCkSMAlqPcVZb6c6HKtLlfYT8UfqwLw32WPUyPfwcqPsAA+GGf6hYIp7xTQ3LsO0TZjMynUilxaOtAbgiG1I8OxLcje/ljpM3PZCncBqBBsgRWjexQJatya3Iq9saLFGZzOmgAWZvZUcz5+gA6k/roY5SndgCdI4yTOsrl4wo0gEHxAncknfUSdyd+eLGgQiiqkE2RQ3Pn78KpGdI+6B0iGNS7LzNKaVL5ez7R9w33DaAEKoY22kaj5mtz9uPQo6sSo7TgujABj3mZ7DRhFzOVKgfJsy4UbHwN44z9hPuxpu6X6o53yHPz9/rjOLcXFiOS5rLX73iej/AOxhjTYtT4t4kVOb+ZwYl+qOd8hz8/fgHjvBo8zC8Lite4YAWrD2W94OGOJi5AOJQEg3EwGRzk+SZE4jHcSLoXMxqXR1+isg+jp5gkfrJOn4f8nmUdzOJIgb0K6svoD9IAH6N1tXLbDg4R57sdkZm1Plk1fWTUh+Ogi8YCgFwACPebmuWySQfaK8/n8qLecojySbyOoFCInZCdyV06fxnvflhVPwH5zefOyRsselVy4IKyMqWS4r2SxO1g+7DnJdlsoH15eCPw/9WXXLZHRAzefNvgL6OTkmGlwdcoYEkkgN5qBuFFHYb8h78ImrTRirG9zn/ftHQjsAyi1hj/XvMZmezqZdRPkJZlnCgsJNTRyDbwy2KU9OgHpzDbLdos86q/zUSr1dSpdV5EbDVyvphwC6s07qyhmAdGKmk0Kt+EkbMCfczXhuoAAAoDpXLDGmAIO17zDUsQRuWYbtH2lzi5aR48g0LIvjklMZVRYHhAPjO+3TGx1okWuQqAsduxqqC2SfTFXHeHDMZeWAmu8Qrfkeh+BrGYOSz+bSLK5qFYYUK9/IJFbvwn0VUbqGIBN//GGMqfMwG1h4nuXz/EJ42zeXWARWe6gkQ65Yh11X4S25AquWNLwTPpmYI50Wg68iBa9Cp9xBGO+JZlYIJJKpYo2NDyVdgPsAwv7EZUx5HLq16imtr525Ln9eJUENa8qxBW9rZjrux5DlXL83uxnopEWIOoLZlY2LgbkNoJIkW/Y1ch7qxo8Ks/mJu8ZI9ZqNWUKI61EsPEWI22HL1xLyKZ7QT5duR3qiMFgs+lNyEQhBtpNln5DfTXO8Q8QfxU6Bh3gKlQBEFakY7ErqG+9jxXyBxaONspCsoYmQqa12oM5iXkpAGx3Yi9Jx5BxuTk0ephZbTrI0mV0WqSrpCTZA29dqXHmaWPiV5vjMcWVGYlXWVYrGNKlnbUVUJpsG/rLzG9DlhdluxwzFZjiDM053VUdlSEdFXSefmfPBWaj7/iiI/sZSHvQvQvI2kGv6oG3vwfl+LsTpdVB70gVdMgZlvf6QK0R6g9cGCfVIyB6YCvYPIivubmuVyykD3eLAXHuwmUGVmGXyy973baN2J1V0s88P040pR3CHwVYDKbDCxRBonpQ68rxa3EqDHu20peo2mzBQxBs0OdXyvE7aZHEN9UHn84p7D52KTKr3QrTzXqOg+wAL/lxxBnCgBEmslBb62Zd5EUvIjbxkBmNAgbMDyFJZZvk2fXMxjTBmS8ciWNPfCtwboFwAQeRIo1zG6y8quNS8id9qN9QQdwfQ44ddDTc34M7FJw6iJ34wyiS2Q6QdDctZD6dt9+YBrr5YFmd2MutlkWMudDKCNpqUc9iF68+XxLi40NTjSrAMBGBsfvndHnt7RU35MMW/PVAl49O7AeIGykoiI5bDURR8vLGYuO0vL8yrQqXViyruUc3f4rHxauVWTfL1DIj0wgk4iXcHQajVmaztqLqqMLrVtqo+p6jB7cTOkv3fhJpWLKATr079R5irNDz2x2NEzdO7m85WsVd9lFok43wQ5eQZ3IxKHW++hXwiZOZoDbWOYxoOE8SjzMSzRG1cfEHqD5EHbA0PGtWkiM6T3dmxsZHZAK5miu/LY4W9n4xFn89CmyN3U2kcgzghq9+kHDAIBxwZgQSvq5EC7aff1/wx+02JidtPv6/4Y/abEwrU+Ixyl8AmwyvsJ+KP1YFUaJmHISLqA6ahs1etaNvS/PF+QP3KP8Rf2RjniERIUqLZHDAbAmtiATtdE8/zY31NLqUiO8V09Tp1QZdgXL28hf6KakX1PhLH3AjTXoceETPsAIgeZJDP8ABpB9ST7jguCEIoVRQH/wBsnqSd7wlotIytvcW8RvV6lSuxDAczlXaQ7DQ+i2sbKtnTXqTz8ifTDHEwi4l2ty8TGNS88o/6WXUyOPfWw+Jx0Qqpc+YgS1Sw8QbtuDGMvnFF/JZgz1z7phpf31YPwxpI3DAMpsEWD5g8sZTMpns8DGUOSy7KQ2rS08liqrcINzfXF3YjiQ7oZKUhcxlh3ZQ7FlTZXUHmCuncYhW9XzlmX0e4jfjWaZEAjJDu1KQjPVDUTpAJOwrltqGOI+LhgGC7ExDc0fGNwb5Ecq9MMigsGhYuj1F8/tofZig5GLVq7tNQ3vSLuyb99k/afPFyDfEoCtsiKZONSUp0KCCxdDqDUIHkA3Fc0rULBrbqMUZ3Oap0jlRWBRRp8RQM2onmNJIHd7EXTWKvDxeHxAaRElXdaRV1p/USPcawk4hOhmDCKJ2jk0aQy98bUUwU0KW757KCfTC+oVjTIvGNOy9QG08i42yw6qDMF1EUeSwxuaCrSi35nYfYAenE21eJPAWkUadTP4DzoDe99h5fYskeN0BljCju9SxooOr7kHI1Mu/hC+yABpAs1QJjnCMoiXXfJXNFXKayA1E2RzB69emOYdI+29s+J0fxKbrX+stfiT946qAeZGu1oCKNqIq7Jc8+XwrCs8YeMhYwBEVmZVsak7uInTupAUsbA6aeoNDR5fu3GtVFtd2KbopBvcHwgEH6tdMDZHIRO7zGNN/ua+FfZW0Y8vpbj1VVxOiDGpZceZXVlRTu2fE4zHGmVmCoGHj0m2AJSRUO5Wjux5XWmt+jDJTlg2oAFXKmuRrqPgRifIYtRbu01G7OkXubP59/fvirMZ+OKRY2Ur3gZtdAJYrZj0Y31+3ljs5GSZycHCiJe3DmQQZJfazUoD+kSeKQ/mA+ONMqgChsByxl+Et8p4jPmAbjyyfJ08i5OuQj1Gy41OBMkmD4AWTHIQXqoWRV9aHL9Z+3HWJi8zg0nDomNtGpN3y66tV+8NZvoTj05GKwe7XYk8upOo/n39+CMTEWEncZmeIN3XFcs/TMQyxH3xkSC/gTWGnEspCsYZo9QjcsosjxOSp3vkdZ2O32DC7t1Cwy4zEYuTKyLMo8wppx/wBpP2YbB481CCjBkkCsCKO1hqP2VWKWyRNb4U/Q/wCfKLESAuUZZFKeInvXIHdqNO6tvQk5egNcji6RssWAPeeIMTZmABQKCWv2XrTud/t3NzfDQ9aT3dKw8Ir2ip6V9WvcTgQcCFEFwAS5pVAHi0nYX0ZAetix64jafEAynN4H2hjh+b83QLDQ7MJNZIcLYsP4lPsn7Dgjsqn/AOOpPVUHqdMSoSfWwfgBhZ27jMPDMyFotIVHhWgSzqtAWSfCOpP2bY0XCst3cMcZ5qgB99b/AJ7xzv6g1gFj+hW92nRyMdINAqOtA32qq/ZX7BhJxnOIjmJUSwpckt4qdtTaF6sWArcbkVh1msyUKKELFyQN1AsKWoknyB5A8jjzI5HSzyOdUkmnV9VdN0F2uhfx59cYaTTtUa54m2p1C0xYcxfkIoEBLay0pCszamv7qVUEgULa6HrjuB8s9PodSx6iQaCZCBv9DUwPKrxa/A1JB1nwlSLCkgrKZNiR4QSaNcwBiLwKPUG2JBG7JGTSuXABItd2I26eR3x2ApAtacsuCb3M7zaZfLxNJJSRoASST9Fiy/HUTQ9cLOyiSSy5jOyRmNZwgiRvb0IDTN5arusDQp845ou2+TyrlUXpNMvNz0KryHmca7EgbjfsJVjtFu55mL7aff1/wx+02JidtPv6/wCGP2mxMKVPiMdpfAJrOHfeo/xF/ZGCMD8O+9R/iL+yMEYfHE5x5kxMJ+Odo4csRGbkmf2IYxcjfDoPU4WrwzP5oXmcx8ljP/QgrXXk0vn+KMVL9hmWCYucCecczhzcwyGXdgqkHNSoa0L0jBH0mOx8gDh/wvhUOXTRBEsa/wBUbn1J5k+pxOE8Liy0YihQIg+JJ6kk7k+pwZgVe55gzYsOJMLOM8AgzNGVPEvsyKSsi+5hv8MM8TFiAcGVBINxMuexg6Z/iA9RmG/djv8Am9m0+9cTn26TJHID7zQONLiYp01l+q0zJl4rF7UeWzS/1C0Un2NanHGT7V5dGaPMLLlZJGJqdaUkgDwuPCRsOuNTivM5dJFKSKrqeasAQfgcG09jDeDyPtFkHBItmV2K1tRQgjuu69oLZGnfnz5YJg4WqOHDNfM2E3OnTZOm+XQGvTCKfs7JlWE3DdhZ15VnIikBH0dV6GvfyxYe1rRi81kczAB7TgLIi+e6G69axW6j4haWIY/CbxlxfIWA0cY1FvGVCh2BUjmSL302CeQwxy6aUUEAUAKUUo26DyxTw3iMWYQSQSLIh6qfzEcwfQ74KxdVF9w7yjMbbT2gvFOIxZeJppmCoo3P6gB1J8sYyfOcTzhHcxw5dCpI7zWZUDAqC22kMVbUF6Vvhv2vhWSbIROLRswSwPI6YmI/PjQ5fLqgpRVmzZJJPKySSSdhz8sZupqHb27zRGFNd3/bt7QHs1wdcpl0gU6tItm+sx3Y/bhniYmNgLCwmJJJuZMTHtYXcX43l8spaeVUrpdsfQKNycBIHMACcCMML+M8agyqa53C37K83Y+SrzJwijXPZ4aixyOXO4VaOYcdCSdo7FGtyMM+FdlstA/eqrPLy7yVmdx7i3L4YpuJ4EvtVfiP0H8xXHw/McQYPm1aDKjdMtZDyeRmI5DroHx5blT9i4AdeWaXKP5wMQp96m1I9KxpMTB0x3zDqt2xM0chxOP73m4Zq6TRFSfeUO32Y5HaXMRbZrITA/Xy9SofXamHxGNPiYNluDDeDyP2nz7tN2jhzfyfL5dzr77vHV0dSqxKZDYYDnWNxm59CM/kLA8z0HxND44yvaMg8VySv7DxSD3m7q/UhR63XXGjzw1skY9qw+rfwBWG/vPID3+WOVqlNSsqd51NOQlEt2l2Uyek63OqQ3bb0L6KCTpHTbnW+CsTEx11UKLCclmLG5kwo7XZ4w5LMSqaYRkL+M3hH5yMN8ZrtsNfySAmkmzSBz6KC9fEqBiHNlMmmLsI17P8PGXy0MI+hGoPqa8R+Js4YYmJiwFhaVJubzHdsIi060L+5j9pseYM7R/ff8o/84mOfVPrM6dEegSnJdsEMca5fL5nMEIouOMhLC17TUKvriwpxPMczFkkPOvus1e/ZFNdemNBw77zH+Iv7IwRh0KSMmIFwDgfvFXAuz8OVB7sFpH3eVzqkc9SW/8AA2w1xMTFwABYTMkk3MmJiYR5oTd8Z1Q6QTEPb1aSNzp01XeaTqv2VvEE2kqt48xMZ9lmBj1GZgpic7GyxjlDDYVVhLHIaugxOHTTs6KxlC6lLEqw27piQSyDbWFBoDnQq8V3+0t08XvNBiYzMxlZEYmcuN3XQ2kOYpAQPD4l1FRW49nzOCpZ5AH+/axYCqh0BdIAN6SLBN7WdiKNVg3w6fvHmJhITI+UmUhi3jCgq1kX4diAWFH444zWSeJu8QbkN4YUpRUbAGvF4iTzrfSoo1gL+0AnvH2JjMmSf2h3pZDKE8MlG4kZbtbIvXRI5iue2HHCWcq2okjV4bDA1pH1lUne96/ViQ9zaQyWF4r4l2URnM+VdsrmD9OP2H/HT2WF/HHnCO0LiUZTOqIswR4GH3qceaHofNTjR4B4zwmLMxmKZdS8wRsynoVPQ4grbKyQ98NFXab/ANVw7/Hf/wDi2NHjC8R4HxFGgkGay8y5ZnKGfUjeJSvjIsNQPPY7YMh7PmYhs1xDMSM10sTGKFvRAB4wPMHFA5BOJoUBUZ4/maTPcShhFzSxxj+uyj9Zxn812t777nw5DmJTt3hVhAnmWY1deQ54OyfZDJRmxl0ZvrSXI32veHaIAKAAHkNhi9mPtM7oPeZlOyHeC85mp8wx5gOY4vcFStsH8K7K5PLkNDl0VhyY2zD4sScOMTEhFHaQajHvJiYmJi0pJiYmJghJiYmPawQmd7Y8FadI5YQpmy7FkDbBwRToT0sAUehA5YByfFc4tsvC5XLVbtmYCSByHKqG/L16k403E/vMlmvA2458sG8RyYhmAChFmjD6FACq66VcADYDxRn36j1xgwAqDyYwhJpHwPnMsO2CoazOVzOXPmYy6fBksYvh7Z5BuWbiH4xK/tAYfYplycbe1Gje9VP6xjSz+ZndD2/OLv505Gr+WZf8qn78Zrj3HFzU+WGUjkzUeWmE0rRDYFQQigtQJs2R5Y1o4Jlb1fJYL8+6jv8AZxd8qhTw641rpqUV8LxDBiMm0lSoNwCYjHbAD75ks7H74Sf2Scejtzkh7byRf4kUqj9nGijkDC1YEeYII/Nj1gDzF+/E2bzIunj85kuJ56OdhJC6yIVA1KbG13iYt49Gqy0qhRpGwAA3J8sTCFT4jedKl8AtNhwzgE5giZZYmBjQi0ZfojqGb9WI3DM2Dp7gE/XEid38Saf7EOGXAeOQjLQAmSxDH/0ZvqD+pg/5+g85PyM/+zEiu47yp09M9ovynZgneeVifqxeFR8faY+tgegwHxLg0kLaow8sR5jnJGf1up/7gfMHwvPn6Dzk/Iz/AOzE+foPOT8jP/sxAquDe8saKEWtMjLmlT75qjHnIrIPtYAYtUgiwbHmMan5+g85PyM/+zCaafhrWTA4JN2uVzSn7VjBxsNUe4i7aMdjAMTA6yoHkEaz91q+5648wTWhb9pdVatVX+qsd9+Pqyfkpf8AbhlaqkXvFWouDa0txMUPmgPoTfCGc/qTHPy1fqTfkMx/sxPUTyJHSfwftCcTApzw+pP+QzH+zBWQGTMaGf5W0hALgR55Vs7kAKgFDl8N7xm9dV95pT07t7SMa3Ow9cVxM8u0CM5bZW0t3flqL1pKjnsTy2s4aJPw0EEZdrHnlMyf1xYZfzny/wDb/wCmzX/HjFtSewjCaQD4jKf5qppA76bX1fUNz+KQV/Ngc9mJbr5Stf4Xi+3Xpv8Ay4O/nPl/7f8A02a/48T+c+X/ALf/AE2a/wCPGAqOO8YNJD2luR7PwRnVo1v9eTxMPdey+5QBgbtg47qNerzJX+W5D+ZCPjiz+c+X/t/9Nmv+PCTtNxuKTue7XMMVksj5NmvZKMpN93QolT7rwIfULyXFkIWUYmBvlq/Um/IZj/ZifLV+pN+QzH+zHR6ieROV0n/tP2hOJgb5av1JvyGY/wBmJ8tX6k35DMf7MHUTyIdJ/wC0/aE4mBvlq/Um/IZj/ZirM5tSBcMzqGUsncT+JQwLDdN7F7deWINRQL3krRcm1j9pfHmg50xfdX+rHTH4nkvvYjDvLdmZGFyzlCfoxBKHvZ1JY+tL7sGR9pMsAAomAHIDK5oAfosdfzny/wDb/wCmzX/HhN67NxiPppkXnME/mseRzL6fRI9X21X/ALcGr2aytV3Kk/XNlz/nvV+fHP8AOfL/ANv/AKbNf8eJ/OfL/wBv/ps1/wAeMi7HkzUU1XgTuDs5llYN3ZYqbGt5HAI5EB2Iscwa2ws7UveYiX6schP+ZkA/ZbDD+c+X/t/9Nmv+PGd4/wAVjaZZUWdgyaGrLZq1KklTXd7g6mHpQ88XpH1gmUrL/wAZCiTEwD86p+DzP+lzf/FjiXi6geGHMseg+TZofaTFsPtPoeWHuonkTndJ/wC0/aNMhkXzLKArCAnxycgyj6KdTqIAJAqtVG6xs8vlkjXTGioo6KAB9gxmeE9p8vFDFE3yklEVSRks9RoVt9xwX/PLK+Wa/wBFnv8Ahxz3cubmdOnTCCwlvFuz6yMJIisUgFE6bVxzpgCDYPI3tZ53gRey7kW2ZIfppRe7HvBtj/3D4Yu/nllfLNf6LPf8OJ/PLK+Wa/0We/4cAqMBYGSaaE3ImD7W5KSKfS7Ix0A2qkDr5sceYs7Z8VjnzGuPvAAgHjimjN2T7MiKa3G9ViYqSSbmWAAFhHfC+0T5eQCZ/wD8ZcnEVWhayLB3p3As60D7b13frjzJ9sZ4MoHzISaZflDS0wUgRTMulVRDdAUGbSvh3bfCLKdqYGhjEmSDnTASTKd2iUaD7G1b7euOs32gysmoNkWpw4cLmJFDiRy7BgqjUNTMQDy1GueIkzYjtLJrmSKLvWi7x21uqAItABaQ2zHVQP1TbcsH8D46czJMFi0xRFAHLeJi8Mcw8NbALIBd8xj5pkO0sMiM0uVZi0ku6zyJas1FG0i3UhFsMSCbw9ynbyOMu0eTCmRgz1LzIRYx9DalRRt5YIQ7Jdt5REO9hQylsySFd9OiHMtEACIzbnTW4AOmyRdA3OdqZ2y0uYy2XUxqkuh3fSwaOMsSyFfZ1KVoEtY5AGxkm7Q5aqGTdbaRjpzMqk942t1tQPAzW2jlZO2+O27S5YszHInxBgU79+7GpNDEJp0BitrqAuifM4ITYRdqHFF4VCLLDBIwkJIllEdaV0eJA0qLqJB3O1Dcdu1shWMtD3YmCtGVkDNQzMUTBgUpb71SKuxfsnGXy/aXLo6uMm9rpNHMyFWZFCq7ArTyBQo1tbeEb7DFjdq8uRGDkdol0p92bYd4kn1PrRxn/LghN1wPjMmY0SdyFglQvFIHBYixWtSAVLAhhRbyNHmmz3a6XuZXEIjUnNxQyawzd7lxLuyFaCnuXI3Ps0RvhBw/tdDC5kjyZBIIAM7lUBOohFKkICaNKByHlhXwftDAFlL5VpDJJmbDTvpAmlctpXTpU6W06gASPfghN1N2tZZlgEauWYRghzeswGUagqFUXat21b3pqrE4f24YpD3kILFIO+0FyQ0oU+Ad3RChlY2y0CQLrfPN2ly5kEvyNtQcSAfKZNIcLo1BdOkErsTW4Jvmccw9o8sujTk3AjCgL8pk0toNprFU+natV1Q8hghN3wTtCZ5niaIRldRALHvKV9NsjKNjswZSy0efmFnO1MojZ0gUK5nSBmk3Z4lc+JQh0qwicg2eQsC9sxkO1sMMhkTJtqogasw7BAzamCBlIQEgWFr2R5DHEfajLhnYZI+PXa9++gGT74VXTpQtZJKgE2fM4ITYNxLMpBkDSO8zxrKWYDZo2YkaUAux5DC3L9s5IoI3zMYJki1Iytu576OHxAJSW00Z21bXtYrCrM9tonSONsodMTIyaZ2UqU9ncIDy2I6gkHngeTtTl2VEOR2RCifdmtQWV9josHVGhDcwVFYITccJ4600MziL7pCSNIL6JDoDjQzIpIOoD2diCN6sq5u3sYWRxCxVdBQ2PugaIyPp25oFYUeo5i8JeHdukhUqmVbxHUzPOzux5WWZSTsANzsABgGPtDlFUKOHLpVZUC96SNMxuQVo3DEn7TghNhmO1EqSLl2yy9+7xAKJfBplWUhixjBsGCQFa8iLvCniXavMrlc0YlVpYEzDs5KroCzSpHpXQQ5AjJN1svMk4U5btTAmkjJszK4cM+Ykd7VGRfEykkBWYAcvEcU5zj+VlBV8iaYOGC5iRQ4dy7BtKjUNTMaNgWa54IT61iY+eRfyihbrLHxGzcxPTpabDbkNsd/0lf3X9L/BghPoGJj5/wD0lf3X9L/Bif0lf3X9L/BghPoGJj5//SV/df0v8GJ/SV/df0v8GCE+gYmPn/8ASV/df0v8GJ/SV/df0v8ABghPoGJj5/8A0lf3X9L/AAYn9JX91/S/wYIT6BiY+f8A9JX91/S/wYn9JX91/S/wYIT6BiY+f/0lf3X9L/Bif0lf3X9L/BghPoGJj5//AElf3X9L/Bif0lf3X9L/AAYIRf8Ayj/+rH+Gv6ziYS9o+PfKpu97vRSha1Xy3u6HniYIT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757532" y="4385186"/>
            <a:ext cx="6161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Concave </a:t>
            </a:r>
          </a:p>
          <a:p>
            <a:r>
              <a:rPr lang="en-US" sz="8000" b="1" dirty="0">
                <a:latin typeface="Century Gothic" charset="0"/>
                <a:ea typeface="Century Gothic" charset="0"/>
                <a:cs typeface="Century Gothic" charset="0"/>
              </a:rPr>
              <a:t>Lens</a:t>
            </a:r>
          </a:p>
        </p:txBody>
      </p:sp>
      <p:pic>
        <p:nvPicPr>
          <p:cNvPr id="8" name="Picture 2" descr="Image result for Concave and Convex Lens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b="7006"/>
          <a:stretch/>
        </p:blipFill>
        <p:spPr bwMode="auto">
          <a:xfrm>
            <a:off x="6400801" y="840908"/>
            <a:ext cx="4612524" cy="22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Concave and Convex Lense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4" t="13208" r="-7514" b="18451"/>
          <a:stretch/>
        </p:blipFill>
        <p:spPr bwMode="auto">
          <a:xfrm>
            <a:off x="7123409" y="4758185"/>
            <a:ext cx="4323052" cy="180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0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5F8DB1-0B74-440E-817B-6175FC3657D0}"/>
</file>

<file path=customXml/itemProps2.xml><?xml version="1.0" encoding="utf-8"?>
<ds:datastoreItem xmlns:ds="http://schemas.openxmlformats.org/officeDocument/2006/customXml" ds:itemID="{40BFC77F-0DF8-4D73-B441-8B54825407CF}"/>
</file>

<file path=customXml/itemProps3.xml><?xml version="1.0" encoding="utf-8"?>
<ds:datastoreItem xmlns:ds="http://schemas.openxmlformats.org/officeDocument/2006/customXml" ds:itemID="{BA67476D-94FB-4058-8F21-392F393A9B7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1406</TotalTime>
  <Words>217</Words>
  <Application>Microsoft Office PowerPoint</Application>
  <PresentationFormat>Custom</PresentationFormat>
  <Paragraphs>96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Kesler</dc:creator>
  <cp:lastModifiedBy>Josie</cp:lastModifiedBy>
  <cp:revision>111</cp:revision>
  <cp:lastPrinted>2016-06-13T16:59:49Z</cp:lastPrinted>
  <dcterms:created xsi:type="dcterms:W3CDTF">2015-12-14T18:33:44Z</dcterms:created>
  <dcterms:modified xsi:type="dcterms:W3CDTF">2017-07-26T17:12:10Z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