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332" r:id="rId2"/>
    <p:sldId id="293" r:id="rId3"/>
    <p:sldId id="259" r:id="rId4"/>
    <p:sldId id="260" r:id="rId5"/>
    <p:sldId id="346" r:id="rId6"/>
    <p:sldId id="349" r:id="rId7"/>
    <p:sldId id="350" r:id="rId8"/>
    <p:sldId id="351" r:id="rId9"/>
    <p:sldId id="348" r:id="rId10"/>
    <p:sldId id="352" r:id="rId11"/>
    <p:sldId id="353" r:id="rId12"/>
    <p:sldId id="354" r:id="rId13"/>
    <p:sldId id="355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/>
    <p:restoredTop sz="69432"/>
  </p:normalViewPr>
  <p:slideViewPr>
    <p:cSldViewPr snapToGrid="0">
      <p:cViewPr varScale="1">
        <p:scale>
          <a:sx n="109" d="100"/>
          <a:sy n="109" d="100"/>
        </p:scale>
        <p:origin x="62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example, often lawnmowers have two switches in series with each other so that both switches need to be pressed before the mower will turn on.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Home lighting-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1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gif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rdqBTTdRxc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C296085-91B7-4B1A-8C92-7743622EF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252A-4DC7-455C-B8A6-FA542017CA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8070945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Parallel circuits</a:t>
            </a:r>
          </a:p>
          <a:p>
            <a:pPr marL="114300" indent="0">
              <a:buNone/>
            </a:pPr>
            <a:r>
              <a:rPr lang="en-US" dirty="0"/>
              <a:t>As current flows  current has the option to move along different </a:t>
            </a:r>
            <a:r>
              <a:rPr lang="en-US" i="1" dirty="0"/>
              <a:t>branches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In parallel circuits the voltage is the same throughout the entire circuit.</a:t>
            </a:r>
          </a:p>
          <a:p>
            <a:pPr marL="114300" indent="0">
              <a:buNone/>
            </a:pPr>
            <a:r>
              <a:rPr lang="en-US" b="1" dirty="0"/>
              <a:t>Advantages: -</a:t>
            </a:r>
            <a:r>
              <a:rPr lang="en-US" dirty="0"/>
              <a:t>If a light blows the other lights will continue to glow. </a:t>
            </a:r>
          </a:p>
          <a:p>
            <a:pPr marL="114300" indent="0">
              <a:buNone/>
            </a:pPr>
            <a:r>
              <a:rPr lang="en-US" dirty="0"/>
              <a:t>-It is also easy to remove parts without affecting the rest of the circuit</a:t>
            </a:r>
          </a:p>
          <a:p>
            <a:pPr marL="114300" indent="0">
              <a:buNone/>
            </a:pPr>
            <a:r>
              <a:rPr lang="en-US" b="1" dirty="0"/>
              <a:t>Disadvantages: </a:t>
            </a:r>
            <a:r>
              <a:rPr lang="en-US" dirty="0"/>
              <a:t>- Cannot increase voltage</a:t>
            </a:r>
          </a:p>
          <a:p>
            <a:pPr>
              <a:buFontTx/>
              <a:buChar char="-"/>
            </a:pPr>
            <a:r>
              <a:rPr lang="en-US" dirty="0"/>
              <a:t>Uses a lot of wires</a:t>
            </a:r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1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3028CF2-5FCD-43F7-AD33-804FF6CE1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4C1F-DDE9-496F-A25D-DC042B8ACF0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67450"/>
            <a:ext cx="7881032" cy="4150975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Which of these devices would be better for series or parallel circuits.</a:t>
            </a:r>
            <a:endParaRPr lang="en-US" dirty="0"/>
          </a:p>
        </p:txBody>
      </p:sp>
      <p:pic>
        <p:nvPicPr>
          <p:cNvPr id="5124" name="Picture 4" descr="Image result for home lighting">
            <a:extLst>
              <a:ext uri="{FF2B5EF4-FFF2-40B4-BE49-F238E27FC236}">
                <a16:creationId xmlns:a16="http://schemas.microsoft.com/office/drawing/2014/main" id="{0590859E-9F86-43D4-85CA-509C587FF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94" y="3187473"/>
            <a:ext cx="3382624" cy="17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fridge">
            <a:extLst>
              <a:ext uri="{FF2B5EF4-FFF2-40B4-BE49-F238E27FC236}">
                <a16:creationId xmlns:a16="http://schemas.microsoft.com/office/drawing/2014/main" id="{80746EB6-1824-46DC-A5EC-7E2E3C1A8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01" y="2175814"/>
            <a:ext cx="4070798" cy="27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lawnmower">
            <a:extLst>
              <a:ext uri="{FF2B5EF4-FFF2-40B4-BE49-F238E27FC236}">
                <a16:creationId xmlns:a16="http://schemas.microsoft.com/office/drawing/2014/main" id="{964F1D92-FFB6-4EEF-A3E9-0EABC38E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1" y="1252970"/>
            <a:ext cx="1689202" cy="159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7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BA4CC7E-1D40-480B-9D1F-457725FBD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F151E-EC08-45DC-839B-F5AD105C9A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When we draw a circuit we have different symbols that mean different things.</a:t>
            </a:r>
          </a:p>
          <a:p>
            <a:pPr marL="114300" indent="0">
              <a:buNone/>
            </a:pPr>
            <a:r>
              <a:rPr lang="en-AU" dirty="0"/>
              <a:t>		Switch</a:t>
            </a:r>
          </a:p>
          <a:p>
            <a:pPr marL="114300" indent="0">
              <a:buNone/>
            </a:pPr>
            <a:r>
              <a:rPr lang="en-AU" dirty="0"/>
              <a:t>		Ammeter (measure current)</a:t>
            </a:r>
          </a:p>
          <a:p>
            <a:pPr marL="114300" indent="0">
              <a:buNone/>
            </a:pPr>
            <a:r>
              <a:rPr lang="en-AU" dirty="0"/>
              <a:t>		Light globe</a:t>
            </a:r>
          </a:p>
          <a:p>
            <a:pPr marL="114300" indent="0">
              <a:buNone/>
            </a:pPr>
            <a:r>
              <a:rPr lang="en-AU" dirty="0"/>
              <a:t>		</a:t>
            </a:r>
          </a:p>
          <a:p>
            <a:pPr marL="114300" indent="0">
              <a:buNone/>
            </a:pPr>
            <a:r>
              <a:rPr lang="en-AU" dirty="0"/>
              <a:t>		Cell or battery</a:t>
            </a:r>
          </a:p>
          <a:p>
            <a:pPr marL="114300" indent="0">
              <a:buNone/>
            </a:pPr>
            <a:r>
              <a:rPr lang="en-US" dirty="0"/>
              <a:t>		Voltmeter</a:t>
            </a:r>
          </a:p>
          <a:p>
            <a:pPr marL="114300" indent="0">
              <a:buNone/>
            </a:pPr>
            <a:r>
              <a:rPr lang="en-US" dirty="0"/>
              <a:t>		</a:t>
            </a:r>
          </a:p>
          <a:p>
            <a:pPr marL="114300" indent="0">
              <a:buNone/>
            </a:pPr>
            <a:r>
              <a:rPr lang="en-US" dirty="0"/>
              <a:t>		Wire</a:t>
            </a:r>
          </a:p>
          <a:p>
            <a:pPr marL="114300" indent="0">
              <a:buNone/>
            </a:pPr>
            <a:r>
              <a:rPr lang="en-US" dirty="0"/>
              <a:t>		Resistor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520B5-8A2E-496E-A3D5-5067D0E3F6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498209"/>
            <a:ext cx="991773" cy="44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0ACA5-FF97-4CDA-82C5-3A9B123DC5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42" y="1865838"/>
            <a:ext cx="837491" cy="44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E4EEA5-868F-483A-BEDB-106991F01AD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42" y="2255007"/>
            <a:ext cx="859790" cy="31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CBAF89-C2F7-4A97-A089-7CD848AD5DC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70231" y="2636633"/>
            <a:ext cx="497230" cy="57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826BD-A501-4C8A-A1F9-C3D0B9148B8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366" y="3130277"/>
            <a:ext cx="822960" cy="42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C3A547-6150-4BB8-AD78-AC22DC5D24E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04" y="3557022"/>
            <a:ext cx="492394" cy="641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oogle Shape;95;p14">
            <a:extLst>
              <a:ext uri="{FF2B5EF4-FFF2-40B4-BE49-F238E27FC236}">
                <a16:creationId xmlns:a16="http://schemas.microsoft.com/office/drawing/2014/main" id="{B6C50DE7-8913-4690-B4E6-82C54FEC67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025445"/>
              </p:ext>
            </p:extLst>
          </p:nvPr>
        </p:nvGraphicFramePr>
        <p:xfrm>
          <a:off x="6685300" y="744453"/>
          <a:ext cx="2134475" cy="14020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Draw a series circuit and a </a:t>
                      </a:r>
                      <a:r>
                        <a:rPr lang="en-A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parallel </a:t>
                      </a: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circuit with each of these symbols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 descr="Image result for resistor symbol">
            <a:extLst>
              <a:ext uri="{FF2B5EF4-FFF2-40B4-BE49-F238E27FC236}">
                <a16:creationId xmlns:a16="http://schemas.microsoft.com/office/drawing/2014/main" id="{A97F726A-47D4-4563-9ACF-04FC6D60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5" y="3955550"/>
            <a:ext cx="922292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resistor symbol">
            <a:extLst>
              <a:ext uri="{FF2B5EF4-FFF2-40B4-BE49-F238E27FC236}">
                <a16:creationId xmlns:a16="http://schemas.microsoft.com/office/drawing/2014/main" id="{4D47B36A-D0FA-40C3-A92D-0B955626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2" y="4126857"/>
            <a:ext cx="801319" cy="8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2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identify a series and parallel circuit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different circuit symbols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/>
              <a:t>S</a:t>
            </a:r>
            <a:r>
              <a:rPr lang="en-US" sz="2400" dirty="0"/>
              <a:t>WBAT identify series and parallel circuits and identify symbols along a circuit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7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identify a series and parallel circuit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different circuit symbols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/>
              <a:t>S</a:t>
            </a:r>
            <a:r>
              <a:rPr lang="en-US" sz="2400" dirty="0"/>
              <a:t>WBAT identify series and parallel circuits and identify symbols along a circuit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What is Ohm’s law?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How are current and resistance related?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Circuits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Circuits can come in two forms.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Series circuits </a:t>
            </a:r>
            <a:r>
              <a:rPr lang="en-AU" sz="2400" dirty="0"/>
              <a:t>are where all components are connected in a loop.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Parallel circuits </a:t>
            </a:r>
            <a:r>
              <a:rPr lang="en-AU" sz="2400" dirty="0"/>
              <a:t>are where components are connected between electrically common points.</a:t>
            </a:r>
            <a:endParaRPr sz="2400" b="1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3307079E-9F4F-3445-96C0-D89D9950A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428636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CFU- anyone want to try and draw an example?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8324164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Draw the images in your book</a:t>
            </a:r>
            <a:endParaRPr sz="2400" b="1" dirty="0"/>
          </a:p>
        </p:txBody>
      </p:sp>
      <p:pic>
        <p:nvPicPr>
          <p:cNvPr id="1026" name="Picture 2" descr="Image result for parallel circuits">
            <a:extLst>
              <a:ext uri="{FF2B5EF4-FFF2-40B4-BE49-F238E27FC236}">
                <a16:creationId xmlns:a16="http://schemas.microsoft.com/office/drawing/2014/main" id="{1C8B00E1-35C2-4829-8794-22FBECD8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74" y="1843455"/>
            <a:ext cx="4082755" cy="27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rallel circuits">
            <a:extLst>
              <a:ext uri="{FF2B5EF4-FFF2-40B4-BE49-F238E27FC236}">
                <a16:creationId xmlns:a16="http://schemas.microsoft.com/office/drawing/2014/main" id="{41AC85A4-A019-476F-A295-B69BF20B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375023"/>
            <a:ext cx="30289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2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640493-85B8-4518-B041-5E87E15AE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743B4-5095-4616-AE4C-E7A4B2821B3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Series or Parallel?</a:t>
            </a:r>
            <a:endParaRPr lang="en-US" b="1" dirty="0"/>
          </a:p>
        </p:txBody>
      </p:sp>
      <p:pic>
        <p:nvPicPr>
          <p:cNvPr id="2050" name="Picture 2" descr="Image result for parallel circuits">
            <a:extLst>
              <a:ext uri="{FF2B5EF4-FFF2-40B4-BE49-F238E27FC236}">
                <a16:creationId xmlns:a16="http://schemas.microsoft.com/office/drawing/2014/main" id="{A11CD33A-AF54-4F65-8E7A-440B72F18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42" y="1462573"/>
            <a:ext cx="3809927" cy="31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9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60E353-459D-4BFF-A94E-31FF9AC86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C183-FB45-4553-AFE9-FD928C85F15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Series or parallel?</a:t>
            </a:r>
            <a:endParaRPr lang="en-US" b="1" dirty="0"/>
          </a:p>
        </p:txBody>
      </p:sp>
      <p:pic>
        <p:nvPicPr>
          <p:cNvPr id="3074" name="Picture 2" descr="Image result for parallel circuits">
            <a:extLst>
              <a:ext uri="{FF2B5EF4-FFF2-40B4-BE49-F238E27FC236}">
                <a16:creationId xmlns:a16="http://schemas.microsoft.com/office/drawing/2014/main" id="{7DDD4E16-003D-42E6-8008-304996775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97" y="1507065"/>
            <a:ext cx="3080532" cy="33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80590C7-B6DD-4E2B-8B97-09C475455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04BF-9B0A-4AF7-8FAE-C4A070290E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Series or Parallel?</a:t>
            </a:r>
            <a:endParaRPr lang="en-US" sz="2400" b="1" dirty="0"/>
          </a:p>
        </p:txBody>
      </p:sp>
      <p:pic>
        <p:nvPicPr>
          <p:cNvPr id="4098" name="Picture 2" descr="Image result for series circuits">
            <a:extLst>
              <a:ext uri="{FF2B5EF4-FFF2-40B4-BE49-F238E27FC236}">
                <a16:creationId xmlns:a16="http://schemas.microsoft.com/office/drawing/2014/main" id="{67A158C6-E5FA-40DE-B6AB-7966B1DB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442" y="1273126"/>
            <a:ext cx="3711807" cy="36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1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186428F-6165-478D-BD02-EA3232C43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200" dirty="0"/>
              <a:t>S</a:t>
            </a:r>
            <a:r>
              <a:rPr lang="en-US" sz="1200" dirty="0"/>
              <a:t>WBAT identify series and parallel circuits and identify symbols along a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81F8A-40E9-454E-96F2-4AB010D978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7564508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Series circuits</a:t>
            </a:r>
          </a:p>
          <a:p>
            <a:pPr marL="114300" indent="0">
              <a:buNone/>
            </a:pPr>
            <a:r>
              <a:rPr lang="en-AU" sz="2400" dirty="0"/>
              <a:t>In a current circuit there is only one path for the current to take. All components carry the same current</a:t>
            </a:r>
          </a:p>
          <a:p>
            <a:pPr marL="114300" indent="0">
              <a:buNone/>
            </a:pPr>
            <a:r>
              <a:rPr lang="en-AU" sz="2400" b="1" dirty="0"/>
              <a:t>Advantages: </a:t>
            </a:r>
            <a:r>
              <a:rPr lang="en-AU" sz="2400" dirty="0"/>
              <a:t>these are simple to design and build</a:t>
            </a:r>
          </a:p>
          <a:p>
            <a:pPr marL="114300" indent="0">
              <a:buNone/>
            </a:pPr>
            <a:r>
              <a:rPr lang="en-AU" sz="2400" b="1" dirty="0"/>
              <a:t>Disadvantages: </a:t>
            </a:r>
            <a:r>
              <a:rPr lang="en-AU" sz="2400" dirty="0"/>
              <a:t>If one light goes out, they all go out; as more lights are added they become dimmer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E9E29-EB30-4B65-8718-6DAE7E50A923}"/>
              </a:ext>
            </a:extLst>
          </p:cNvPr>
          <p:cNvSpPr/>
          <p:nvPr/>
        </p:nvSpPr>
        <p:spPr>
          <a:xfrm>
            <a:off x="3390400" y="4429542"/>
            <a:ext cx="4100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https://www.youtube.com/watch?v=3rdqBTTdRxc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31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9F88A5-17B9-448D-9A62-D2082E6B6096}"/>
</file>

<file path=customXml/itemProps2.xml><?xml version="1.0" encoding="utf-8"?>
<ds:datastoreItem xmlns:ds="http://schemas.openxmlformats.org/officeDocument/2006/customXml" ds:itemID="{E9C3E169-2165-405D-A831-5E605B1B0A65}"/>
</file>

<file path=customXml/itemProps3.xml><?xml version="1.0" encoding="utf-8"?>
<ds:datastoreItem xmlns:ds="http://schemas.openxmlformats.org/officeDocument/2006/customXml" ds:itemID="{F2DF4B4F-7957-4B87-AFC9-C2AE63914CAD}"/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352</TotalTime>
  <Words>492</Words>
  <Application>Microsoft Office PowerPoint</Application>
  <PresentationFormat>On-screen Show (16:9)</PresentationFormat>
  <Paragraphs>70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PowerPoint Presentation</vt:lpstr>
      <vt:lpstr>SWBAT identify series and parallel circuits and identify symbols along a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SWBAT identify series and parallel circuits and identify symbols along a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Leanne</cp:lastModifiedBy>
  <cp:revision>11</cp:revision>
  <dcterms:created xsi:type="dcterms:W3CDTF">2019-10-27T08:38:08Z</dcterms:created>
  <dcterms:modified xsi:type="dcterms:W3CDTF">2021-03-07T01:06:36Z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35200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