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332" r:id="rId2"/>
    <p:sldId id="293" r:id="rId3"/>
    <p:sldId id="314" r:id="rId4"/>
    <p:sldId id="259" r:id="rId5"/>
    <p:sldId id="260" r:id="rId6"/>
    <p:sldId id="349" r:id="rId7"/>
    <p:sldId id="350" r:id="rId8"/>
    <p:sldId id="348" r:id="rId9"/>
    <p:sldId id="351" r:id="rId10"/>
    <p:sldId id="346" r:id="rId11"/>
    <p:sldId id="347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D8B"/>
    <a:srgbClr val="FFF2E6"/>
    <a:srgbClr val="FF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40CECF-2EC5-44C4-A8A7-45B56658353C}">
  <a:tblStyle styleId="{3640CECF-2EC5-44C4-A8A7-45B5665835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1"/>
    <p:restoredTop sz="69432"/>
  </p:normalViewPr>
  <p:slideViewPr>
    <p:cSldViewPr snapToGrid="0">
      <p:cViewPr varScale="1">
        <p:scale>
          <a:sx n="104" d="100"/>
          <a:sy n="104" d="100"/>
        </p:scale>
        <p:origin x="77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896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444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68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Blank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21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1_Daily Review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2D99AB61-213D-A04E-971A-64F80C5218B6}"/>
              </a:ext>
            </a:extLst>
          </p:cNvPr>
          <p:cNvSpPr txBox="1"/>
          <p:nvPr userDrawn="1"/>
        </p:nvSpPr>
        <p:spPr>
          <a:xfrm rot="-5400000">
            <a:off x="-811550" y="2427000"/>
            <a:ext cx="20592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077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 preserve="1">
  <p:cSld name="1_Relevanc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0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>
  <p:cSld name="BLANK_1_1_1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ate Prior Knowledge">
  <p:cSld name="BLANK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 rot="-5400000">
            <a:off x="-1398650" y="2399550"/>
            <a:ext cx="3233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ACTIVATE PRIOR KNOWLEDGE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BLANK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 preserve="1">
  <p:cSld name="1_Independent Practic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LESSON CLOSURE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552550" y="689050"/>
            <a:ext cx="61737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3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51" r:id="rId4"/>
    <p:sldLayoutId id="2147483649" r:id="rId5"/>
    <p:sldLayoutId id="2147483652" r:id="rId6"/>
    <p:sldLayoutId id="2147483653" r:id="rId7"/>
    <p:sldLayoutId id="2147483654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10outline.scsa.wa.edu.au/home/teaching/codes/science/year-9/acssu18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95;p14">
            <a:extLst>
              <a:ext uri="{FF2B5EF4-FFF2-40B4-BE49-F238E27FC236}">
                <a16:creationId xmlns:a16="http://schemas.microsoft.com/office/drawing/2014/main" id="{586E2318-5473-F044-8CF6-3131AC0DA1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314231"/>
              </p:ext>
            </p:extLst>
          </p:nvPr>
        </p:nvGraphicFramePr>
        <p:xfrm>
          <a:off x="6827802" y="333957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78;p12">
            <a:extLst>
              <a:ext uri="{FF2B5EF4-FFF2-40B4-BE49-F238E27FC236}">
                <a16:creationId xmlns:a16="http://schemas.microsoft.com/office/drawing/2014/main" id="{0AC21EE6-6A42-3B4E-96FD-6335373F4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09706"/>
              </p:ext>
            </p:extLst>
          </p:nvPr>
        </p:nvGraphicFramePr>
        <p:xfrm>
          <a:off x="6827802" y="1706603"/>
          <a:ext cx="2134475" cy="96006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Scaffolding for students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E7E44A34-2CE7-3E4A-A36C-BB694BEEF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64664"/>
              </p:ext>
            </p:extLst>
          </p:nvPr>
        </p:nvGraphicFramePr>
        <p:xfrm>
          <a:off x="6827802" y="2843000"/>
          <a:ext cx="2134475" cy="1121385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Arial"/>
                          <a:sym typeface="Arial"/>
                        </a:rPr>
                        <a:t>Allow students to make the connection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4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600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B23798FC-439D-FA4F-B89C-5EB6D908342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b="1" dirty="0"/>
              <a:t>Homework task: </a:t>
            </a:r>
            <a:r>
              <a:rPr lang="en-AU" dirty="0"/>
              <a:t>Draw the table in your book or on a spare piece of paper and investigate the voltage, power and current of different appliances in the home</a:t>
            </a:r>
            <a:endParaRPr lang="en-AU" b="1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sz="3200" b="1" dirty="0"/>
          </a:p>
        </p:txBody>
      </p:sp>
      <p:pic>
        <p:nvPicPr>
          <p:cNvPr id="1026" name="Picture 2" descr="Image result for volts appliances">
            <a:extLst>
              <a:ext uri="{FF2B5EF4-FFF2-40B4-BE49-F238E27FC236}">
                <a16:creationId xmlns:a16="http://schemas.microsoft.com/office/drawing/2014/main" id="{5570078A-4348-4B90-A6E8-B5E03DE8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959" y="1843393"/>
            <a:ext cx="3582345" cy="307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42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3200" baseline="30000"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/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29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give a definition of resistance, current and voltage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32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know what voltage, current and resistance </a:t>
            </a:r>
            <a:r>
              <a:rPr lang="en-AU" sz="3200" baseline="30000"/>
              <a:t>are measured in</a:t>
            </a:r>
            <a:endParaRPr lang="en-AU" sz="3200" baseline="30000"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2400" dirty="0"/>
              <a:t>S</a:t>
            </a:r>
            <a:r>
              <a:rPr lang="en-US" sz="2400" dirty="0"/>
              <a:t>WBAT define current, voltage and resistance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0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0FBF12-FFCE-EF4E-870C-D0D204433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600" dirty="0"/>
          </a:p>
        </p:txBody>
      </p:sp>
      <p:graphicFrame>
        <p:nvGraphicFramePr>
          <p:cNvPr id="8" name="Google Shape;95;p14">
            <a:extLst>
              <a:ext uri="{FF2B5EF4-FFF2-40B4-BE49-F238E27FC236}">
                <a16:creationId xmlns:a16="http://schemas.microsoft.com/office/drawing/2014/main" id="{3A8E913A-1003-3C40-83D4-166E714D4A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12859"/>
              </p:ext>
            </p:extLst>
          </p:nvPr>
        </p:nvGraphicFramePr>
        <p:xfrm>
          <a:off x="6827804" y="266051"/>
          <a:ext cx="2134475" cy="1871508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Google Shape;93;p14">
            <a:extLst>
              <a:ext uri="{FF2B5EF4-FFF2-40B4-BE49-F238E27FC236}">
                <a16:creationId xmlns:a16="http://schemas.microsoft.com/office/drawing/2014/main" id="{251D3057-ACA1-2649-A89D-24E5237051D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Energy transfer through different mediums can be explained using wave and particle models </a:t>
            </a:r>
            <a:r>
              <a:rPr lang="en-US" u="sng" dirty="0">
                <a:hlinkClick r:id="rId3" tooltip="View additional details of ACSSU182"/>
              </a:rPr>
              <a:t>(ACSSU182)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237819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9EED21-1757-A245-9067-53A56D641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E6786C1F-98C1-ED4A-890F-1BFFCD7598F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3200" dirty="0"/>
              <a:t>Describe the process in which we generate electricity</a:t>
            </a:r>
            <a:endParaRPr sz="3200" dirty="0"/>
          </a:p>
        </p:txBody>
      </p:sp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87061B92-B546-6F40-BBD6-1D47F13422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470772"/>
              </p:ext>
            </p:extLst>
          </p:nvPr>
        </p:nvGraphicFramePr>
        <p:xfrm>
          <a:off x="6827804" y="266051"/>
          <a:ext cx="2134475" cy="1871508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600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b="1" dirty="0"/>
              <a:t>Voltage </a:t>
            </a:r>
            <a:r>
              <a:rPr lang="en-AU" sz="2400" dirty="0"/>
              <a:t>is the difference in the electric potential across two points.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400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dirty="0"/>
              <a:t>It is often the pressure of the power source that pushes charged electrons around a circuit.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400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dirty="0"/>
              <a:t>Voltage = Pressure and measured in </a:t>
            </a:r>
            <a:r>
              <a:rPr lang="en-AU" sz="2400" b="1" dirty="0"/>
              <a:t>volts.</a:t>
            </a:r>
            <a:endParaRPr lang="en-AU" sz="2400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D2556BA-DDE8-47BD-8100-0854B862C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9B16A-5478-43C3-A887-D580096293A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1" y="852700"/>
            <a:ext cx="4019450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dirty="0"/>
              <a:t>Voltage can have two forms: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b="1" dirty="0"/>
              <a:t>Alternating current (AC)</a:t>
            </a:r>
          </a:p>
          <a:p>
            <a:pPr marL="114300" indent="0">
              <a:buNone/>
            </a:pPr>
            <a:r>
              <a:rPr lang="en-AU" dirty="0"/>
              <a:t>This reverses at regular intervals.</a:t>
            </a:r>
          </a:p>
          <a:p>
            <a:pPr marL="114300" indent="0">
              <a:buNone/>
            </a:pPr>
            <a:r>
              <a:rPr lang="en-AU" dirty="0"/>
              <a:t>Commonly produced via generators that have a rotating shaft</a:t>
            </a:r>
            <a:endParaRPr lang="en-US" dirty="0"/>
          </a:p>
        </p:txBody>
      </p:sp>
      <p:pic>
        <p:nvPicPr>
          <p:cNvPr id="2050" name="Picture 2" descr="AC voltage">
            <a:extLst>
              <a:ext uri="{FF2B5EF4-FFF2-40B4-BE49-F238E27FC236}">
                <a16:creationId xmlns:a16="http://schemas.microsoft.com/office/drawing/2014/main" id="{8C4DF765-BBA4-4D59-9E76-15A1BF2F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32" y="3375250"/>
            <a:ext cx="28479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E08570D-7C4F-4D07-9B2A-1B28BB3850C4}"/>
              </a:ext>
            </a:extLst>
          </p:cNvPr>
          <p:cNvSpPr txBox="1">
            <a:spLocks/>
          </p:cNvSpPr>
          <p:nvPr/>
        </p:nvSpPr>
        <p:spPr>
          <a:xfrm>
            <a:off x="4830096" y="2691580"/>
            <a:ext cx="3412779" cy="246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114300" indent="0">
              <a:buFont typeface="Century Gothic"/>
              <a:buNone/>
            </a:pPr>
            <a:endParaRPr lang="en-AU" dirty="0"/>
          </a:p>
          <a:p>
            <a:pPr marL="114300" indent="0">
              <a:buFont typeface="Century Gothic"/>
              <a:buNone/>
            </a:pPr>
            <a:r>
              <a:rPr lang="en-AU" b="1" dirty="0"/>
              <a:t>Direct current (DC)</a:t>
            </a:r>
          </a:p>
          <a:p>
            <a:pPr marL="114300" indent="0">
              <a:buFont typeface="Century Gothic"/>
              <a:buNone/>
            </a:pPr>
            <a:r>
              <a:rPr lang="en-AU" dirty="0"/>
              <a:t>Travels in a straight line in one direction.</a:t>
            </a:r>
          </a:p>
          <a:p>
            <a:pPr marL="114300" indent="0">
              <a:buFont typeface="Century Gothic"/>
              <a:buNone/>
            </a:pPr>
            <a:r>
              <a:rPr lang="en-AU" dirty="0"/>
              <a:t>Commonly produced via batteries</a:t>
            </a:r>
          </a:p>
        </p:txBody>
      </p:sp>
      <p:graphicFrame>
        <p:nvGraphicFramePr>
          <p:cNvPr id="6" name="Google Shape;95;p14">
            <a:extLst>
              <a:ext uri="{FF2B5EF4-FFF2-40B4-BE49-F238E27FC236}">
                <a16:creationId xmlns:a16="http://schemas.microsoft.com/office/drawing/2014/main" id="{6AEA8C41-A533-421C-832C-2E6697A80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9442304"/>
              </p:ext>
            </p:extLst>
          </p:nvPr>
        </p:nvGraphicFramePr>
        <p:xfrm>
          <a:off x="6827804" y="266051"/>
          <a:ext cx="2134475" cy="2046422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Which type of electricity is in your car?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AU"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Which type of electricity powers your home?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76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4325A8D-38FE-40AE-9F7C-112C912DA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A869-FACC-4E44-8E01-26E1F6863FC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5427921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400" b="1" dirty="0"/>
              <a:t>Current </a:t>
            </a:r>
            <a:r>
              <a:rPr lang="en-AU" sz="2400" dirty="0"/>
              <a:t>is a measure of how many electrons flow through a surface.</a:t>
            </a:r>
          </a:p>
          <a:p>
            <a:pPr marL="114300" indent="0">
              <a:buNone/>
            </a:pPr>
            <a:r>
              <a:rPr lang="en-AU" sz="2400" dirty="0"/>
              <a:t>Current is measure in </a:t>
            </a:r>
            <a:r>
              <a:rPr lang="en-AU" sz="2400" b="1" dirty="0"/>
              <a:t>amps.</a:t>
            </a:r>
            <a:endParaRPr lang="en-AU" sz="2400" dirty="0"/>
          </a:p>
          <a:p>
            <a:pPr marL="114300" indent="0">
              <a:buNone/>
            </a:pPr>
            <a:endParaRPr lang="en-AU" sz="2400" dirty="0"/>
          </a:p>
          <a:p>
            <a:pPr marL="114300" indent="0">
              <a:buNone/>
            </a:pPr>
            <a:r>
              <a:rPr lang="en-AU" sz="2400" dirty="0"/>
              <a:t>What charge is an electron?</a:t>
            </a:r>
          </a:p>
          <a:p>
            <a:pPr marL="114300" indent="0">
              <a:buNone/>
            </a:pPr>
            <a:endParaRPr lang="en-AU" sz="2400" dirty="0"/>
          </a:p>
          <a:p>
            <a:pPr marL="114300" indent="0">
              <a:buNone/>
            </a:pPr>
            <a:r>
              <a:rPr lang="en-AU" sz="2400" dirty="0"/>
              <a:t>What charge is electrons attracted to?</a:t>
            </a:r>
          </a:p>
          <a:p>
            <a:pPr marL="114300" indent="0">
              <a:buNone/>
            </a:pPr>
            <a:endParaRPr lang="en-AU" sz="2400" b="1" dirty="0"/>
          </a:p>
          <a:p>
            <a:pPr marL="114300" indent="0">
              <a:buNone/>
            </a:pPr>
            <a:endParaRPr lang="en-US" sz="2400" b="1" dirty="0"/>
          </a:p>
        </p:txBody>
      </p:sp>
      <p:pic>
        <p:nvPicPr>
          <p:cNvPr id="6" name="Picture 2" descr="Image result for amps electricity">
            <a:extLst>
              <a:ext uri="{FF2B5EF4-FFF2-40B4-BE49-F238E27FC236}">
                <a16:creationId xmlns:a16="http://schemas.microsoft.com/office/drawing/2014/main" id="{96CA0251-9CBA-49FB-84BD-355D9FED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23" y="2584363"/>
            <a:ext cx="2582377" cy="229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00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28FDA30-17ED-47B9-AFEF-1105C5FED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04527-F81D-449A-8C20-243A5E7BA12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5184573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400" dirty="0"/>
              <a:t>In the image:</a:t>
            </a:r>
          </a:p>
          <a:p>
            <a:r>
              <a:rPr lang="en-US" sz="2400" dirty="0"/>
              <a:t>Free electrons move through the wire</a:t>
            </a:r>
          </a:p>
          <a:p>
            <a:r>
              <a:rPr lang="en-US" sz="2400" dirty="0"/>
              <a:t>Electrons flow from the negative terminal of a battery to a positive terminal</a:t>
            </a:r>
          </a:p>
          <a:p>
            <a:r>
              <a:rPr lang="en-US" sz="2400" dirty="0"/>
              <a:t>Electrical current flows in the opposite direction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2" descr="Image result for current direction electron">
            <a:extLst>
              <a:ext uri="{FF2B5EF4-FFF2-40B4-BE49-F238E27FC236}">
                <a16:creationId xmlns:a16="http://schemas.microsoft.com/office/drawing/2014/main" id="{37914E2F-D9B5-44DE-A401-5FD1FF8A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441" y="811850"/>
            <a:ext cx="3109446" cy="40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75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4BAFDDE-5F82-4B84-8415-9A96EF652C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25ED7-790F-4CF6-AABB-D8F61747AE4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2400" b="1" dirty="0"/>
              <a:t>Resistance</a:t>
            </a:r>
            <a:r>
              <a:rPr lang="en-US" sz="2400" b="1" dirty="0"/>
              <a:t> </a:t>
            </a:r>
            <a:r>
              <a:rPr lang="en-US" sz="2400" dirty="0"/>
              <a:t>is a measure of how a device reduces the electrical current through it. </a:t>
            </a:r>
          </a:p>
          <a:p>
            <a:pPr marL="114300" indent="0">
              <a:buNone/>
            </a:pPr>
            <a:r>
              <a:rPr lang="en-US" sz="2400" dirty="0"/>
              <a:t>Resistance is measured in </a:t>
            </a:r>
            <a:r>
              <a:rPr lang="en-US" sz="2400" b="1" dirty="0"/>
              <a:t>ohms. </a:t>
            </a:r>
          </a:p>
          <a:p>
            <a:pPr marL="114300" indent="0">
              <a:buNone/>
            </a:pPr>
            <a:endParaRPr lang="en-US" sz="2400" b="1" dirty="0"/>
          </a:p>
          <a:p>
            <a:pPr marL="114300" indent="0">
              <a:buNone/>
            </a:pPr>
            <a:r>
              <a:rPr lang="en-US" sz="2400" dirty="0"/>
              <a:t>Things that cause resistance can be ions, which when electrons collide with metal wires, make it more difficult for current to flow.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998099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E537B60B-C924-CB46-990A-730EC40F8177}" vid="{CB89637F-0F8C-4540-8136-D7886A0EAE8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F07FDA3-91A8-4537-A04A-D712B524B605}"/>
</file>

<file path=customXml/itemProps2.xml><?xml version="1.0" encoding="utf-8"?>
<ds:datastoreItem xmlns:ds="http://schemas.openxmlformats.org/officeDocument/2006/customXml" ds:itemID="{472E7E5F-E718-4847-8413-0835E03C0392}"/>
</file>

<file path=customXml/itemProps3.xml><?xml version="1.0" encoding="utf-8"?>
<ds:datastoreItem xmlns:ds="http://schemas.openxmlformats.org/officeDocument/2006/customXml" ds:itemID="{AD3E4C2D-6BA6-47B1-A563-74C15E39EAE9}"/>
</file>

<file path=docProps/app.xml><?xml version="1.0" encoding="utf-8"?>
<Properties xmlns="http://schemas.openxmlformats.org/officeDocument/2006/extended-properties" xmlns:vt="http://schemas.openxmlformats.org/officeDocument/2006/docPropsVTypes">
  <Template>2019 EI Template SRC UPDATED (JUNE) (2)</Template>
  <TotalTime>56</TotalTime>
  <Words>324</Words>
  <Application>Microsoft Office PowerPoint</Application>
  <PresentationFormat>On-screen Show (16:9)</PresentationFormat>
  <Paragraphs>51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PowerPoint Presentation</vt:lpstr>
      <vt:lpstr>SWBAT define current, voltage and resistance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Ward</dc:creator>
  <cp:lastModifiedBy>Leanne</cp:lastModifiedBy>
  <cp:revision>8</cp:revision>
  <dcterms:created xsi:type="dcterms:W3CDTF">2019-10-27T08:38:08Z</dcterms:created>
  <dcterms:modified xsi:type="dcterms:W3CDTF">2021-03-07T01:09:27Z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35500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