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handoutMasters/handoutMaster1.xml" ContentType="application/vnd.openxmlformats-officedocument.presentationml.handoutMaster+xml"/>
  <Override PartName="/ppt/theme/theme14.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699" r:id="rId2"/>
    <p:sldMasterId id="2147483729" r:id="rId3"/>
    <p:sldMasterId id="2147483711" r:id="rId4"/>
    <p:sldMasterId id="2147483723" r:id="rId5"/>
    <p:sldMasterId id="2147483731" r:id="rId6"/>
    <p:sldMasterId id="2147483733" r:id="rId7"/>
    <p:sldMasterId id="2147483735" r:id="rId8"/>
    <p:sldMasterId id="2147483737" r:id="rId9"/>
    <p:sldMasterId id="2147483739" r:id="rId10"/>
    <p:sldMasterId id="2147483741" r:id="rId11"/>
    <p:sldMasterId id="2147483675" r:id="rId12"/>
    <p:sldMasterId id="2147483687" r:id="rId13"/>
  </p:sldMasterIdLst>
  <p:handoutMasterIdLst>
    <p:handoutMasterId r:id="rId36"/>
  </p:handoutMasterIdLst>
  <p:sldIdLst>
    <p:sldId id="282" r:id="rId14"/>
    <p:sldId id="258" r:id="rId15"/>
    <p:sldId id="257" r:id="rId16"/>
    <p:sldId id="266" r:id="rId17"/>
    <p:sldId id="267" r:id="rId18"/>
    <p:sldId id="259" r:id="rId19"/>
    <p:sldId id="285" r:id="rId20"/>
    <p:sldId id="284" r:id="rId21"/>
    <p:sldId id="260" r:id="rId22"/>
    <p:sldId id="261" r:id="rId23"/>
    <p:sldId id="262" r:id="rId24"/>
    <p:sldId id="276" r:id="rId25"/>
    <p:sldId id="264" r:id="rId26"/>
    <p:sldId id="280" r:id="rId27"/>
    <p:sldId id="281" r:id="rId28"/>
    <p:sldId id="263" r:id="rId29"/>
    <p:sldId id="283" r:id="rId30"/>
    <p:sldId id="265" r:id="rId31"/>
    <p:sldId id="272" r:id="rId32"/>
    <p:sldId id="273" r:id="rId33"/>
    <p:sldId id="274" r:id="rId34"/>
    <p:sldId id="275"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b Room" id="{AD7383CC-F54D-4FE5-81DC-2A3B95F528A6}">
          <p14:sldIdLst>
            <p14:sldId id="282"/>
          </p14:sldIdLst>
        </p14:section>
        <p14:section name="Watch It! (Input)" id="{35B1C16A-1A65-4C7D-98FB-0E6BA11B80C3}">
          <p14:sldIdLst>
            <p14:sldId id="258"/>
          </p14:sldIdLst>
        </p14:section>
        <p14:section name="Read It! (Input)" id="{ACC84285-59E2-4AC2-8325-34201F7297AD}">
          <p14:sldIdLst>
            <p14:sldId id="257"/>
            <p14:sldId id="266"/>
            <p14:sldId id="267"/>
          </p14:sldIdLst>
        </p14:section>
        <p14:section name="Explore It! (Input)" id="{9A4302BE-DB01-4590-BB14-04CC13506838}">
          <p14:sldIdLst>
            <p14:sldId id="259"/>
            <p14:sldId id="285"/>
            <p14:sldId id="284"/>
          </p14:sldIdLst>
        </p14:section>
        <p14:section name="Research It! (Input)" id="{31614835-7181-40BC-AF12-9FDCC0CF6332}">
          <p14:sldIdLst>
            <p14:sldId id="260"/>
          </p14:sldIdLst>
        </p14:section>
        <p14:section name="Organize It! (Output)" id="{C979DDD8-8719-4461-A4A5-483E01DCE1E9}">
          <p14:sldIdLst>
            <p14:sldId id="261"/>
          </p14:sldIdLst>
        </p14:section>
        <p14:section name="Illustrate It! (Output)" id="{29577028-9618-4819-B51F-13E35299702F}">
          <p14:sldIdLst>
            <p14:sldId id="262"/>
            <p14:sldId id="276"/>
          </p14:sldIdLst>
        </p14:section>
        <p14:section name="Write It! (Output)" id="{9C2626BA-C33C-473F-9C4A-44B2DECFBD0A}">
          <p14:sldIdLst>
            <p14:sldId id="264"/>
            <p14:sldId id="280"/>
            <p14:sldId id="281"/>
          </p14:sldIdLst>
        </p14:section>
        <p14:section name="Assess It! (Output)" id="{E5AF03A3-3DDB-4118-AB21-222D88D2AF48}">
          <p14:sldIdLst>
            <p14:sldId id="263"/>
            <p14:sldId id="283"/>
          </p14:sldIdLst>
        </p14:section>
        <p14:section name="Challenge It! (Bonus)" id="{2ADE43E2-B032-4097-9724-BE8AB1E58C82}">
          <p14:sldIdLst>
            <p14:sldId id="265"/>
            <p14:sldId id="272"/>
            <p14:sldId id="273"/>
            <p14:sldId id="27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FFD9FF"/>
    <a:srgbClr val="9DC3E6"/>
    <a:srgbClr val="FFF2CC"/>
    <a:srgbClr val="4472C4"/>
    <a:srgbClr val="990033"/>
    <a:srgbClr val="FF7C80"/>
    <a:srgbClr val="FFEB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4" d="100"/>
          <a:sy n="114" d="100"/>
        </p:scale>
        <p:origin x="547" y="82"/>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theme" Target="theme/theme1.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customXml" Target="../customXml/item2.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customXml" Target="../customXml/item3.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85223-2322-4953-B964-4CE0AE4EAD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3E6890-A377-4C98-9863-0698447356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82933-2ACE-4DC2-BF1B-9E1ED6D6004F}" type="datetimeFigureOut">
              <a:rPr lang="en-US" smtClean="0"/>
              <a:t>3/22/2021</a:t>
            </a:fld>
            <a:endParaRPr lang="en-US"/>
          </a:p>
        </p:txBody>
      </p:sp>
      <p:sp>
        <p:nvSpPr>
          <p:cNvPr id="4" name="Footer Placeholder 3">
            <a:extLst>
              <a:ext uri="{FF2B5EF4-FFF2-40B4-BE49-F238E27FC236}">
                <a16:creationId xmlns:a16="http://schemas.microsoft.com/office/drawing/2014/main" id="{A1E2F248-6A46-42CF-B00A-475CB843BB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D5157AE-A877-4CB7-82C7-F4DEB11B55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9138F6-2C54-4ABE-BBCC-599D92E4D4D1}" type="slidenum">
              <a:rPr lang="en-US" smtClean="0"/>
              <a:t>‹#›</a:t>
            </a:fld>
            <a:endParaRPr lang="en-US"/>
          </a:p>
        </p:txBody>
      </p:sp>
    </p:spTree>
    <p:extLst>
      <p:ext uri="{BB962C8B-B14F-4D97-AF65-F5344CB8AC3E}">
        <p14:creationId xmlns:p14="http://schemas.microsoft.com/office/powerpoint/2010/main" val="30317068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No Shad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42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FB4250-2F23-492E-B4A8-45F1C40DE2AE}"/>
              </a:ext>
            </a:extLst>
          </p:cNvPr>
          <p:cNvSpPr txBox="1"/>
          <p:nvPr userDrawn="1"/>
        </p:nvSpPr>
        <p:spPr>
          <a:xfrm>
            <a:off x="2564295" y="608088"/>
            <a:ext cx="6291470" cy="3216265"/>
          </a:xfrm>
          <a:prstGeom prst="rect">
            <a:avLst/>
          </a:prstGeom>
          <a:noFill/>
        </p:spPr>
        <p:txBody>
          <a:bodyPr wrap="square">
            <a:spAutoFit/>
          </a:bodyPr>
          <a:lstStyle/>
          <a:p>
            <a:pPr defTabSz="1005840">
              <a:spcAft>
                <a:spcPts val="600"/>
              </a:spcAft>
            </a:pPr>
            <a:r>
              <a:rPr lang="en-US" b="1" dirty="0">
                <a:solidFill>
                  <a:prstClr val="black"/>
                </a:solidFill>
                <a:latin typeface="Verdana" panose="020B0604030504040204" pitchFamily="34" charset="0"/>
                <a:ea typeface="Verdana" panose="020B0604030504040204" pitchFamily="34" charset="0"/>
              </a:rPr>
              <a:t>Genes</a:t>
            </a:r>
            <a:r>
              <a:rPr lang="en-US" dirty="0">
                <a:solidFill>
                  <a:prstClr val="black"/>
                </a:solidFill>
                <a:latin typeface="Verdana" panose="020B0604030504040204" pitchFamily="34" charset="0"/>
                <a:ea typeface="Verdana" panose="020B0604030504040204" pitchFamily="34" charset="0"/>
              </a:rPr>
              <a:t> are small sections of the DNA that determine your traits and characteristics. Many genes together make up your 23 pairs of </a:t>
            </a:r>
            <a:r>
              <a:rPr lang="en-US" b="1" dirty="0">
                <a:solidFill>
                  <a:prstClr val="black"/>
                </a:solidFill>
                <a:latin typeface="Verdana" panose="020B0604030504040204" pitchFamily="34" charset="0"/>
                <a:ea typeface="Verdana" panose="020B0604030504040204" pitchFamily="34" charset="0"/>
              </a:rPr>
              <a:t>chromosomes</a:t>
            </a:r>
            <a:r>
              <a:rPr lang="en-US" dirty="0">
                <a:solidFill>
                  <a:prstClr val="black"/>
                </a:solidFill>
                <a:latin typeface="Verdana" panose="020B0604030504040204" pitchFamily="34" charset="0"/>
                <a:ea typeface="Verdana" panose="020B0604030504040204" pitchFamily="34" charset="0"/>
              </a:rPr>
              <a:t>. </a:t>
            </a:r>
          </a:p>
          <a:p>
            <a:pPr marL="0" marR="0" lvl="0" indent="0" algn="l" defTabSz="100584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Verdana" panose="020B0604030504040204" pitchFamily="34" charset="0"/>
                <a:ea typeface="Verdana" panose="020B0604030504040204" pitchFamily="34" charset="0"/>
              </a:rPr>
              <a:t>Chromosomes contain all of the </a:t>
            </a:r>
            <a:r>
              <a:rPr lang="en-US" b="1" dirty="0">
                <a:solidFill>
                  <a:prstClr val="black"/>
                </a:solidFill>
                <a:latin typeface="Verdana" panose="020B0604030504040204" pitchFamily="34" charset="0"/>
                <a:ea typeface="Verdana" panose="020B0604030504040204" pitchFamily="34" charset="0"/>
              </a:rPr>
              <a:t>DNA</a:t>
            </a:r>
            <a:r>
              <a:rPr lang="en-US" dirty="0">
                <a:solidFill>
                  <a:prstClr val="black"/>
                </a:solidFill>
                <a:latin typeface="Verdana" panose="020B0604030504040204" pitchFamily="34" charset="0"/>
                <a:ea typeface="Verdana" panose="020B0604030504040204" pitchFamily="34" charset="0"/>
              </a:rPr>
              <a:t> for the organism, and they are stored in the </a:t>
            </a:r>
            <a:r>
              <a:rPr lang="en-US" b="1" dirty="0">
                <a:solidFill>
                  <a:prstClr val="black"/>
                </a:solidFill>
                <a:latin typeface="Verdana" panose="020B0604030504040204" pitchFamily="34" charset="0"/>
                <a:ea typeface="Verdana" panose="020B0604030504040204" pitchFamily="34" charset="0"/>
              </a:rPr>
              <a:t>nucleus</a:t>
            </a:r>
            <a:r>
              <a:rPr lang="en-US" dirty="0">
                <a:solidFill>
                  <a:prstClr val="black"/>
                </a:solidFill>
                <a:latin typeface="Verdana" panose="020B0604030504040204" pitchFamily="34" charset="0"/>
                <a:ea typeface="Verdana" panose="020B0604030504040204" pitchFamily="34" charset="0"/>
              </a:rPr>
              <a:t> of nearly every cell in your body.</a:t>
            </a:r>
          </a:p>
          <a:p>
            <a:pPr marL="0" marR="0" lvl="0" indent="0" algn="l" defTabSz="1005840" rtl="0" eaLnBrk="1" fontAlgn="auto" latinLnBrk="0" hangingPunct="1">
              <a:lnSpc>
                <a:spcPct val="100000"/>
              </a:lnSpc>
              <a:spcBef>
                <a:spcPts val="0"/>
              </a:spcBef>
              <a:spcAft>
                <a:spcPts val="0"/>
              </a:spcAft>
              <a:buClrTx/>
              <a:buSzTx/>
              <a:buFontTx/>
              <a:buNone/>
              <a:tabLst/>
              <a:defRPr/>
            </a:pPr>
            <a:endParaRPr lang="en-US" sz="1800" dirty="0">
              <a:solidFill>
                <a:prstClr val="black"/>
              </a:solidFill>
              <a:latin typeface="Verdana" panose="020B0604030504040204" pitchFamily="34" charset="0"/>
              <a:ea typeface="Verdana" panose="020B0604030504040204" pitchFamily="34" charset="0"/>
            </a:endParaRPr>
          </a:p>
          <a:p>
            <a:pPr marL="342900" marR="0" lvl="0" indent="-342900" algn="l" defTabSz="1005840" rtl="0" eaLnBrk="1" fontAlgn="auto" latinLnBrk="0" hangingPunct="1">
              <a:lnSpc>
                <a:spcPct val="100000"/>
              </a:lnSpc>
              <a:spcBef>
                <a:spcPts val="0"/>
              </a:spcBef>
              <a:spcAft>
                <a:spcPts val="0"/>
              </a:spcAft>
              <a:buClrTx/>
              <a:buSzTx/>
              <a:buFont typeface="+mj-lt"/>
              <a:buAutoNum type="arabicPeriod" startAt="3"/>
              <a:tabLst/>
              <a:defRPr/>
            </a:pPr>
            <a:r>
              <a:rPr lang="en-US" sz="1800" dirty="0">
                <a:solidFill>
                  <a:prstClr val="black"/>
                </a:solidFill>
                <a:latin typeface="Verdana" panose="020B0604030504040204" pitchFamily="34" charset="0"/>
                <a:ea typeface="Verdana" panose="020B0604030504040204" pitchFamily="34" charset="0"/>
              </a:rPr>
              <a:t>Write the correct order of each of the new vocabulary terms you learned starting with the smallest.</a:t>
            </a:r>
            <a:endParaRPr lang="en-US" b="1" dirty="0">
              <a:solidFill>
                <a:prstClr val="black"/>
              </a:solidFill>
              <a:latin typeface="Verdana" panose="020B0604030504040204" pitchFamily="34" charset="0"/>
              <a:ea typeface="Verdana" panose="020B0604030504040204" pitchFamily="34" charset="0"/>
            </a:endParaRPr>
          </a:p>
          <a:p>
            <a:pPr defTabSz="1005840"/>
            <a:endParaRPr lang="en-US" b="1" dirty="0">
              <a:solidFill>
                <a:prstClr val="black"/>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F32675A0-615F-41B7-8F23-C608B890DCF3}"/>
              </a:ext>
            </a:extLst>
          </p:cNvPr>
          <p:cNvSpPr txBox="1"/>
          <p:nvPr userDrawn="1"/>
        </p:nvSpPr>
        <p:spPr>
          <a:xfrm>
            <a:off x="0" y="13668"/>
            <a:ext cx="1361270" cy="2031325"/>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8" name="Rectangle 7">
            <a:extLst>
              <a:ext uri="{FF2B5EF4-FFF2-40B4-BE49-F238E27FC236}">
                <a16:creationId xmlns:a16="http://schemas.microsoft.com/office/drawing/2014/main" id="{31242756-6786-4A1D-ABE0-8487633BDB7D}"/>
              </a:ext>
            </a:extLst>
          </p:cNvPr>
          <p:cNvSpPr/>
          <p:nvPr userDrawn="1"/>
        </p:nvSpPr>
        <p:spPr>
          <a:xfrm>
            <a:off x="248478" y="447213"/>
            <a:ext cx="2017644" cy="238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TextBox 9">
            <a:extLst>
              <a:ext uri="{FF2B5EF4-FFF2-40B4-BE49-F238E27FC236}">
                <a16:creationId xmlns:a16="http://schemas.microsoft.com/office/drawing/2014/main" id="{55BB6673-4553-448D-B1BB-E3A0BEB6FB3D}"/>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3 </a:t>
            </a:r>
          </a:p>
        </p:txBody>
      </p:sp>
    </p:spTree>
    <p:extLst>
      <p:ext uri="{BB962C8B-B14F-4D97-AF65-F5344CB8AC3E}">
        <p14:creationId xmlns:p14="http://schemas.microsoft.com/office/powerpoint/2010/main" val="331745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earch I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785E3-9265-4327-A093-FD72C97C8F04}"/>
              </a:ext>
            </a:extLst>
          </p:cNvPr>
          <p:cNvSpPr txBox="1"/>
          <p:nvPr userDrawn="1"/>
        </p:nvSpPr>
        <p:spPr>
          <a:xfrm>
            <a:off x="2537927" y="673477"/>
            <a:ext cx="6475443" cy="411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Verdana" panose="020B0604030504040204" pitchFamily="34" charset="0"/>
                <a:ea typeface="Verdana" panose="020B0604030504040204" pitchFamily="34" charset="0"/>
              </a:rPr>
              <a:t>Go to “Tour of Basic Genetics”</a:t>
            </a:r>
          </a:p>
        </p:txBody>
      </p:sp>
      <p:sp>
        <p:nvSpPr>
          <p:cNvPr id="7" name="TextBox 6">
            <a:extLst>
              <a:ext uri="{FF2B5EF4-FFF2-40B4-BE49-F238E27FC236}">
                <a16:creationId xmlns:a16="http://schemas.microsoft.com/office/drawing/2014/main" id="{367771D9-51CE-4601-A7E4-7FAFF76014BD}"/>
              </a:ext>
            </a:extLst>
          </p:cNvPr>
          <p:cNvSpPr txBox="1"/>
          <p:nvPr userDrawn="1"/>
        </p:nvSpPr>
        <p:spPr>
          <a:xfrm>
            <a:off x="0" y="0"/>
            <a:ext cx="2322325" cy="4062651"/>
          </a:xfrm>
          <a:prstGeom prst="rect">
            <a:avLst/>
          </a:prstGeom>
          <a:noFill/>
        </p:spPr>
        <p:txBody>
          <a:bodyPr wrap="squar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8" name="Rectangle 7">
            <a:extLst>
              <a:ext uri="{FF2B5EF4-FFF2-40B4-BE49-F238E27FC236}">
                <a16:creationId xmlns:a16="http://schemas.microsoft.com/office/drawing/2014/main" id="{AEED830E-CDD2-4AC9-8565-96FB84FA871F}"/>
              </a:ext>
            </a:extLst>
          </p:cNvPr>
          <p:cNvSpPr/>
          <p:nvPr userDrawn="1"/>
        </p:nvSpPr>
        <p:spPr>
          <a:xfrm>
            <a:off x="176023" y="424481"/>
            <a:ext cx="2254103" cy="4601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ln>
                  <a:noFill/>
                </a:ln>
                <a:solidFill>
                  <a:schemeClr val="tx1"/>
                </a:solidFill>
              </a:rPr>
              <a:t>1: What are Traits?</a:t>
            </a:r>
          </a:p>
          <a:p>
            <a:pPr algn="l"/>
            <a:endParaRPr lang="en-US" sz="1400" dirty="0">
              <a:ln>
                <a:noFill/>
              </a:ln>
              <a:solidFill>
                <a:schemeClr val="tx1"/>
              </a:solidFill>
            </a:endParaRPr>
          </a:p>
          <a:p>
            <a:pPr algn="l"/>
            <a:endParaRPr lang="en-US" sz="1400" dirty="0">
              <a:ln>
                <a:noFill/>
              </a:ln>
              <a:solidFill>
                <a:schemeClr val="tx1"/>
              </a:solidFill>
            </a:endParaRPr>
          </a:p>
          <a:p>
            <a:pPr algn="l"/>
            <a:endParaRPr lang="en-US" sz="1400" dirty="0">
              <a:ln>
                <a:noFill/>
              </a:ln>
              <a:solidFill>
                <a:schemeClr val="tx1"/>
              </a:solidFill>
            </a:endParaRPr>
          </a:p>
          <a:p>
            <a:pPr algn="l"/>
            <a:r>
              <a:rPr lang="en-US" sz="1400" dirty="0">
                <a:ln>
                  <a:noFill/>
                </a:ln>
                <a:solidFill>
                  <a:schemeClr val="tx1"/>
                </a:solidFill>
              </a:rPr>
              <a:t>2: What are DNA and Genes?</a:t>
            </a:r>
          </a:p>
          <a:p>
            <a:pPr algn="l"/>
            <a:endParaRPr lang="en-US" sz="1400" dirty="0">
              <a:ln>
                <a:noFill/>
              </a:ln>
              <a:solidFill>
                <a:schemeClr val="tx1"/>
              </a:solidFill>
            </a:endParaRPr>
          </a:p>
          <a:p>
            <a:pPr algn="l"/>
            <a:endParaRPr lang="en-US" sz="1400" dirty="0">
              <a:ln>
                <a:noFill/>
              </a:ln>
              <a:solidFill>
                <a:schemeClr val="tx1"/>
              </a:solidFill>
            </a:endParaRPr>
          </a:p>
          <a:p>
            <a:pPr algn="l"/>
            <a:endParaRPr lang="en-US" sz="1400" dirty="0">
              <a:ln>
                <a:noFill/>
              </a:ln>
              <a:solidFill>
                <a:schemeClr val="tx1"/>
              </a:solidFill>
            </a:endParaRPr>
          </a:p>
          <a:p>
            <a:pPr algn="l"/>
            <a:r>
              <a:rPr lang="en-US" sz="1400" dirty="0">
                <a:ln>
                  <a:noFill/>
                </a:ln>
                <a:solidFill>
                  <a:schemeClr val="tx1"/>
                </a:solidFill>
              </a:rPr>
              <a:t>3: What are proteins?</a:t>
            </a:r>
          </a:p>
          <a:p>
            <a:pPr algn="l"/>
            <a:endParaRPr lang="en-US" sz="1400" dirty="0">
              <a:ln>
                <a:noFill/>
              </a:ln>
              <a:solidFill>
                <a:schemeClr val="tx1"/>
              </a:solidFill>
            </a:endParaRPr>
          </a:p>
          <a:p>
            <a:pPr algn="l"/>
            <a:endParaRPr lang="en-US" sz="1400" dirty="0">
              <a:ln>
                <a:noFill/>
              </a:ln>
              <a:solidFill>
                <a:schemeClr val="tx1"/>
              </a:solidFill>
            </a:endParaRPr>
          </a:p>
          <a:p>
            <a:pPr algn="l"/>
            <a:endParaRPr lang="en-US" sz="1400" dirty="0">
              <a:ln>
                <a:noFill/>
              </a:ln>
              <a:solidFill>
                <a:schemeClr val="tx1"/>
              </a:solidFill>
            </a:endParaRPr>
          </a:p>
          <a:p>
            <a:pPr algn="l"/>
            <a:r>
              <a:rPr lang="en-US" sz="1400" dirty="0">
                <a:ln>
                  <a:noFill/>
                </a:ln>
                <a:solidFill>
                  <a:schemeClr val="tx1"/>
                </a:solidFill>
              </a:rPr>
              <a:t>4: What is Inheritance?</a:t>
            </a:r>
          </a:p>
          <a:p>
            <a:pPr algn="l"/>
            <a:endParaRPr lang="en-US" sz="1400" dirty="0">
              <a:ln>
                <a:noFill/>
              </a:ln>
              <a:solidFill>
                <a:schemeClr val="tx1"/>
              </a:solidFill>
            </a:endParaRPr>
          </a:p>
          <a:p>
            <a:pPr algn="l"/>
            <a:endParaRPr lang="en-US" sz="1400" dirty="0">
              <a:ln>
                <a:noFill/>
              </a:ln>
              <a:solidFill>
                <a:schemeClr val="tx1"/>
              </a:solidFill>
            </a:endParaRPr>
          </a:p>
          <a:p>
            <a:pPr algn="l"/>
            <a:endParaRPr lang="en-US" sz="1400" dirty="0">
              <a:ln>
                <a:noFill/>
              </a:ln>
              <a:solidFill>
                <a:schemeClr val="tx1"/>
              </a:solidFill>
            </a:endParaRPr>
          </a:p>
          <a:p>
            <a:pPr algn="l"/>
            <a:r>
              <a:rPr lang="en-US" sz="1400" dirty="0">
                <a:ln>
                  <a:noFill/>
                </a:ln>
                <a:solidFill>
                  <a:schemeClr val="tx1"/>
                </a:solidFill>
              </a:rPr>
              <a:t>5: What is Mutation?</a:t>
            </a:r>
          </a:p>
        </p:txBody>
      </p:sp>
      <p:sp>
        <p:nvSpPr>
          <p:cNvPr id="2" name="TextBox 1">
            <a:extLst>
              <a:ext uri="{FF2B5EF4-FFF2-40B4-BE49-F238E27FC236}">
                <a16:creationId xmlns:a16="http://schemas.microsoft.com/office/drawing/2014/main" id="{D4C46C1D-9144-466E-94D3-24591F044FA5}"/>
              </a:ext>
            </a:extLst>
          </p:cNvPr>
          <p:cNvSpPr txBox="1"/>
          <p:nvPr userDrawn="1"/>
        </p:nvSpPr>
        <p:spPr>
          <a:xfrm>
            <a:off x="2688651" y="1491195"/>
            <a:ext cx="6324719" cy="369332"/>
          </a:xfrm>
          <a:prstGeom prst="rect">
            <a:avLst/>
          </a:prstGeom>
          <a:noFill/>
        </p:spPr>
        <p:txBody>
          <a:bodyPr wrap="square" rtlCol="0">
            <a:spAutoFit/>
          </a:bodyPr>
          <a:lstStyle/>
          <a:p>
            <a:pPr defTabSz="1005840"/>
            <a:r>
              <a:rPr lang="en-US" sz="1800" dirty="0">
                <a:solidFill>
                  <a:prstClr val="black"/>
                </a:solidFill>
                <a:latin typeface="Verdana" panose="020B0604030504040204" pitchFamily="34" charset="0"/>
                <a:ea typeface="Verdana" panose="020B0604030504040204" pitchFamily="34" charset="0"/>
              </a:rPr>
              <a:t>Watch the 5 video segments on the tour. </a:t>
            </a:r>
          </a:p>
        </p:txBody>
      </p:sp>
      <p:sp>
        <p:nvSpPr>
          <p:cNvPr id="4" name="TextBox 3">
            <a:extLst>
              <a:ext uri="{FF2B5EF4-FFF2-40B4-BE49-F238E27FC236}">
                <a16:creationId xmlns:a16="http://schemas.microsoft.com/office/drawing/2014/main" id="{7EB1CCD0-E1A8-45F8-A4AF-337608DAFFB2}"/>
              </a:ext>
            </a:extLst>
          </p:cNvPr>
          <p:cNvSpPr txBox="1"/>
          <p:nvPr userDrawn="1"/>
        </p:nvSpPr>
        <p:spPr>
          <a:xfrm>
            <a:off x="2537927" y="2150499"/>
            <a:ext cx="6324719" cy="646331"/>
          </a:xfrm>
          <a:prstGeom prst="rect">
            <a:avLst/>
          </a:prstGeom>
          <a:noFill/>
        </p:spPr>
        <p:txBody>
          <a:bodyPr wrap="square" rtlCol="0">
            <a:spAutoFit/>
          </a:bodyPr>
          <a:lstStyle/>
          <a:p>
            <a:pPr marL="342900" indent="-342900" defTabSz="1005840">
              <a:buFont typeface="+mj-lt"/>
              <a:buAutoNum type="arabicPeriod"/>
            </a:pPr>
            <a:r>
              <a:rPr lang="en-US" dirty="0">
                <a:solidFill>
                  <a:prstClr val="black"/>
                </a:solidFill>
                <a:latin typeface="Verdana" panose="020B0604030504040204" pitchFamily="34" charset="0"/>
                <a:ea typeface="Verdana" panose="020B0604030504040204" pitchFamily="34" charset="0"/>
              </a:rPr>
              <a:t>After each video summarize at least one key detail you have learned from that segment.</a:t>
            </a:r>
          </a:p>
        </p:txBody>
      </p:sp>
    </p:spTree>
    <p:extLst>
      <p:ext uri="{BB962C8B-B14F-4D97-AF65-F5344CB8AC3E}">
        <p14:creationId xmlns:p14="http://schemas.microsoft.com/office/powerpoint/2010/main" val="3977785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923330"/>
          </a:xfrm>
          <a:prstGeom prst="rect">
            <a:avLst/>
          </a:prstGeom>
          <a:noFill/>
        </p:spPr>
        <p:txBody>
          <a:bodyPr wrap="square" rtlCol="0">
            <a:spAutoFit/>
          </a:bodyPr>
          <a:lstStyle/>
          <a:p>
            <a:pPr marL="0" indent="0" defTabSz="1005840">
              <a:buFont typeface="+mj-lt"/>
              <a:buNone/>
            </a:pPr>
            <a:r>
              <a:rPr lang="en-US" sz="1800" dirty="0">
                <a:solidFill>
                  <a:prstClr val="black"/>
                </a:solidFill>
                <a:latin typeface="Verdana" panose="020B0604030504040204" pitchFamily="34" charset="0"/>
                <a:ea typeface="Verdana" panose="020B0604030504040204" pitchFamily="34" charset="0"/>
              </a:rPr>
              <a:t>Explain what the purpose of a gene is.</a:t>
            </a: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862322"/>
          </a:xfrm>
          <a:custGeom>
            <a:avLst/>
            <a:gdLst>
              <a:gd name="connsiteX0" fmla="*/ 0 w 5867958"/>
              <a:gd name="connsiteY0" fmla="*/ 0 h 2862322"/>
              <a:gd name="connsiteX1" fmla="*/ 586796 w 5867958"/>
              <a:gd name="connsiteY1" fmla="*/ 0 h 2862322"/>
              <a:gd name="connsiteX2" fmla="*/ 1056232 w 5867958"/>
              <a:gd name="connsiteY2" fmla="*/ 0 h 2862322"/>
              <a:gd name="connsiteX3" fmla="*/ 1760387 w 5867958"/>
              <a:gd name="connsiteY3" fmla="*/ 0 h 2862322"/>
              <a:gd name="connsiteX4" fmla="*/ 2229824 w 5867958"/>
              <a:gd name="connsiteY4" fmla="*/ 0 h 2862322"/>
              <a:gd name="connsiteX5" fmla="*/ 2640581 w 5867958"/>
              <a:gd name="connsiteY5" fmla="*/ 0 h 2862322"/>
              <a:gd name="connsiteX6" fmla="*/ 3344736 w 5867958"/>
              <a:gd name="connsiteY6" fmla="*/ 0 h 2862322"/>
              <a:gd name="connsiteX7" fmla="*/ 3931532 w 5867958"/>
              <a:gd name="connsiteY7" fmla="*/ 0 h 2862322"/>
              <a:gd name="connsiteX8" fmla="*/ 4342289 w 5867958"/>
              <a:gd name="connsiteY8" fmla="*/ 0 h 2862322"/>
              <a:gd name="connsiteX9" fmla="*/ 4929085 w 5867958"/>
              <a:gd name="connsiteY9" fmla="*/ 0 h 2862322"/>
              <a:gd name="connsiteX10" fmla="*/ 5867958 w 5867958"/>
              <a:gd name="connsiteY10" fmla="*/ 0 h 2862322"/>
              <a:gd name="connsiteX11" fmla="*/ 5867958 w 5867958"/>
              <a:gd name="connsiteY11" fmla="*/ 572464 h 2862322"/>
              <a:gd name="connsiteX12" fmla="*/ 5867958 w 5867958"/>
              <a:gd name="connsiteY12" fmla="*/ 1116306 h 2862322"/>
              <a:gd name="connsiteX13" fmla="*/ 5867958 w 5867958"/>
              <a:gd name="connsiteY13" fmla="*/ 1631524 h 2862322"/>
              <a:gd name="connsiteX14" fmla="*/ 5867958 w 5867958"/>
              <a:gd name="connsiteY14" fmla="*/ 2146742 h 2862322"/>
              <a:gd name="connsiteX15" fmla="*/ 5867958 w 5867958"/>
              <a:gd name="connsiteY15" fmla="*/ 2862322 h 2862322"/>
              <a:gd name="connsiteX16" fmla="*/ 5339842 w 5867958"/>
              <a:gd name="connsiteY16" fmla="*/ 2862322 h 2862322"/>
              <a:gd name="connsiteX17" fmla="*/ 4811726 w 5867958"/>
              <a:gd name="connsiteY17" fmla="*/ 2862322 h 2862322"/>
              <a:gd name="connsiteX18" fmla="*/ 4342289 w 5867958"/>
              <a:gd name="connsiteY18" fmla="*/ 2862322 h 2862322"/>
              <a:gd name="connsiteX19" fmla="*/ 3696814 w 5867958"/>
              <a:gd name="connsiteY19" fmla="*/ 2862322 h 2862322"/>
              <a:gd name="connsiteX20" fmla="*/ 3286056 w 5867958"/>
              <a:gd name="connsiteY20" fmla="*/ 2862322 h 2862322"/>
              <a:gd name="connsiteX21" fmla="*/ 2640581 w 5867958"/>
              <a:gd name="connsiteY21" fmla="*/ 2862322 h 2862322"/>
              <a:gd name="connsiteX22" fmla="*/ 2229824 w 5867958"/>
              <a:gd name="connsiteY22" fmla="*/ 2862322 h 2862322"/>
              <a:gd name="connsiteX23" fmla="*/ 1701708 w 5867958"/>
              <a:gd name="connsiteY23" fmla="*/ 2862322 h 2862322"/>
              <a:gd name="connsiteX24" fmla="*/ 1056232 w 5867958"/>
              <a:gd name="connsiteY24" fmla="*/ 2862322 h 2862322"/>
              <a:gd name="connsiteX25" fmla="*/ 586796 w 5867958"/>
              <a:gd name="connsiteY25" fmla="*/ 2862322 h 2862322"/>
              <a:gd name="connsiteX26" fmla="*/ 0 w 5867958"/>
              <a:gd name="connsiteY26" fmla="*/ 2862322 h 2862322"/>
              <a:gd name="connsiteX27" fmla="*/ 0 w 5867958"/>
              <a:gd name="connsiteY27" fmla="*/ 2261234 h 2862322"/>
              <a:gd name="connsiteX28" fmla="*/ 0 w 5867958"/>
              <a:gd name="connsiteY28" fmla="*/ 1688770 h 2862322"/>
              <a:gd name="connsiteX29" fmla="*/ 0 w 5867958"/>
              <a:gd name="connsiteY29" fmla="*/ 1059059 h 2862322"/>
              <a:gd name="connsiteX30" fmla="*/ 0 w 5867958"/>
              <a:gd name="connsiteY30"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862322"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911115" y="149712"/>
                  <a:pt x="5847344" y="322712"/>
                  <a:pt x="5867958" y="572464"/>
                </a:cubicBezTo>
                <a:cubicBezTo>
                  <a:pt x="5888572" y="822216"/>
                  <a:pt x="5809448" y="863750"/>
                  <a:pt x="5867958" y="1116306"/>
                </a:cubicBezTo>
                <a:cubicBezTo>
                  <a:pt x="5926468" y="1368862"/>
                  <a:pt x="5831236" y="1438872"/>
                  <a:pt x="5867958" y="1631524"/>
                </a:cubicBezTo>
                <a:cubicBezTo>
                  <a:pt x="5904680" y="1824176"/>
                  <a:pt x="5867128" y="2016771"/>
                  <a:pt x="5867958" y="2146742"/>
                </a:cubicBezTo>
                <a:cubicBezTo>
                  <a:pt x="5868788" y="2276713"/>
                  <a:pt x="5800496" y="2599388"/>
                  <a:pt x="5867958" y="2862322"/>
                </a:cubicBezTo>
                <a:cubicBezTo>
                  <a:pt x="5694004" y="2919999"/>
                  <a:pt x="5501294" y="2855628"/>
                  <a:pt x="5339842" y="2862322"/>
                </a:cubicBezTo>
                <a:cubicBezTo>
                  <a:pt x="5178390" y="2869016"/>
                  <a:pt x="4919619" y="2812532"/>
                  <a:pt x="4811726" y="2862322"/>
                </a:cubicBezTo>
                <a:cubicBezTo>
                  <a:pt x="4703833" y="2912112"/>
                  <a:pt x="4492262" y="2857983"/>
                  <a:pt x="4342289" y="2862322"/>
                </a:cubicBezTo>
                <a:cubicBezTo>
                  <a:pt x="4192316" y="2866661"/>
                  <a:pt x="3874321" y="2825424"/>
                  <a:pt x="3696814" y="2862322"/>
                </a:cubicBezTo>
                <a:cubicBezTo>
                  <a:pt x="3519307" y="2899220"/>
                  <a:pt x="3468677" y="2846982"/>
                  <a:pt x="3286056" y="2862322"/>
                </a:cubicBezTo>
                <a:cubicBezTo>
                  <a:pt x="3103435" y="2877662"/>
                  <a:pt x="2956620" y="2838388"/>
                  <a:pt x="2640581" y="2862322"/>
                </a:cubicBezTo>
                <a:cubicBezTo>
                  <a:pt x="2324543" y="2886256"/>
                  <a:pt x="2403701" y="2823136"/>
                  <a:pt x="2229824" y="2862322"/>
                </a:cubicBezTo>
                <a:cubicBezTo>
                  <a:pt x="2055947" y="2901508"/>
                  <a:pt x="1853087" y="2852223"/>
                  <a:pt x="1701708" y="2862322"/>
                </a:cubicBezTo>
                <a:cubicBezTo>
                  <a:pt x="1550329" y="2872421"/>
                  <a:pt x="1229599" y="2790965"/>
                  <a:pt x="1056232" y="2862322"/>
                </a:cubicBezTo>
                <a:cubicBezTo>
                  <a:pt x="882865" y="2933679"/>
                  <a:pt x="726287" y="2818650"/>
                  <a:pt x="586796" y="2862322"/>
                </a:cubicBezTo>
                <a:cubicBezTo>
                  <a:pt x="447305" y="2905994"/>
                  <a:pt x="194537" y="2842515"/>
                  <a:pt x="0" y="2862322"/>
                </a:cubicBezTo>
                <a:cubicBezTo>
                  <a:pt x="-18318" y="2576288"/>
                  <a:pt x="27873" y="2450374"/>
                  <a:pt x="0" y="2261234"/>
                </a:cubicBezTo>
                <a:cubicBezTo>
                  <a:pt x="-27873" y="2072094"/>
                  <a:pt x="38882" y="1933790"/>
                  <a:pt x="0" y="1688770"/>
                </a:cubicBezTo>
                <a:cubicBezTo>
                  <a:pt x="-38882" y="1443750"/>
                  <a:pt x="54280" y="1330540"/>
                  <a:pt x="0" y="1059059"/>
                </a:cubicBezTo>
                <a:cubicBezTo>
                  <a:pt x="-54280" y="787578"/>
                  <a:pt x="113758" y="482599"/>
                  <a:pt x="0" y="0"/>
                </a:cubicBezTo>
                <a:close/>
              </a:path>
            </a:pathLst>
          </a:custGeom>
          <a:noFill/>
          <a:ln w="19050">
            <a:solidFill>
              <a:srgbClr val="7030A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1</a:t>
            </a:r>
          </a:p>
        </p:txBody>
      </p:sp>
    </p:spTree>
    <p:extLst>
      <p:ext uri="{BB962C8B-B14F-4D97-AF65-F5344CB8AC3E}">
        <p14:creationId xmlns:p14="http://schemas.microsoft.com/office/powerpoint/2010/main" val="3893298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923330"/>
          </a:xfrm>
          <a:prstGeom prst="rect">
            <a:avLst/>
          </a:prstGeom>
          <a:noFill/>
        </p:spPr>
        <p:txBody>
          <a:bodyPr wrap="square" rtlCol="0">
            <a:spAutoFit/>
          </a:bodyPr>
          <a:lstStyle/>
          <a:p>
            <a:pPr marL="0" indent="0" defTabSz="1005840">
              <a:buFont typeface="+mj-lt"/>
              <a:buNone/>
            </a:pPr>
            <a:r>
              <a:rPr lang="en-US" sz="1800" dirty="0">
                <a:solidFill>
                  <a:prstClr val="black"/>
                </a:solidFill>
                <a:latin typeface="Verdana" panose="020B0604030504040204" pitchFamily="34" charset="0"/>
                <a:ea typeface="Verdana" panose="020B0604030504040204" pitchFamily="34" charset="0"/>
              </a:rPr>
              <a:t>How is DNA different than a chromosome?</a:t>
            </a: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862322"/>
          </a:xfrm>
          <a:custGeom>
            <a:avLst/>
            <a:gdLst>
              <a:gd name="connsiteX0" fmla="*/ 0 w 5867958"/>
              <a:gd name="connsiteY0" fmla="*/ 0 h 2862322"/>
              <a:gd name="connsiteX1" fmla="*/ 586796 w 5867958"/>
              <a:gd name="connsiteY1" fmla="*/ 0 h 2862322"/>
              <a:gd name="connsiteX2" fmla="*/ 1056232 w 5867958"/>
              <a:gd name="connsiteY2" fmla="*/ 0 h 2862322"/>
              <a:gd name="connsiteX3" fmla="*/ 1760387 w 5867958"/>
              <a:gd name="connsiteY3" fmla="*/ 0 h 2862322"/>
              <a:gd name="connsiteX4" fmla="*/ 2229824 w 5867958"/>
              <a:gd name="connsiteY4" fmla="*/ 0 h 2862322"/>
              <a:gd name="connsiteX5" fmla="*/ 2640581 w 5867958"/>
              <a:gd name="connsiteY5" fmla="*/ 0 h 2862322"/>
              <a:gd name="connsiteX6" fmla="*/ 3344736 w 5867958"/>
              <a:gd name="connsiteY6" fmla="*/ 0 h 2862322"/>
              <a:gd name="connsiteX7" fmla="*/ 3931532 w 5867958"/>
              <a:gd name="connsiteY7" fmla="*/ 0 h 2862322"/>
              <a:gd name="connsiteX8" fmla="*/ 4342289 w 5867958"/>
              <a:gd name="connsiteY8" fmla="*/ 0 h 2862322"/>
              <a:gd name="connsiteX9" fmla="*/ 4929085 w 5867958"/>
              <a:gd name="connsiteY9" fmla="*/ 0 h 2862322"/>
              <a:gd name="connsiteX10" fmla="*/ 5867958 w 5867958"/>
              <a:gd name="connsiteY10" fmla="*/ 0 h 2862322"/>
              <a:gd name="connsiteX11" fmla="*/ 5867958 w 5867958"/>
              <a:gd name="connsiteY11" fmla="*/ 572464 h 2862322"/>
              <a:gd name="connsiteX12" fmla="*/ 5867958 w 5867958"/>
              <a:gd name="connsiteY12" fmla="*/ 1116306 h 2862322"/>
              <a:gd name="connsiteX13" fmla="*/ 5867958 w 5867958"/>
              <a:gd name="connsiteY13" fmla="*/ 1631524 h 2862322"/>
              <a:gd name="connsiteX14" fmla="*/ 5867958 w 5867958"/>
              <a:gd name="connsiteY14" fmla="*/ 2146742 h 2862322"/>
              <a:gd name="connsiteX15" fmla="*/ 5867958 w 5867958"/>
              <a:gd name="connsiteY15" fmla="*/ 2862322 h 2862322"/>
              <a:gd name="connsiteX16" fmla="*/ 5339842 w 5867958"/>
              <a:gd name="connsiteY16" fmla="*/ 2862322 h 2862322"/>
              <a:gd name="connsiteX17" fmla="*/ 4811726 w 5867958"/>
              <a:gd name="connsiteY17" fmla="*/ 2862322 h 2862322"/>
              <a:gd name="connsiteX18" fmla="*/ 4342289 w 5867958"/>
              <a:gd name="connsiteY18" fmla="*/ 2862322 h 2862322"/>
              <a:gd name="connsiteX19" fmla="*/ 3696814 w 5867958"/>
              <a:gd name="connsiteY19" fmla="*/ 2862322 h 2862322"/>
              <a:gd name="connsiteX20" fmla="*/ 3286056 w 5867958"/>
              <a:gd name="connsiteY20" fmla="*/ 2862322 h 2862322"/>
              <a:gd name="connsiteX21" fmla="*/ 2640581 w 5867958"/>
              <a:gd name="connsiteY21" fmla="*/ 2862322 h 2862322"/>
              <a:gd name="connsiteX22" fmla="*/ 2229824 w 5867958"/>
              <a:gd name="connsiteY22" fmla="*/ 2862322 h 2862322"/>
              <a:gd name="connsiteX23" fmla="*/ 1701708 w 5867958"/>
              <a:gd name="connsiteY23" fmla="*/ 2862322 h 2862322"/>
              <a:gd name="connsiteX24" fmla="*/ 1056232 w 5867958"/>
              <a:gd name="connsiteY24" fmla="*/ 2862322 h 2862322"/>
              <a:gd name="connsiteX25" fmla="*/ 586796 w 5867958"/>
              <a:gd name="connsiteY25" fmla="*/ 2862322 h 2862322"/>
              <a:gd name="connsiteX26" fmla="*/ 0 w 5867958"/>
              <a:gd name="connsiteY26" fmla="*/ 2862322 h 2862322"/>
              <a:gd name="connsiteX27" fmla="*/ 0 w 5867958"/>
              <a:gd name="connsiteY27" fmla="*/ 2261234 h 2862322"/>
              <a:gd name="connsiteX28" fmla="*/ 0 w 5867958"/>
              <a:gd name="connsiteY28" fmla="*/ 1688770 h 2862322"/>
              <a:gd name="connsiteX29" fmla="*/ 0 w 5867958"/>
              <a:gd name="connsiteY29" fmla="*/ 1059059 h 2862322"/>
              <a:gd name="connsiteX30" fmla="*/ 0 w 5867958"/>
              <a:gd name="connsiteY30"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862322"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911115" y="149712"/>
                  <a:pt x="5847344" y="322712"/>
                  <a:pt x="5867958" y="572464"/>
                </a:cubicBezTo>
                <a:cubicBezTo>
                  <a:pt x="5888572" y="822216"/>
                  <a:pt x="5809448" y="863750"/>
                  <a:pt x="5867958" y="1116306"/>
                </a:cubicBezTo>
                <a:cubicBezTo>
                  <a:pt x="5926468" y="1368862"/>
                  <a:pt x="5831236" y="1438872"/>
                  <a:pt x="5867958" y="1631524"/>
                </a:cubicBezTo>
                <a:cubicBezTo>
                  <a:pt x="5904680" y="1824176"/>
                  <a:pt x="5867128" y="2016771"/>
                  <a:pt x="5867958" y="2146742"/>
                </a:cubicBezTo>
                <a:cubicBezTo>
                  <a:pt x="5868788" y="2276713"/>
                  <a:pt x="5800496" y="2599388"/>
                  <a:pt x="5867958" y="2862322"/>
                </a:cubicBezTo>
                <a:cubicBezTo>
                  <a:pt x="5694004" y="2919999"/>
                  <a:pt x="5501294" y="2855628"/>
                  <a:pt x="5339842" y="2862322"/>
                </a:cubicBezTo>
                <a:cubicBezTo>
                  <a:pt x="5178390" y="2869016"/>
                  <a:pt x="4919619" y="2812532"/>
                  <a:pt x="4811726" y="2862322"/>
                </a:cubicBezTo>
                <a:cubicBezTo>
                  <a:pt x="4703833" y="2912112"/>
                  <a:pt x="4492262" y="2857983"/>
                  <a:pt x="4342289" y="2862322"/>
                </a:cubicBezTo>
                <a:cubicBezTo>
                  <a:pt x="4192316" y="2866661"/>
                  <a:pt x="3874321" y="2825424"/>
                  <a:pt x="3696814" y="2862322"/>
                </a:cubicBezTo>
                <a:cubicBezTo>
                  <a:pt x="3519307" y="2899220"/>
                  <a:pt x="3468677" y="2846982"/>
                  <a:pt x="3286056" y="2862322"/>
                </a:cubicBezTo>
                <a:cubicBezTo>
                  <a:pt x="3103435" y="2877662"/>
                  <a:pt x="2956620" y="2838388"/>
                  <a:pt x="2640581" y="2862322"/>
                </a:cubicBezTo>
                <a:cubicBezTo>
                  <a:pt x="2324543" y="2886256"/>
                  <a:pt x="2403701" y="2823136"/>
                  <a:pt x="2229824" y="2862322"/>
                </a:cubicBezTo>
                <a:cubicBezTo>
                  <a:pt x="2055947" y="2901508"/>
                  <a:pt x="1853087" y="2852223"/>
                  <a:pt x="1701708" y="2862322"/>
                </a:cubicBezTo>
                <a:cubicBezTo>
                  <a:pt x="1550329" y="2872421"/>
                  <a:pt x="1229599" y="2790965"/>
                  <a:pt x="1056232" y="2862322"/>
                </a:cubicBezTo>
                <a:cubicBezTo>
                  <a:pt x="882865" y="2933679"/>
                  <a:pt x="726287" y="2818650"/>
                  <a:pt x="586796" y="2862322"/>
                </a:cubicBezTo>
                <a:cubicBezTo>
                  <a:pt x="447305" y="2905994"/>
                  <a:pt x="194537" y="2842515"/>
                  <a:pt x="0" y="2862322"/>
                </a:cubicBezTo>
                <a:cubicBezTo>
                  <a:pt x="-18318" y="2576288"/>
                  <a:pt x="27873" y="2450374"/>
                  <a:pt x="0" y="2261234"/>
                </a:cubicBezTo>
                <a:cubicBezTo>
                  <a:pt x="-27873" y="2072094"/>
                  <a:pt x="38882" y="1933790"/>
                  <a:pt x="0" y="1688770"/>
                </a:cubicBezTo>
                <a:cubicBezTo>
                  <a:pt x="-38882" y="1443750"/>
                  <a:pt x="54280" y="1330540"/>
                  <a:pt x="0" y="1059059"/>
                </a:cubicBezTo>
                <a:cubicBezTo>
                  <a:pt x="-54280" y="787578"/>
                  <a:pt x="113758" y="482599"/>
                  <a:pt x="0" y="0"/>
                </a:cubicBezTo>
                <a:close/>
              </a:path>
            </a:pathLst>
          </a:custGeom>
          <a:noFill/>
          <a:ln w="19050">
            <a:solidFill>
              <a:srgbClr val="7030A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r>
              <a:rPr lang="en-US" sz="1200" b="0" dirty="0">
                <a:latin typeface="Georgia" panose="02040502050405020303" pitchFamily="18" charset="0"/>
                <a:ea typeface="Verdana" panose="020B0604030504040204" pitchFamily="34" charset="0"/>
                <a:cs typeface="+mj-cs"/>
              </a:rPr>
              <a:t>2.</a:t>
            </a:r>
          </a:p>
          <a:p>
            <a:endParaRPr lang="en-US" sz="1200" b="0" dirty="0">
              <a:latin typeface="Georgia" panose="02040502050405020303" pitchFamily="18" charset="0"/>
              <a:ea typeface="Verdana" panose="020B0604030504040204" pitchFamily="34" charset="0"/>
              <a:cs typeface="+mj-cs"/>
            </a:endParaRPr>
          </a:p>
          <a:p>
            <a:endParaRPr lang="en-US" sz="1200" b="0" dirty="0">
              <a:latin typeface="Georgia" panose="02040502050405020303" pitchFamily="18" charset="0"/>
              <a:ea typeface="Verdana" panose="020B0604030504040204" pitchFamily="34" charset="0"/>
              <a:cs typeface="+mj-cs"/>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2</a:t>
            </a:r>
          </a:p>
        </p:txBody>
      </p:sp>
    </p:spTree>
    <p:extLst>
      <p:ext uri="{BB962C8B-B14F-4D97-AF65-F5344CB8AC3E}">
        <p14:creationId xmlns:p14="http://schemas.microsoft.com/office/powerpoint/2010/main" val="2754683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1754326"/>
          </a:xfrm>
          <a:prstGeom prst="rect">
            <a:avLst/>
          </a:prstGeom>
          <a:noFill/>
        </p:spPr>
        <p:txBody>
          <a:bodyPr wrap="square" rtlCol="0">
            <a:spAutoFit/>
          </a:bodyPr>
          <a:lstStyle/>
          <a:p>
            <a:pPr marL="0" indent="0" defTabSz="1005840">
              <a:buFont typeface="+mj-lt"/>
              <a:buNone/>
            </a:pPr>
            <a:r>
              <a:rPr lang="en-US" sz="1800" dirty="0">
                <a:solidFill>
                  <a:prstClr val="black"/>
                </a:solidFill>
                <a:latin typeface="Verdana" panose="020B0604030504040204" pitchFamily="34" charset="0"/>
                <a:ea typeface="Verdana" panose="020B0604030504040204" pitchFamily="34" charset="0"/>
              </a:rPr>
              <a:t>What is the difference between a dominant trait and a recessive trait?</a:t>
            </a: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862322"/>
          </a:xfrm>
          <a:custGeom>
            <a:avLst/>
            <a:gdLst>
              <a:gd name="connsiteX0" fmla="*/ 0 w 5867958"/>
              <a:gd name="connsiteY0" fmla="*/ 0 h 2862322"/>
              <a:gd name="connsiteX1" fmla="*/ 586796 w 5867958"/>
              <a:gd name="connsiteY1" fmla="*/ 0 h 2862322"/>
              <a:gd name="connsiteX2" fmla="*/ 1056232 w 5867958"/>
              <a:gd name="connsiteY2" fmla="*/ 0 h 2862322"/>
              <a:gd name="connsiteX3" fmla="*/ 1760387 w 5867958"/>
              <a:gd name="connsiteY3" fmla="*/ 0 h 2862322"/>
              <a:gd name="connsiteX4" fmla="*/ 2229824 w 5867958"/>
              <a:gd name="connsiteY4" fmla="*/ 0 h 2862322"/>
              <a:gd name="connsiteX5" fmla="*/ 2640581 w 5867958"/>
              <a:gd name="connsiteY5" fmla="*/ 0 h 2862322"/>
              <a:gd name="connsiteX6" fmla="*/ 3344736 w 5867958"/>
              <a:gd name="connsiteY6" fmla="*/ 0 h 2862322"/>
              <a:gd name="connsiteX7" fmla="*/ 3931532 w 5867958"/>
              <a:gd name="connsiteY7" fmla="*/ 0 h 2862322"/>
              <a:gd name="connsiteX8" fmla="*/ 4342289 w 5867958"/>
              <a:gd name="connsiteY8" fmla="*/ 0 h 2862322"/>
              <a:gd name="connsiteX9" fmla="*/ 4929085 w 5867958"/>
              <a:gd name="connsiteY9" fmla="*/ 0 h 2862322"/>
              <a:gd name="connsiteX10" fmla="*/ 5867958 w 5867958"/>
              <a:gd name="connsiteY10" fmla="*/ 0 h 2862322"/>
              <a:gd name="connsiteX11" fmla="*/ 5867958 w 5867958"/>
              <a:gd name="connsiteY11" fmla="*/ 572464 h 2862322"/>
              <a:gd name="connsiteX12" fmla="*/ 5867958 w 5867958"/>
              <a:gd name="connsiteY12" fmla="*/ 1116306 h 2862322"/>
              <a:gd name="connsiteX13" fmla="*/ 5867958 w 5867958"/>
              <a:gd name="connsiteY13" fmla="*/ 1631524 h 2862322"/>
              <a:gd name="connsiteX14" fmla="*/ 5867958 w 5867958"/>
              <a:gd name="connsiteY14" fmla="*/ 2146742 h 2862322"/>
              <a:gd name="connsiteX15" fmla="*/ 5867958 w 5867958"/>
              <a:gd name="connsiteY15" fmla="*/ 2862322 h 2862322"/>
              <a:gd name="connsiteX16" fmla="*/ 5339842 w 5867958"/>
              <a:gd name="connsiteY16" fmla="*/ 2862322 h 2862322"/>
              <a:gd name="connsiteX17" fmla="*/ 4811726 w 5867958"/>
              <a:gd name="connsiteY17" fmla="*/ 2862322 h 2862322"/>
              <a:gd name="connsiteX18" fmla="*/ 4342289 w 5867958"/>
              <a:gd name="connsiteY18" fmla="*/ 2862322 h 2862322"/>
              <a:gd name="connsiteX19" fmla="*/ 3696814 w 5867958"/>
              <a:gd name="connsiteY19" fmla="*/ 2862322 h 2862322"/>
              <a:gd name="connsiteX20" fmla="*/ 3286056 w 5867958"/>
              <a:gd name="connsiteY20" fmla="*/ 2862322 h 2862322"/>
              <a:gd name="connsiteX21" fmla="*/ 2640581 w 5867958"/>
              <a:gd name="connsiteY21" fmla="*/ 2862322 h 2862322"/>
              <a:gd name="connsiteX22" fmla="*/ 2229824 w 5867958"/>
              <a:gd name="connsiteY22" fmla="*/ 2862322 h 2862322"/>
              <a:gd name="connsiteX23" fmla="*/ 1701708 w 5867958"/>
              <a:gd name="connsiteY23" fmla="*/ 2862322 h 2862322"/>
              <a:gd name="connsiteX24" fmla="*/ 1056232 w 5867958"/>
              <a:gd name="connsiteY24" fmla="*/ 2862322 h 2862322"/>
              <a:gd name="connsiteX25" fmla="*/ 586796 w 5867958"/>
              <a:gd name="connsiteY25" fmla="*/ 2862322 h 2862322"/>
              <a:gd name="connsiteX26" fmla="*/ 0 w 5867958"/>
              <a:gd name="connsiteY26" fmla="*/ 2862322 h 2862322"/>
              <a:gd name="connsiteX27" fmla="*/ 0 w 5867958"/>
              <a:gd name="connsiteY27" fmla="*/ 2261234 h 2862322"/>
              <a:gd name="connsiteX28" fmla="*/ 0 w 5867958"/>
              <a:gd name="connsiteY28" fmla="*/ 1688770 h 2862322"/>
              <a:gd name="connsiteX29" fmla="*/ 0 w 5867958"/>
              <a:gd name="connsiteY29" fmla="*/ 1059059 h 2862322"/>
              <a:gd name="connsiteX30" fmla="*/ 0 w 5867958"/>
              <a:gd name="connsiteY30"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862322"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911115" y="149712"/>
                  <a:pt x="5847344" y="322712"/>
                  <a:pt x="5867958" y="572464"/>
                </a:cubicBezTo>
                <a:cubicBezTo>
                  <a:pt x="5888572" y="822216"/>
                  <a:pt x="5809448" y="863750"/>
                  <a:pt x="5867958" y="1116306"/>
                </a:cubicBezTo>
                <a:cubicBezTo>
                  <a:pt x="5926468" y="1368862"/>
                  <a:pt x="5831236" y="1438872"/>
                  <a:pt x="5867958" y="1631524"/>
                </a:cubicBezTo>
                <a:cubicBezTo>
                  <a:pt x="5904680" y="1824176"/>
                  <a:pt x="5867128" y="2016771"/>
                  <a:pt x="5867958" y="2146742"/>
                </a:cubicBezTo>
                <a:cubicBezTo>
                  <a:pt x="5868788" y="2276713"/>
                  <a:pt x="5800496" y="2599388"/>
                  <a:pt x="5867958" y="2862322"/>
                </a:cubicBezTo>
                <a:cubicBezTo>
                  <a:pt x="5694004" y="2919999"/>
                  <a:pt x="5501294" y="2855628"/>
                  <a:pt x="5339842" y="2862322"/>
                </a:cubicBezTo>
                <a:cubicBezTo>
                  <a:pt x="5178390" y="2869016"/>
                  <a:pt x="4919619" y="2812532"/>
                  <a:pt x="4811726" y="2862322"/>
                </a:cubicBezTo>
                <a:cubicBezTo>
                  <a:pt x="4703833" y="2912112"/>
                  <a:pt x="4492262" y="2857983"/>
                  <a:pt x="4342289" y="2862322"/>
                </a:cubicBezTo>
                <a:cubicBezTo>
                  <a:pt x="4192316" y="2866661"/>
                  <a:pt x="3874321" y="2825424"/>
                  <a:pt x="3696814" y="2862322"/>
                </a:cubicBezTo>
                <a:cubicBezTo>
                  <a:pt x="3519307" y="2899220"/>
                  <a:pt x="3468677" y="2846982"/>
                  <a:pt x="3286056" y="2862322"/>
                </a:cubicBezTo>
                <a:cubicBezTo>
                  <a:pt x="3103435" y="2877662"/>
                  <a:pt x="2956620" y="2838388"/>
                  <a:pt x="2640581" y="2862322"/>
                </a:cubicBezTo>
                <a:cubicBezTo>
                  <a:pt x="2324543" y="2886256"/>
                  <a:pt x="2403701" y="2823136"/>
                  <a:pt x="2229824" y="2862322"/>
                </a:cubicBezTo>
                <a:cubicBezTo>
                  <a:pt x="2055947" y="2901508"/>
                  <a:pt x="1853087" y="2852223"/>
                  <a:pt x="1701708" y="2862322"/>
                </a:cubicBezTo>
                <a:cubicBezTo>
                  <a:pt x="1550329" y="2872421"/>
                  <a:pt x="1229599" y="2790965"/>
                  <a:pt x="1056232" y="2862322"/>
                </a:cubicBezTo>
                <a:cubicBezTo>
                  <a:pt x="882865" y="2933679"/>
                  <a:pt x="726287" y="2818650"/>
                  <a:pt x="586796" y="2862322"/>
                </a:cubicBezTo>
                <a:cubicBezTo>
                  <a:pt x="447305" y="2905994"/>
                  <a:pt x="194537" y="2842515"/>
                  <a:pt x="0" y="2862322"/>
                </a:cubicBezTo>
                <a:cubicBezTo>
                  <a:pt x="-18318" y="2576288"/>
                  <a:pt x="27873" y="2450374"/>
                  <a:pt x="0" y="2261234"/>
                </a:cubicBezTo>
                <a:cubicBezTo>
                  <a:pt x="-27873" y="2072094"/>
                  <a:pt x="38882" y="1933790"/>
                  <a:pt x="0" y="1688770"/>
                </a:cubicBezTo>
                <a:cubicBezTo>
                  <a:pt x="-38882" y="1443750"/>
                  <a:pt x="54280" y="1330540"/>
                  <a:pt x="0" y="1059059"/>
                </a:cubicBezTo>
                <a:cubicBezTo>
                  <a:pt x="-54280" y="787578"/>
                  <a:pt x="113758" y="482599"/>
                  <a:pt x="0" y="0"/>
                </a:cubicBezTo>
                <a:close/>
              </a:path>
            </a:pathLst>
          </a:custGeom>
          <a:noFill/>
          <a:ln w="19050">
            <a:solidFill>
              <a:srgbClr val="7030A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3</a:t>
            </a:r>
          </a:p>
        </p:txBody>
      </p:sp>
    </p:spTree>
    <p:extLst>
      <p:ext uri="{BB962C8B-B14F-4D97-AF65-F5344CB8AC3E}">
        <p14:creationId xmlns:p14="http://schemas.microsoft.com/office/powerpoint/2010/main" val="2294836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rganize I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54E6E-2834-4965-A2BA-592F61B39D67}"/>
              </a:ext>
            </a:extLst>
          </p:cNvPr>
          <p:cNvSpPr/>
          <p:nvPr userDrawn="1"/>
        </p:nvSpPr>
        <p:spPr>
          <a:xfrm>
            <a:off x="65581" y="129598"/>
            <a:ext cx="2193988" cy="2862322"/>
          </a:xfrm>
          <a:prstGeom prst="rect">
            <a:avLst/>
          </a:prstGeom>
        </p:spPr>
        <p:txBody>
          <a:bodyPr wrap="square">
            <a:spAutoFit/>
          </a:bodyPr>
          <a:lstStyle/>
          <a:p>
            <a:pPr marL="12700" indent="0" algn="ctr">
              <a:buNone/>
              <a:tabLst/>
            </a:pPr>
            <a:r>
              <a:rPr lang="en-US" sz="1800" dirty="0">
                <a:solidFill>
                  <a:schemeClr val="tx1"/>
                </a:solidFill>
                <a:latin typeface="Verdana" panose="020B0604030504040204" pitchFamily="34" charset="0"/>
                <a:ea typeface="Verdana" panose="020B0604030504040204" pitchFamily="34" charset="0"/>
              </a:rPr>
              <a:t> </a:t>
            </a: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Draw an arrow from the vocabulary word to the correct definition.</a:t>
            </a:r>
          </a:p>
          <a:p>
            <a:pPr marL="12700" indent="0" algn="ctr">
              <a:buNone/>
              <a:tabLst/>
            </a:pP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Go to Insert&gt;Shapes&gt; and choose the arrow tool.</a:t>
            </a:r>
          </a:p>
          <a:p>
            <a:pPr defTabSz="1005840"/>
            <a:endParaRPr lang="en-US" sz="1800" dirty="0">
              <a:solidFill>
                <a:prstClr val="black"/>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DD7AE1BD-50A5-4F38-9055-121A9C412A74}"/>
              </a:ext>
            </a:extLst>
          </p:cNvPr>
          <p:cNvSpPr txBox="1"/>
          <p:nvPr userDrawn="1"/>
        </p:nvSpPr>
        <p:spPr>
          <a:xfrm>
            <a:off x="2731397" y="964770"/>
            <a:ext cx="2194560" cy="430887"/>
          </a:xfrm>
          <a:prstGeom prst="rect">
            <a:avLst/>
          </a:prstGeom>
          <a:noFill/>
          <a:ln w="76200">
            <a:solidFill>
              <a:srgbClr val="7030A0"/>
            </a:solidFill>
          </a:ln>
        </p:spPr>
        <p:txBody>
          <a:bodyPr wrap="square" rtlCol="0">
            <a:spAutoFit/>
          </a:bodyPr>
          <a:lstStyle/>
          <a:p>
            <a:pPr algn="ctr" defTabSz="1005840"/>
            <a:r>
              <a:rPr lang="en-US" sz="2200" dirty="0">
                <a:solidFill>
                  <a:prstClr val="black"/>
                </a:solidFill>
                <a:latin typeface="Verdana" panose="020B0604030504040204" pitchFamily="34" charset="0"/>
                <a:ea typeface="Verdana" panose="020B0604030504040204" pitchFamily="34" charset="0"/>
              </a:rPr>
              <a:t>Gene</a:t>
            </a:r>
          </a:p>
        </p:txBody>
      </p:sp>
      <p:sp>
        <p:nvSpPr>
          <p:cNvPr id="6" name="TextBox 5">
            <a:extLst>
              <a:ext uri="{FF2B5EF4-FFF2-40B4-BE49-F238E27FC236}">
                <a16:creationId xmlns:a16="http://schemas.microsoft.com/office/drawing/2014/main" id="{7284769F-2AAC-4A18-9DC8-FB952BC5821B}"/>
              </a:ext>
            </a:extLst>
          </p:cNvPr>
          <p:cNvSpPr txBox="1"/>
          <p:nvPr userDrawn="1"/>
        </p:nvSpPr>
        <p:spPr>
          <a:xfrm>
            <a:off x="2731397" y="2097042"/>
            <a:ext cx="2194560" cy="430887"/>
          </a:xfrm>
          <a:prstGeom prst="rect">
            <a:avLst/>
          </a:prstGeom>
          <a:noFill/>
          <a:ln w="76200">
            <a:solidFill>
              <a:srgbClr val="7030A0"/>
            </a:solidFill>
          </a:ln>
        </p:spPr>
        <p:txBody>
          <a:bodyPr wrap="square" rtlCol="0">
            <a:spAutoFit/>
          </a:bodyPr>
          <a:lstStyle/>
          <a:p>
            <a:pPr algn="ctr" defTabSz="1005840"/>
            <a:r>
              <a:rPr lang="en-US" sz="2200" dirty="0">
                <a:solidFill>
                  <a:prstClr val="black"/>
                </a:solidFill>
                <a:latin typeface="Verdana" panose="020B0604030504040204" pitchFamily="34" charset="0"/>
                <a:ea typeface="Verdana" panose="020B0604030504040204" pitchFamily="34" charset="0"/>
              </a:rPr>
              <a:t>DNA</a:t>
            </a:r>
          </a:p>
        </p:txBody>
      </p:sp>
      <p:sp>
        <p:nvSpPr>
          <p:cNvPr id="8" name="TextBox 7">
            <a:extLst>
              <a:ext uri="{FF2B5EF4-FFF2-40B4-BE49-F238E27FC236}">
                <a16:creationId xmlns:a16="http://schemas.microsoft.com/office/drawing/2014/main" id="{49832264-401E-4E48-B58F-3CBC1B79BF4F}"/>
              </a:ext>
            </a:extLst>
          </p:cNvPr>
          <p:cNvSpPr txBox="1"/>
          <p:nvPr userDrawn="1"/>
        </p:nvSpPr>
        <p:spPr>
          <a:xfrm>
            <a:off x="2731397" y="3178760"/>
            <a:ext cx="2194560" cy="430887"/>
          </a:xfrm>
          <a:prstGeom prst="rect">
            <a:avLst/>
          </a:prstGeom>
          <a:noFill/>
          <a:ln w="76200">
            <a:solidFill>
              <a:srgbClr val="7030A0"/>
            </a:solidFill>
          </a:ln>
        </p:spPr>
        <p:txBody>
          <a:bodyPr wrap="square" rtlCol="0">
            <a:spAutoFit/>
          </a:bodyPr>
          <a:lstStyle/>
          <a:p>
            <a:pPr algn="ctr" defTabSz="1005840"/>
            <a:r>
              <a:rPr lang="en-US" sz="2200" dirty="0">
                <a:solidFill>
                  <a:prstClr val="black"/>
                </a:solidFill>
                <a:latin typeface="Verdana" panose="020B0604030504040204" pitchFamily="34" charset="0"/>
                <a:ea typeface="Verdana" panose="020B0604030504040204" pitchFamily="34" charset="0"/>
              </a:rPr>
              <a:t>Chromosomes</a:t>
            </a:r>
          </a:p>
        </p:txBody>
      </p:sp>
      <p:sp>
        <p:nvSpPr>
          <p:cNvPr id="10" name="TextBox 9">
            <a:extLst>
              <a:ext uri="{FF2B5EF4-FFF2-40B4-BE49-F238E27FC236}">
                <a16:creationId xmlns:a16="http://schemas.microsoft.com/office/drawing/2014/main" id="{473311FC-4B8D-4F60-BAAE-895703BF2C01}"/>
              </a:ext>
            </a:extLst>
          </p:cNvPr>
          <p:cNvSpPr txBox="1"/>
          <p:nvPr userDrawn="1"/>
        </p:nvSpPr>
        <p:spPr>
          <a:xfrm>
            <a:off x="2731397" y="4260478"/>
            <a:ext cx="2194560" cy="430887"/>
          </a:xfrm>
          <a:prstGeom prst="rect">
            <a:avLst/>
          </a:prstGeom>
          <a:noFill/>
          <a:ln w="76200">
            <a:solidFill>
              <a:srgbClr val="7030A0"/>
            </a:solidFill>
          </a:ln>
        </p:spPr>
        <p:txBody>
          <a:bodyPr wrap="square" rtlCol="0">
            <a:spAutoFit/>
          </a:bodyPr>
          <a:lstStyle/>
          <a:p>
            <a:pPr algn="ctr" defTabSz="1005840"/>
            <a:r>
              <a:rPr lang="en-US" sz="2200" dirty="0">
                <a:solidFill>
                  <a:prstClr val="black"/>
                </a:solidFill>
                <a:latin typeface="Verdana" panose="020B0604030504040204" pitchFamily="34" charset="0"/>
                <a:ea typeface="Verdana" panose="020B0604030504040204" pitchFamily="34" charset="0"/>
              </a:rPr>
              <a:t>Nucleus</a:t>
            </a:r>
          </a:p>
        </p:txBody>
      </p:sp>
      <p:sp>
        <p:nvSpPr>
          <p:cNvPr id="12" name="TextBox 11">
            <a:extLst>
              <a:ext uri="{FF2B5EF4-FFF2-40B4-BE49-F238E27FC236}">
                <a16:creationId xmlns:a16="http://schemas.microsoft.com/office/drawing/2014/main" id="{637E2A69-1F92-471D-9AB7-B8A7B93E4876}"/>
              </a:ext>
            </a:extLst>
          </p:cNvPr>
          <p:cNvSpPr txBox="1"/>
          <p:nvPr userDrawn="1"/>
        </p:nvSpPr>
        <p:spPr>
          <a:xfrm>
            <a:off x="6073245" y="856744"/>
            <a:ext cx="2849880" cy="738664"/>
          </a:xfrm>
          <a:prstGeom prst="rect">
            <a:avLst/>
          </a:prstGeom>
          <a:noFill/>
          <a:ln w="76200">
            <a:solidFill>
              <a:srgbClr val="7030A0"/>
            </a:solidFill>
          </a:ln>
        </p:spPr>
        <p:txBody>
          <a:bodyPr wrap="square" rtlCol="0">
            <a:spAutoFit/>
          </a:bodyPr>
          <a:lstStyle/>
          <a:p>
            <a:pPr algn="ctr" defTabSz="1005840"/>
            <a:r>
              <a:rPr lang="en-US" sz="1400" dirty="0">
                <a:solidFill>
                  <a:prstClr val="black"/>
                </a:solidFill>
                <a:latin typeface="Verdana" panose="020B0604030504040204" pitchFamily="34" charset="0"/>
                <a:ea typeface="Verdana" panose="020B0604030504040204" pitchFamily="34" charset="0"/>
              </a:rPr>
              <a:t>The part of the cell where DNA is stored.  It controls most of the cell’s activities.</a:t>
            </a:r>
          </a:p>
        </p:txBody>
      </p:sp>
      <p:sp>
        <p:nvSpPr>
          <p:cNvPr id="14" name="TextBox 13">
            <a:extLst>
              <a:ext uri="{FF2B5EF4-FFF2-40B4-BE49-F238E27FC236}">
                <a16:creationId xmlns:a16="http://schemas.microsoft.com/office/drawing/2014/main" id="{729E87C8-99CC-4EFB-AF04-341FE6D0A918}"/>
              </a:ext>
            </a:extLst>
          </p:cNvPr>
          <p:cNvSpPr txBox="1"/>
          <p:nvPr userDrawn="1"/>
        </p:nvSpPr>
        <p:spPr>
          <a:xfrm>
            <a:off x="6073245" y="2017752"/>
            <a:ext cx="2849880" cy="738664"/>
          </a:xfrm>
          <a:prstGeom prst="rect">
            <a:avLst/>
          </a:prstGeom>
          <a:noFill/>
          <a:ln w="76200">
            <a:solidFill>
              <a:srgbClr val="7030A0"/>
            </a:solidFill>
          </a:ln>
        </p:spPr>
        <p:txBody>
          <a:bodyPr wrap="square" rtlCol="0">
            <a:spAutoFit/>
          </a:bodyPr>
          <a:lstStyle/>
          <a:p>
            <a:pPr algn="ctr" defTabSz="1005840"/>
            <a:r>
              <a:rPr lang="en-US" sz="1400" dirty="0">
                <a:solidFill>
                  <a:prstClr val="black"/>
                </a:solidFill>
                <a:latin typeface="Verdana" panose="020B0604030504040204" pitchFamily="34" charset="0"/>
                <a:ea typeface="Verdana" panose="020B0604030504040204" pitchFamily="34" charset="0"/>
              </a:rPr>
              <a:t>A section of DNA that controls traits and characteristics.</a:t>
            </a:r>
          </a:p>
        </p:txBody>
      </p:sp>
      <p:sp>
        <p:nvSpPr>
          <p:cNvPr id="16" name="TextBox 15">
            <a:extLst>
              <a:ext uri="{FF2B5EF4-FFF2-40B4-BE49-F238E27FC236}">
                <a16:creationId xmlns:a16="http://schemas.microsoft.com/office/drawing/2014/main" id="{365BF92A-F048-433A-9D78-7419A8E2105D}"/>
              </a:ext>
            </a:extLst>
          </p:cNvPr>
          <p:cNvSpPr txBox="1"/>
          <p:nvPr userDrawn="1"/>
        </p:nvSpPr>
        <p:spPr>
          <a:xfrm>
            <a:off x="6073245" y="3178760"/>
            <a:ext cx="2849880" cy="738664"/>
          </a:xfrm>
          <a:prstGeom prst="rect">
            <a:avLst/>
          </a:prstGeom>
          <a:noFill/>
          <a:ln w="76200">
            <a:solidFill>
              <a:srgbClr val="7030A0"/>
            </a:solidFill>
          </a:ln>
        </p:spPr>
        <p:txBody>
          <a:bodyPr wrap="square" rtlCol="0">
            <a:spAutoFit/>
          </a:bodyPr>
          <a:lstStyle/>
          <a:p>
            <a:pPr algn="ctr" defTabSz="1005840"/>
            <a:r>
              <a:rPr lang="en-US" sz="1400" dirty="0">
                <a:solidFill>
                  <a:prstClr val="black"/>
                </a:solidFill>
                <a:latin typeface="Verdana" panose="020B0604030504040204" pitchFamily="34" charset="0"/>
                <a:ea typeface="Verdana" panose="020B0604030504040204" pitchFamily="34" charset="0"/>
              </a:rPr>
              <a:t>Molecule that contains all genetic instructions for living organisms.</a:t>
            </a:r>
          </a:p>
        </p:txBody>
      </p:sp>
      <p:sp>
        <p:nvSpPr>
          <p:cNvPr id="18" name="TextBox 17">
            <a:extLst>
              <a:ext uri="{FF2B5EF4-FFF2-40B4-BE49-F238E27FC236}">
                <a16:creationId xmlns:a16="http://schemas.microsoft.com/office/drawing/2014/main" id="{F9C7FF5C-52BE-4750-BAFC-F4BB897DB8A4}"/>
              </a:ext>
            </a:extLst>
          </p:cNvPr>
          <p:cNvSpPr txBox="1"/>
          <p:nvPr userDrawn="1"/>
        </p:nvSpPr>
        <p:spPr>
          <a:xfrm>
            <a:off x="6089110" y="4383588"/>
            <a:ext cx="2849880" cy="307777"/>
          </a:xfrm>
          <a:prstGeom prst="rect">
            <a:avLst/>
          </a:prstGeom>
          <a:noFill/>
          <a:ln w="76200">
            <a:solidFill>
              <a:srgbClr val="7030A0"/>
            </a:solidFill>
          </a:ln>
        </p:spPr>
        <p:txBody>
          <a:bodyPr wrap="square" rtlCol="0">
            <a:spAutoFit/>
          </a:bodyPr>
          <a:lstStyle/>
          <a:p>
            <a:pPr algn="ctr" defTabSz="1005840"/>
            <a:r>
              <a:rPr lang="en-US" sz="1400" dirty="0">
                <a:solidFill>
                  <a:prstClr val="black"/>
                </a:solidFill>
                <a:latin typeface="Verdana" panose="020B0604030504040204" pitchFamily="34" charset="0"/>
                <a:ea typeface="Verdana" panose="020B0604030504040204" pitchFamily="34" charset="0"/>
              </a:rPr>
              <a:t>23 pairs. Contains DNA</a:t>
            </a:r>
          </a:p>
        </p:txBody>
      </p:sp>
    </p:spTree>
    <p:extLst>
      <p:ext uri="{BB962C8B-B14F-4D97-AF65-F5344CB8AC3E}">
        <p14:creationId xmlns:p14="http://schemas.microsoft.com/office/powerpoint/2010/main" val="2593241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llustrate 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E3EBA2-D973-4F8B-8777-9A6FC0F6E2F4}"/>
              </a:ext>
            </a:extLst>
          </p:cNvPr>
          <p:cNvSpPr/>
          <p:nvPr userDrawn="1"/>
        </p:nvSpPr>
        <p:spPr>
          <a:xfrm>
            <a:off x="242597" y="185106"/>
            <a:ext cx="1987420" cy="2462213"/>
          </a:xfrm>
          <a:prstGeom prst="rect">
            <a:avLst/>
          </a:prstGeom>
        </p:spPr>
        <p:txBody>
          <a:bodyPr wrap="square">
            <a:spAutoFit/>
          </a:bodyPr>
          <a:lstStyle/>
          <a:p>
            <a:pPr lvl="0" defTabSz="1005840"/>
            <a:r>
              <a:rPr lang="en-US" sz="1400" dirty="0">
                <a:solidFill>
                  <a:prstClr val="black"/>
                </a:solidFill>
                <a:latin typeface="Verdana" panose="020B0604030504040204" pitchFamily="34" charset="0"/>
                <a:ea typeface="Verdana" panose="020B0604030504040204" pitchFamily="34" charset="0"/>
              </a:rPr>
              <a:t>Draw a quick sketch and produce an acronym (Example: SCUBA – </a:t>
            </a:r>
            <a:r>
              <a:rPr lang="en-US" sz="1400" u="sng" dirty="0">
                <a:solidFill>
                  <a:prstClr val="black"/>
                </a:solidFill>
                <a:latin typeface="Verdana" panose="020B0604030504040204" pitchFamily="34" charset="0"/>
                <a:ea typeface="Verdana" panose="020B0604030504040204" pitchFamily="34" charset="0"/>
              </a:rPr>
              <a:t>S</a:t>
            </a:r>
            <a:r>
              <a:rPr lang="en-US" sz="1400" dirty="0">
                <a:solidFill>
                  <a:prstClr val="black"/>
                </a:solidFill>
                <a:latin typeface="Verdana" panose="020B0604030504040204" pitchFamily="34" charset="0"/>
                <a:ea typeface="Verdana" panose="020B0604030504040204" pitchFamily="34" charset="0"/>
              </a:rPr>
              <a:t>elf </a:t>
            </a:r>
            <a:r>
              <a:rPr lang="en-US" sz="1400" u="sng" dirty="0">
                <a:solidFill>
                  <a:prstClr val="black"/>
                </a:solidFill>
                <a:latin typeface="Verdana" panose="020B0604030504040204" pitchFamily="34" charset="0"/>
                <a:ea typeface="Verdana" panose="020B0604030504040204" pitchFamily="34" charset="0"/>
              </a:rPr>
              <a:t>C</a:t>
            </a:r>
            <a:r>
              <a:rPr lang="en-US" sz="1400" dirty="0">
                <a:solidFill>
                  <a:prstClr val="black"/>
                </a:solidFill>
                <a:latin typeface="Verdana" panose="020B0604030504040204" pitchFamily="34" charset="0"/>
                <a:ea typeface="Verdana" panose="020B0604030504040204" pitchFamily="34" charset="0"/>
              </a:rPr>
              <a:t>ontained </a:t>
            </a:r>
            <a:r>
              <a:rPr lang="en-US" sz="1400" u="sng" dirty="0">
                <a:solidFill>
                  <a:prstClr val="black"/>
                </a:solidFill>
                <a:latin typeface="Verdana" panose="020B0604030504040204" pitchFamily="34" charset="0"/>
                <a:ea typeface="Verdana" panose="020B0604030504040204" pitchFamily="34" charset="0"/>
              </a:rPr>
              <a:t>U</a:t>
            </a:r>
            <a:r>
              <a:rPr lang="en-US" sz="1400" dirty="0">
                <a:solidFill>
                  <a:prstClr val="black"/>
                </a:solidFill>
                <a:latin typeface="Verdana" panose="020B0604030504040204" pitchFamily="34" charset="0"/>
                <a:ea typeface="Verdana" panose="020B0604030504040204" pitchFamily="34" charset="0"/>
              </a:rPr>
              <a:t>nderwater </a:t>
            </a:r>
            <a:r>
              <a:rPr lang="en-US" sz="1400" u="sng" dirty="0">
                <a:solidFill>
                  <a:prstClr val="black"/>
                </a:solidFill>
                <a:latin typeface="Verdana" panose="020B0604030504040204" pitchFamily="34" charset="0"/>
                <a:ea typeface="Verdana" panose="020B0604030504040204" pitchFamily="34" charset="0"/>
              </a:rPr>
              <a:t>B</a:t>
            </a:r>
            <a:r>
              <a:rPr lang="en-US" sz="1400" dirty="0">
                <a:solidFill>
                  <a:prstClr val="black"/>
                </a:solidFill>
                <a:latin typeface="Verdana" panose="020B0604030504040204" pitchFamily="34" charset="0"/>
                <a:ea typeface="Verdana" panose="020B0604030504040204" pitchFamily="34" charset="0"/>
              </a:rPr>
              <a:t>reathing </a:t>
            </a:r>
            <a:r>
              <a:rPr lang="en-US" sz="1400" u="sng" dirty="0">
                <a:solidFill>
                  <a:prstClr val="black"/>
                </a:solidFill>
                <a:latin typeface="Verdana" panose="020B0604030504040204" pitchFamily="34" charset="0"/>
                <a:ea typeface="Verdana" panose="020B0604030504040204" pitchFamily="34" charset="0"/>
              </a:rPr>
              <a:t>A</a:t>
            </a:r>
            <a:r>
              <a:rPr lang="en-US" sz="1400" dirty="0">
                <a:solidFill>
                  <a:prstClr val="black"/>
                </a:solidFill>
                <a:latin typeface="Verdana" panose="020B0604030504040204" pitchFamily="34" charset="0"/>
                <a:ea typeface="Verdana" panose="020B0604030504040204" pitchFamily="34" charset="0"/>
              </a:rPr>
              <a:t>pparatus) to help you remember the following information.</a:t>
            </a:r>
          </a:p>
        </p:txBody>
      </p:sp>
      <p:sp>
        <p:nvSpPr>
          <p:cNvPr id="17" name="Rectangle 16">
            <a:extLst>
              <a:ext uri="{FF2B5EF4-FFF2-40B4-BE49-F238E27FC236}">
                <a16:creationId xmlns:a16="http://schemas.microsoft.com/office/drawing/2014/main" id="{8E231151-0A98-4CAF-96C6-079A470BC39F}"/>
              </a:ext>
            </a:extLst>
          </p:cNvPr>
          <p:cNvSpPr/>
          <p:nvPr userDrawn="1"/>
        </p:nvSpPr>
        <p:spPr>
          <a:xfrm>
            <a:off x="242597" y="3481066"/>
            <a:ext cx="1987420" cy="1477328"/>
          </a:xfrm>
          <a:prstGeom prst="rect">
            <a:avLst/>
          </a:prstGeom>
        </p:spPr>
        <p:txBody>
          <a:bodyPr wrap="square">
            <a:spAutoFit/>
          </a:bodyPr>
          <a:lstStyle/>
          <a:p>
            <a:pPr lvl="0" defTabSz="914400"/>
            <a:r>
              <a:rPr lang="en-US" sz="1800" dirty="0">
                <a:solidFill>
                  <a:prstClr val="black"/>
                </a:solidFill>
                <a:latin typeface="Verdana" panose="020B0604030504040204" pitchFamily="34" charset="0"/>
                <a:ea typeface="Verdana" panose="020B0604030504040204" pitchFamily="34" charset="0"/>
              </a:rPr>
              <a:t>See the next page for help on inserting pictures into the page.</a:t>
            </a:r>
            <a:endParaRPr lang="en-US" sz="1800" b="1" dirty="0">
              <a:solidFill>
                <a:prstClr val="black"/>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16CD64D8-8F96-4AA8-A356-C254ECDF843A}"/>
              </a:ext>
            </a:extLst>
          </p:cNvPr>
          <p:cNvSpPr txBox="1"/>
          <p:nvPr userDrawn="1"/>
        </p:nvSpPr>
        <p:spPr>
          <a:xfrm>
            <a:off x="2657475" y="916447"/>
            <a:ext cx="6243928" cy="584775"/>
          </a:xfrm>
          <a:prstGeom prst="rect">
            <a:avLst/>
          </a:prstGeom>
          <a:noFill/>
        </p:spPr>
        <p:txBody>
          <a:bodyPr wrap="square">
            <a:spAutoFit/>
          </a:bodyPr>
          <a:lstStyle/>
          <a:p>
            <a:pPr lvl="0" defTabSz="1005840"/>
            <a:r>
              <a:rPr lang="en-US" sz="1600" b="1" dirty="0">
                <a:solidFill>
                  <a:prstClr val="black"/>
                </a:solidFill>
                <a:latin typeface="Verdana" panose="020B0604030504040204" pitchFamily="34" charset="0"/>
                <a:ea typeface="Verdana" panose="020B0604030504040204" pitchFamily="34" charset="0"/>
              </a:rPr>
              <a:t>Genes </a:t>
            </a:r>
            <a:r>
              <a:rPr lang="en-US" sz="1600" dirty="0">
                <a:solidFill>
                  <a:prstClr val="black"/>
                </a:solidFill>
                <a:latin typeface="Verdana" panose="020B0604030504040204" pitchFamily="34" charset="0"/>
                <a:ea typeface="Verdana" panose="020B0604030504040204" pitchFamily="34" charset="0"/>
              </a:rPr>
              <a:t>are found in </a:t>
            </a:r>
            <a:r>
              <a:rPr lang="en-US" sz="1600" b="1" dirty="0">
                <a:solidFill>
                  <a:prstClr val="black"/>
                </a:solidFill>
                <a:latin typeface="Verdana" panose="020B0604030504040204" pitchFamily="34" charset="0"/>
                <a:ea typeface="Verdana" panose="020B0604030504040204" pitchFamily="34" charset="0"/>
              </a:rPr>
              <a:t>DNA,</a:t>
            </a:r>
            <a:r>
              <a:rPr lang="en-US" sz="1600" dirty="0">
                <a:solidFill>
                  <a:prstClr val="black"/>
                </a:solidFill>
                <a:latin typeface="Verdana" panose="020B0604030504040204" pitchFamily="34" charset="0"/>
                <a:ea typeface="Verdana" panose="020B0604030504040204" pitchFamily="34" charset="0"/>
              </a:rPr>
              <a:t> which is found in </a:t>
            </a:r>
            <a:r>
              <a:rPr lang="en-US" sz="1600" b="1" dirty="0">
                <a:solidFill>
                  <a:prstClr val="black"/>
                </a:solidFill>
                <a:latin typeface="Verdana" panose="020B0604030504040204" pitchFamily="34" charset="0"/>
                <a:ea typeface="Verdana" panose="020B0604030504040204" pitchFamily="34" charset="0"/>
              </a:rPr>
              <a:t>Chromosomes,</a:t>
            </a:r>
            <a:r>
              <a:rPr lang="en-US" sz="1600" dirty="0">
                <a:solidFill>
                  <a:prstClr val="black"/>
                </a:solidFill>
                <a:latin typeface="Verdana" panose="020B0604030504040204" pitchFamily="34" charset="0"/>
                <a:ea typeface="Verdana" panose="020B0604030504040204" pitchFamily="34" charset="0"/>
              </a:rPr>
              <a:t> which are found in the </a:t>
            </a:r>
            <a:r>
              <a:rPr lang="en-US" sz="1600" b="1" dirty="0">
                <a:solidFill>
                  <a:prstClr val="black"/>
                </a:solidFill>
                <a:latin typeface="Verdana" panose="020B0604030504040204" pitchFamily="34" charset="0"/>
                <a:ea typeface="Verdana" panose="020B0604030504040204" pitchFamily="34" charset="0"/>
              </a:rPr>
              <a:t>Nucleus</a:t>
            </a:r>
            <a:r>
              <a:rPr lang="en-US" sz="1600" dirty="0">
                <a:solidFill>
                  <a:prstClr val="black"/>
                </a:solidFill>
                <a:latin typeface="Verdana" panose="020B0604030504040204" pitchFamily="34" charset="0"/>
                <a:ea typeface="Verdana" panose="020B0604030504040204" pitchFamily="34" charset="0"/>
              </a:rPr>
              <a:t> of a cell.</a:t>
            </a:r>
          </a:p>
        </p:txBody>
      </p:sp>
    </p:spTree>
    <p:extLst>
      <p:ext uri="{BB962C8B-B14F-4D97-AF65-F5344CB8AC3E}">
        <p14:creationId xmlns:p14="http://schemas.microsoft.com/office/powerpoint/2010/main" val="3482024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llustrate 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3EEA99-64F0-408A-9225-79E922FD51C1}"/>
              </a:ext>
            </a:extLst>
          </p:cNvPr>
          <p:cNvSpPr/>
          <p:nvPr userDrawn="1"/>
        </p:nvSpPr>
        <p:spPr>
          <a:xfrm>
            <a:off x="2612572" y="869008"/>
            <a:ext cx="6372808" cy="3847207"/>
          </a:xfrm>
          <a:prstGeom prst="rect">
            <a:avLst/>
          </a:prstGeom>
        </p:spPr>
        <p:txBody>
          <a:bodyPr wrap="square">
            <a:spAutoFit/>
          </a:bodyPr>
          <a:lstStyle/>
          <a:p>
            <a:pPr lvl="0" defTabSz="914400"/>
            <a:r>
              <a:rPr lang="en-US" sz="1800" dirty="0">
                <a:solidFill>
                  <a:prstClr val="black"/>
                </a:solidFill>
                <a:latin typeface="Verdana" panose="020B0604030504040204" pitchFamily="34" charset="0"/>
                <a:ea typeface="Verdana" panose="020B0604030504040204" pitchFamily="34" charset="0"/>
              </a:rPr>
              <a:t>There are several ways to get images into these pages.</a:t>
            </a:r>
            <a:endParaRPr lang="en-US" sz="1600" dirty="0">
              <a:solidFill>
                <a:prstClr val="black"/>
              </a:solidFill>
              <a:latin typeface="Verdana" panose="020B0604030504040204" pitchFamily="34" charset="0"/>
              <a:ea typeface="Verdana" panose="020B0604030504040204" pitchFamily="34" charset="0"/>
            </a:endParaRPr>
          </a:p>
          <a:p>
            <a:pPr lvl="0" defTabSz="914400"/>
            <a:endParaRPr lang="en-US" sz="1600" dirty="0">
              <a:solidFill>
                <a:prstClr val="black"/>
              </a:solidFill>
              <a:latin typeface="Verdana" panose="020B0604030504040204" pitchFamily="34" charset="0"/>
              <a:ea typeface="Verdana" panose="020B0604030504040204" pitchFamily="34" charset="0"/>
            </a:endParaRPr>
          </a:p>
          <a:p>
            <a:pPr marL="342900" lvl="0" indent="-342900" defTabSz="914400">
              <a:buFont typeface="+mj-lt"/>
              <a:buAutoNum type="arabicPeriod"/>
            </a:pPr>
            <a:r>
              <a:rPr lang="en-US" sz="1600" b="1" dirty="0">
                <a:solidFill>
                  <a:prstClr val="black"/>
                </a:solidFill>
                <a:latin typeface="Verdana" panose="020B0604030504040204" pitchFamily="34" charset="0"/>
                <a:ea typeface="Verdana" panose="020B0604030504040204" pitchFamily="34" charset="0"/>
              </a:rPr>
              <a:t>Draw on your own paper.</a:t>
            </a:r>
            <a:r>
              <a:rPr lang="en-US" sz="1600" b="0" dirty="0">
                <a:solidFill>
                  <a:prstClr val="black"/>
                </a:solidFill>
                <a:latin typeface="Verdana" panose="020B0604030504040204" pitchFamily="34" charset="0"/>
                <a:ea typeface="Verdana" panose="020B0604030504040204" pitchFamily="34" charset="0"/>
              </a:rPr>
              <a:t> Take a picture and upload that picture to this device, OR,</a:t>
            </a:r>
            <a:br>
              <a:rPr lang="en-US" sz="1600" b="0" dirty="0">
                <a:solidFill>
                  <a:prstClr val="black"/>
                </a:solidFill>
                <a:latin typeface="Verdana" panose="020B0604030504040204" pitchFamily="34" charset="0"/>
                <a:ea typeface="Verdana" panose="020B0604030504040204" pitchFamily="34" charset="0"/>
              </a:rPr>
            </a:br>
            <a:r>
              <a:rPr lang="en-US" sz="1600" b="0" dirty="0">
                <a:solidFill>
                  <a:prstClr val="black"/>
                </a:solidFill>
                <a:latin typeface="Verdana" panose="020B0604030504040204" pitchFamily="34" charset="0"/>
                <a:ea typeface="Verdana" panose="020B0604030504040204" pitchFamily="34" charset="0"/>
              </a:rPr>
              <a:t> </a:t>
            </a:r>
          </a:p>
          <a:p>
            <a:pPr marL="342900" lvl="0" indent="-342900" defTabSz="914400">
              <a:buFont typeface="+mj-lt"/>
              <a:buAutoNum type="arabicPeriod"/>
            </a:pPr>
            <a:r>
              <a:rPr lang="en-US" sz="1600" b="1" dirty="0">
                <a:solidFill>
                  <a:prstClr val="black"/>
                </a:solidFill>
                <a:latin typeface="Verdana" panose="020B0604030504040204" pitchFamily="34" charset="0"/>
                <a:ea typeface="Verdana" panose="020B0604030504040204" pitchFamily="34" charset="0"/>
              </a:rPr>
              <a:t>Draw with an app. </a:t>
            </a:r>
            <a:r>
              <a:rPr lang="en-US" sz="1600" b="0" dirty="0">
                <a:solidFill>
                  <a:prstClr val="black"/>
                </a:solidFill>
                <a:latin typeface="Verdana" panose="020B0604030504040204" pitchFamily="34" charset="0"/>
                <a:ea typeface="Verdana" panose="020B0604030504040204" pitchFamily="34" charset="0"/>
              </a:rPr>
              <a:t>Open Google Draw, Paint, or any other graphics app.  Draw your image, then either take a screenshot or picture of your image.</a:t>
            </a:r>
          </a:p>
          <a:p>
            <a:pPr marL="342900" lvl="0" indent="-342900" defTabSz="914400">
              <a:buFont typeface="+mj-lt"/>
              <a:buAutoNum type="arabicPeriod"/>
            </a:pPr>
            <a:endParaRPr lang="en-US" sz="1600" b="0" dirty="0">
              <a:solidFill>
                <a:prstClr val="black"/>
              </a:solidFill>
              <a:latin typeface="Verdana" panose="020B0604030504040204" pitchFamily="34" charset="0"/>
              <a:ea typeface="Verdana" panose="020B0604030504040204" pitchFamily="34" charset="0"/>
            </a:endParaRPr>
          </a:p>
          <a:p>
            <a:pPr marL="0" lvl="0" indent="0" defTabSz="914400">
              <a:buFont typeface="+mj-lt"/>
              <a:buNone/>
            </a:pPr>
            <a:r>
              <a:rPr lang="en-US" sz="1600" b="0" dirty="0">
                <a:solidFill>
                  <a:prstClr val="black"/>
                </a:solidFill>
                <a:latin typeface="Verdana" panose="020B0604030504040204" pitchFamily="34" charset="0"/>
                <a:ea typeface="Verdana" panose="020B0604030504040204" pitchFamily="34" charset="0"/>
              </a:rPr>
              <a:t>For either option, go to the “Insert” menu on the upper left corner and choose “Pictures.” </a:t>
            </a:r>
          </a:p>
          <a:p>
            <a:pPr marL="0" lvl="0" indent="0" defTabSz="914400">
              <a:buFont typeface="+mj-lt"/>
              <a:buNone/>
            </a:pPr>
            <a:r>
              <a:rPr lang="en-US" sz="1600" b="0" dirty="0">
                <a:solidFill>
                  <a:prstClr val="black"/>
                </a:solidFill>
                <a:latin typeface="Verdana" panose="020B0604030504040204" pitchFamily="34" charset="0"/>
                <a:ea typeface="Verdana" panose="020B0604030504040204" pitchFamily="34" charset="0"/>
              </a:rPr>
              <a:t> </a:t>
            </a:r>
          </a:p>
          <a:p>
            <a:pPr marL="0" lvl="0" indent="0" defTabSz="914400">
              <a:buFont typeface="+mj-lt"/>
              <a:buNone/>
            </a:pPr>
            <a:r>
              <a:rPr lang="en-US" sz="1600" b="0" dirty="0">
                <a:solidFill>
                  <a:prstClr val="black"/>
                </a:solidFill>
                <a:latin typeface="Verdana" panose="020B0604030504040204" pitchFamily="34" charset="0"/>
                <a:ea typeface="Verdana" panose="020B0604030504040204" pitchFamily="34" charset="0"/>
              </a:rPr>
              <a:t>Select “This Device” and browse to the folder where you saved the picture. Click on the file name and click “Insert.”</a:t>
            </a:r>
          </a:p>
        </p:txBody>
      </p:sp>
    </p:spTree>
    <p:extLst>
      <p:ext uri="{BB962C8B-B14F-4D97-AF65-F5344CB8AC3E}">
        <p14:creationId xmlns:p14="http://schemas.microsoft.com/office/powerpoint/2010/main" val="177411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ssess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2B181-0BF3-4F51-B599-434A7FEF0D2D}"/>
              </a:ext>
            </a:extLst>
          </p:cNvPr>
          <p:cNvSpPr txBox="1"/>
          <p:nvPr userDrawn="1"/>
        </p:nvSpPr>
        <p:spPr>
          <a:xfrm>
            <a:off x="4210629"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1</a:t>
            </a:r>
          </a:p>
        </p:txBody>
      </p:sp>
      <p:sp>
        <p:nvSpPr>
          <p:cNvPr id="11" name="TextBox 10">
            <a:extLst>
              <a:ext uri="{FF2B5EF4-FFF2-40B4-BE49-F238E27FC236}">
                <a16:creationId xmlns:a16="http://schemas.microsoft.com/office/drawing/2014/main" id="{15363EC0-4B10-439E-BA8C-5A112F7E51C5}"/>
              </a:ext>
            </a:extLst>
          </p:cNvPr>
          <p:cNvSpPr txBox="1"/>
          <p:nvPr userDrawn="1"/>
        </p:nvSpPr>
        <p:spPr>
          <a:xfrm>
            <a:off x="0" y="0"/>
            <a:ext cx="2322325" cy="2769989"/>
          </a:xfrm>
          <a:prstGeom prst="rect">
            <a:avLst/>
          </a:prstGeom>
          <a:noFill/>
        </p:spPr>
        <p:txBody>
          <a:bodyPr wrap="squar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3" name="Rectangle 12">
            <a:extLst>
              <a:ext uri="{FF2B5EF4-FFF2-40B4-BE49-F238E27FC236}">
                <a16:creationId xmlns:a16="http://schemas.microsoft.com/office/drawing/2014/main" id="{D02C0B5E-234E-476F-8CFC-C56AEF6593BD}"/>
              </a:ext>
            </a:extLst>
          </p:cNvPr>
          <p:cNvSpPr/>
          <p:nvPr userDrawn="1"/>
        </p:nvSpPr>
        <p:spPr>
          <a:xfrm>
            <a:off x="248478" y="417394"/>
            <a:ext cx="2017644" cy="2022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TextBox 7">
            <a:extLst>
              <a:ext uri="{FF2B5EF4-FFF2-40B4-BE49-F238E27FC236}">
                <a16:creationId xmlns:a16="http://schemas.microsoft.com/office/drawing/2014/main" id="{66FD71E8-A178-4E57-A195-73E15C40FD69}"/>
              </a:ext>
            </a:extLst>
          </p:cNvPr>
          <p:cNvSpPr txBox="1"/>
          <p:nvPr userDrawn="1"/>
        </p:nvSpPr>
        <p:spPr>
          <a:xfrm>
            <a:off x="2567330" y="604453"/>
            <a:ext cx="6492694" cy="6309420"/>
          </a:xfrm>
          <a:prstGeom prst="rect">
            <a:avLst/>
          </a:prstGeom>
          <a:noFill/>
        </p:spPr>
        <p:txBody>
          <a:bodyPr wrap="square" rtlCol="0">
            <a:spAutoFit/>
          </a:bodyPr>
          <a:lstStyle/>
          <a:p>
            <a:pPr marL="342900" marR="0" lvl="0" indent="-342900" algn="l" defTabSz="1005840" rtl="0" eaLnBrk="1" fontAlgn="auto" latinLnBrk="0" hangingPunct="1">
              <a:lnSpc>
                <a:spcPct val="100000"/>
              </a:lnSpc>
              <a:spcBef>
                <a:spcPts val="0"/>
              </a:spcBef>
              <a:spcAft>
                <a:spcPts val="600"/>
              </a:spcAft>
              <a:buClrTx/>
              <a:buSzTx/>
              <a:buFont typeface="+mj-lt"/>
              <a:buAutoNum type="arabicPeriod"/>
              <a:tabLst/>
              <a:defRPr/>
            </a:pPr>
            <a:r>
              <a:rPr lang="en-US" sz="1400" dirty="0">
                <a:solidFill>
                  <a:prstClr val="black"/>
                </a:solidFill>
                <a:latin typeface="Verdana" panose="020B0604030504040204" pitchFamily="34" charset="0"/>
                <a:ea typeface="Verdana" panose="020B0604030504040204" pitchFamily="34" charset="0"/>
              </a:rPr>
              <a:t>Where is DNA stored in a cell?</a:t>
            </a:r>
          </a:p>
          <a:p>
            <a:pPr marL="457200" indent="-228600" defTabSz="1005840">
              <a:spcBef>
                <a:spcPts val="0"/>
              </a:spcBef>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Lysosomes</a:t>
            </a:r>
          </a:p>
          <a:p>
            <a:pPr marL="457200" indent="-228600" defTabSz="1005840">
              <a:spcBef>
                <a:spcPts val="0"/>
              </a:spcBef>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Vacuole</a:t>
            </a:r>
          </a:p>
          <a:p>
            <a:pPr marL="457200" indent="-228600" defTabSz="1005840">
              <a:spcBef>
                <a:spcPts val="0"/>
              </a:spcBef>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Nucleus</a:t>
            </a:r>
          </a:p>
          <a:p>
            <a:pPr marL="457200" indent="-228600" defTabSz="1005840">
              <a:spcBef>
                <a:spcPts val="0"/>
              </a:spcBef>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Cytoplasm</a:t>
            </a:r>
          </a:p>
          <a:p>
            <a:pPr marL="347472" indent="-342900" defTabSz="1005840">
              <a:spcBef>
                <a:spcPts val="600"/>
              </a:spcBef>
              <a:spcAft>
                <a:spcPts val="600"/>
              </a:spcAft>
              <a:buFont typeface="+mj-lt"/>
              <a:buAutoNum type="arabicPeriod" startAt="2"/>
            </a:pPr>
            <a:r>
              <a:rPr lang="en-US" sz="1400" dirty="0">
                <a:solidFill>
                  <a:prstClr val="black"/>
                </a:solidFill>
                <a:latin typeface="Verdana" panose="020B0604030504040204" pitchFamily="34" charset="0"/>
                <a:ea typeface="Verdana" panose="020B0604030504040204" pitchFamily="34" charset="0"/>
              </a:rPr>
              <a:t>Which list is the correct order from smallest to largest?</a:t>
            </a:r>
          </a:p>
          <a:p>
            <a:pPr marL="457200" indent="-228600" defTabSz="1005840">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Gene, DNA, chromosomes, nucleus</a:t>
            </a:r>
          </a:p>
          <a:p>
            <a:pPr marL="457200" indent="-228600" defTabSz="1005840">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Gene, chromosomes, DNA, nucleus</a:t>
            </a:r>
          </a:p>
          <a:p>
            <a:pPr marL="457200" indent="-228600" defTabSz="1005840">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Chromosomes, DNA, nucleus, gene</a:t>
            </a:r>
          </a:p>
          <a:p>
            <a:pPr marL="457200" indent="-228600" defTabSz="1005840">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Nucleus, chromosomes, DNA, gene</a:t>
            </a:r>
          </a:p>
          <a:p>
            <a:pPr marL="347472" marR="0" lvl="0" indent="-342900" algn="l" defTabSz="1005840" rtl="0" eaLnBrk="1" fontAlgn="auto" latinLnBrk="0" hangingPunct="1">
              <a:lnSpc>
                <a:spcPct val="100000"/>
              </a:lnSpc>
              <a:spcBef>
                <a:spcPts val="0"/>
              </a:spcBef>
              <a:spcAft>
                <a:spcPts val="600"/>
              </a:spcAft>
              <a:buClrTx/>
              <a:buSzTx/>
              <a:buFont typeface="+mj-lt"/>
              <a:buAutoNum type="arabicPeriod" startAt="3"/>
              <a:tabLst/>
              <a:defRPr/>
            </a:pPr>
            <a:r>
              <a:rPr lang="en-US" sz="1400" dirty="0">
                <a:solidFill>
                  <a:prstClr val="black"/>
                </a:solidFill>
                <a:latin typeface="Verdana" panose="020B0604030504040204" pitchFamily="34" charset="0"/>
                <a:ea typeface="Verdana" panose="020B0604030504040204" pitchFamily="34" charset="0"/>
              </a:rPr>
              <a:t>How many chromosomes do humans have in each cell?</a:t>
            </a:r>
          </a:p>
          <a:p>
            <a:pPr marL="457200" indent="-228600" defTabSz="1005840">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46 pairs, total of 92</a:t>
            </a:r>
          </a:p>
          <a:p>
            <a:pPr marL="457200" indent="-228600" defTabSz="1005840">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10 pairs, total of 20</a:t>
            </a:r>
          </a:p>
          <a:p>
            <a:pPr marL="457200" indent="-228600" defTabSz="1005840">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22 pairs, total of 44</a:t>
            </a:r>
          </a:p>
          <a:p>
            <a:pPr marL="457200" indent="-228600" defTabSz="1005840">
              <a:spcAft>
                <a:spcPts val="600"/>
              </a:spcAft>
              <a:buFontTx/>
              <a:buAutoNum type="alphaUcPeriod"/>
            </a:pPr>
            <a:r>
              <a:rPr lang="en-US" sz="1400" dirty="0">
                <a:solidFill>
                  <a:prstClr val="black"/>
                </a:solidFill>
                <a:latin typeface="Verdana" panose="020B0604030504040204" pitchFamily="34" charset="0"/>
                <a:ea typeface="Verdana" panose="020B0604030504040204" pitchFamily="34" charset="0"/>
              </a:rPr>
              <a:t>23 pairs, total of 46</a:t>
            </a:r>
          </a:p>
          <a:p>
            <a:pPr marL="347472" marR="0" lvl="0" indent="-342900" algn="l" defTabSz="1005840" rtl="0" eaLnBrk="1" fontAlgn="auto" latinLnBrk="0" hangingPunct="1">
              <a:lnSpc>
                <a:spcPct val="100000"/>
              </a:lnSpc>
              <a:spcBef>
                <a:spcPts val="0"/>
              </a:spcBef>
              <a:spcAft>
                <a:spcPts val="600"/>
              </a:spcAft>
              <a:buClrTx/>
              <a:buSzTx/>
              <a:buFont typeface="+mj-lt"/>
              <a:buAutoNum type="arabicPeriod" startAt="3"/>
              <a:tabLst/>
              <a:defRPr/>
            </a:pPr>
            <a:endParaRPr lang="en-US" sz="1400" dirty="0">
              <a:solidFill>
                <a:prstClr val="black"/>
              </a:solidFill>
              <a:latin typeface="Verdana" panose="020B0604030504040204" pitchFamily="34" charset="0"/>
              <a:ea typeface="Verdana" panose="020B0604030504040204" pitchFamily="34" charset="0"/>
            </a:endParaRPr>
          </a:p>
          <a:p>
            <a:pPr marL="228600" indent="0" defTabSz="1005840">
              <a:spcAft>
                <a:spcPts val="600"/>
              </a:spcAft>
              <a:buFontTx/>
              <a:buNone/>
            </a:pPr>
            <a:endParaRPr lang="en-US" sz="1400" dirty="0">
              <a:solidFill>
                <a:prstClr val="black"/>
              </a:solidFill>
              <a:latin typeface="Verdana" panose="020B0604030504040204" pitchFamily="34" charset="0"/>
              <a:ea typeface="Verdana" panose="020B0604030504040204" pitchFamily="34" charset="0"/>
            </a:endParaRPr>
          </a:p>
          <a:p>
            <a:pPr marL="347472" indent="-342900" defTabSz="1005840">
              <a:spcBef>
                <a:spcPts val="600"/>
              </a:spcBef>
              <a:spcAft>
                <a:spcPts val="600"/>
              </a:spcAft>
              <a:buFont typeface="+mj-lt"/>
              <a:buAutoNum type="arabicPeriod" startAt="2"/>
            </a:pPr>
            <a:endParaRPr lang="en-US" sz="1400" i="1" dirty="0">
              <a:solidFill>
                <a:prstClr val="black"/>
              </a:solidFill>
              <a:latin typeface="Verdana" panose="020B0604030504040204" pitchFamily="34" charset="0"/>
              <a:ea typeface="Verdana" panose="020B0604030504040204" pitchFamily="34" charset="0"/>
            </a:endParaRPr>
          </a:p>
          <a:p>
            <a:pPr marL="457200" indent="-228600" defTabSz="1005840">
              <a:spcBef>
                <a:spcPts val="600"/>
              </a:spcBef>
              <a:spcAft>
                <a:spcPts val="600"/>
              </a:spcAft>
              <a:buFontTx/>
              <a:buAutoNum type="alphaUcPeriod"/>
            </a:pPr>
            <a:endParaRPr lang="en-US" sz="1400" dirty="0">
              <a:solidFill>
                <a:prstClr val="black"/>
              </a:solidFill>
              <a:latin typeface="Verdana" panose="020B0604030504040204" pitchFamily="34" charset="0"/>
              <a:ea typeface="Verdana" panose="020B0604030504040204" pitchFamily="34" charset="0"/>
            </a:endParaRPr>
          </a:p>
          <a:p>
            <a:pPr marL="342900" marR="0" lvl="0" indent="-342900" algn="l" defTabSz="1005840" rtl="0" eaLnBrk="1" fontAlgn="auto" latinLnBrk="0" hangingPunct="1">
              <a:lnSpc>
                <a:spcPct val="100000"/>
              </a:lnSpc>
              <a:spcBef>
                <a:spcPts val="0"/>
              </a:spcBef>
              <a:spcAft>
                <a:spcPts val="0"/>
              </a:spcAft>
              <a:buClrTx/>
              <a:buSzTx/>
              <a:buFont typeface="+mj-lt"/>
              <a:buAutoNum type="arabicPeriod"/>
              <a:tabLst/>
              <a:defRPr/>
            </a:pPr>
            <a:endParaRPr lang="en-US" sz="1400" dirty="0">
              <a:solidFill>
                <a:prstClr val="black"/>
              </a:solidFill>
              <a:latin typeface="Verdana" panose="020B0604030504040204" pitchFamily="34" charset="0"/>
              <a:ea typeface="Verdana" panose="020B0604030504040204" pitchFamily="34" charset="0"/>
            </a:endParaRPr>
          </a:p>
          <a:p>
            <a:pPr marL="0" indent="0" defTabSz="1005840">
              <a:buFont typeface="+mj-lt"/>
              <a:buNone/>
            </a:pPr>
            <a:endParaRPr lang="en-US" sz="140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64657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Assess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2B181-0BF3-4F51-B599-434A7FEF0D2D}"/>
              </a:ext>
            </a:extLst>
          </p:cNvPr>
          <p:cNvSpPr txBox="1"/>
          <p:nvPr userDrawn="1"/>
        </p:nvSpPr>
        <p:spPr>
          <a:xfrm>
            <a:off x="4210629"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2</a:t>
            </a:r>
          </a:p>
        </p:txBody>
      </p:sp>
      <p:sp>
        <p:nvSpPr>
          <p:cNvPr id="5" name="TextBox 4">
            <a:extLst>
              <a:ext uri="{FF2B5EF4-FFF2-40B4-BE49-F238E27FC236}">
                <a16:creationId xmlns:a16="http://schemas.microsoft.com/office/drawing/2014/main" id="{82490E7E-EFB0-47ED-8DC1-EE6D713BE435}"/>
              </a:ext>
            </a:extLst>
          </p:cNvPr>
          <p:cNvSpPr txBox="1"/>
          <p:nvPr userDrawn="1"/>
        </p:nvSpPr>
        <p:spPr>
          <a:xfrm>
            <a:off x="0" y="0"/>
            <a:ext cx="2322325" cy="3508653"/>
          </a:xfrm>
          <a:prstGeom prst="rect">
            <a:avLst/>
          </a:prstGeom>
          <a:noFill/>
        </p:spPr>
        <p:txBody>
          <a:bodyPr wrap="squar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4.</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5.</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6.</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7.</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8.</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7" name="Rectangle 6">
            <a:extLst>
              <a:ext uri="{FF2B5EF4-FFF2-40B4-BE49-F238E27FC236}">
                <a16:creationId xmlns:a16="http://schemas.microsoft.com/office/drawing/2014/main" id="{111E3B40-DCB9-4AA6-9F35-02E82CB8464F}"/>
              </a:ext>
            </a:extLst>
          </p:cNvPr>
          <p:cNvSpPr/>
          <p:nvPr userDrawn="1"/>
        </p:nvSpPr>
        <p:spPr>
          <a:xfrm>
            <a:off x="248478" y="417393"/>
            <a:ext cx="2017644" cy="3091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 name="TextBox 19">
            <a:extLst>
              <a:ext uri="{FF2B5EF4-FFF2-40B4-BE49-F238E27FC236}">
                <a16:creationId xmlns:a16="http://schemas.microsoft.com/office/drawing/2014/main" id="{2BDD9288-633C-4439-878D-18C4BB2D7A58}"/>
              </a:ext>
            </a:extLst>
          </p:cNvPr>
          <p:cNvSpPr txBox="1"/>
          <p:nvPr userDrawn="1"/>
        </p:nvSpPr>
        <p:spPr>
          <a:xfrm>
            <a:off x="2575560" y="706806"/>
            <a:ext cx="64312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i="1" dirty="0">
                <a:latin typeface="Verdana" panose="020B0604030504040204" pitchFamily="34" charset="0"/>
                <a:ea typeface="Verdana" panose="020B0604030504040204" pitchFamily="34" charset="0"/>
              </a:rPr>
              <a:t>Use the vocabulary words from “Read It” to complete the following sentences.</a:t>
            </a:r>
          </a:p>
        </p:txBody>
      </p:sp>
      <p:sp>
        <p:nvSpPr>
          <p:cNvPr id="10" name="Rectangle 9">
            <a:extLst>
              <a:ext uri="{FF2B5EF4-FFF2-40B4-BE49-F238E27FC236}">
                <a16:creationId xmlns:a16="http://schemas.microsoft.com/office/drawing/2014/main" id="{77481C1A-6589-494E-B20E-98A8A8CCED96}"/>
              </a:ext>
            </a:extLst>
          </p:cNvPr>
          <p:cNvSpPr/>
          <p:nvPr userDrawn="1"/>
        </p:nvSpPr>
        <p:spPr>
          <a:xfrm>
            <a:off x="2575560" y="1319413"/>
            <a:ext cx="6568440" cy="2862322"/>
          </a:xfrm>
          <a:prstGeom prst="rect">
            <a:avLst/>
          </a:prstGeom>
        </p:spPr>
        <p:txBody>
          <a:bodyPr wrap="square">
            <a:spAutoFit/>
          </a:bodyPr>
          <a:lstStyle/>
          <a:p>
            <a:r>
              <a:rPr lang="en-US" sz="1800" dirty="0">
                <a:latin typeface="Verdana" panose="020B0604030504040204" pitchFamily="34" charset="0"/>
                <a:ea typeface="Verdana" panose="020B0604030504040204" pitchFamily="34" charset="0"/>
                <a:cs typeface="Verdana" panose="020B0604030504040204" pitchFamily="34" charset="0"/>
              </a:rPr>
              <a:t>Our eye color, hair color, or if we have freckles or not, are all considered (4)_____. The traits that we inherit are determined by small segments of DNA called (5)_____. We get these features from our parents; the transfer of traits from parents to offspring is called (6)_____. Some traits are always seen if they are inherited, and these are called (7)_____. Brown eyes are an example of this type of trait. Blue eyes, however, are an (8)_____ trait and are only seen in the absence of a dominant trait. </a:t>
            </a:r>
          </a:p>
        </p:txBody>
      </p:sp>
    </p:spTree>
    <p:extLst>
      <p:ext uri="{BB962C8B-B14F-4D97-AF65-F5344CB8AC3E}">
        <p14:creationId xmlns:p14="http://schemas.microsoft.com/office/powerpoint/2010/main" val="195796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hadow1">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15E48944-8DF7-4CE7-B0DC-9AF8D8EB33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1600" y="4376202"/>
            <a:ext cx="1798324" cy="987554"/>
          </a:xfrm>
          <a:prstGeom prst="rect">
            <a:avLst/>
          </a:prstGeom>
        </p:spPr>
      </p:pic>
    </p:spTree>
    <p:extLst>
      <p:ext uri="{BB962C8B-B14F-4D97-AF65-F5344CB8AC3E}">
        <p14:creationId xmlns:p14="http://schemas.microsoft.com/office/powerpoint/2010/main" val="4175766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llenge It">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25353455-9749-4D24-9DF0-9DBC6E3C350C}"/>
              </a:ext>
            </a:extLst>
          </p:cNvPr>
          <p:cNvGraphicFramePr>
            <a:graphicFrameLocks noGrp="1"/>
          </p:cNvGraphicFramePr>
          <p:nvPr userDrawn="1">
            <p:extLst>
              <p:ext uri="{D42A27DB-BD31-4B8C-83A1-F6EECF244321}">
                <p14:modId xmlns:p14="http://schemas.microsoft.com/office/powerpoint/2010/main" val="2452076995"/>
              </p:ext>
            </p:extLst>
          </p:nvPr>
        </p:nvGraphicFramePr>
        <p:xfrm>
          <a:off x="3382318" y="1577064"/>
          <a:ext cx="5037782" cy="3143000"/>
        </p:xfrm>
        <a:graphic>
          <a:graphicData uri="http://schemas.openxmlformats.org/drawingml/2006/table">
            <a:tbl>
              <a:tblPr firstRow="1" bandRow="1">
                <a:tableStyleId>{5C22544A-7EE6-4342-B048-85BDC9FD1C3A}</a:tableStyleId>
              </a:tblPr>
              <a:tblGrid>
                <a:gridCol w="2518891">
                  <a:extLst>
                    <a:ext uri="{9D8B030D-6E8A-4147-A177-3AD203B41FA5}">
                      <a16:colId xmlns:a16="http://schemas.microsoft.com/office/drawing/2014/main" val="2633989542"/>
                    </a:ext>
                  </a:extLst>
                </a:gridCol>
                <a:gridCol w="2518891">
                  <a:extLst>
                    <a:ext uri="{9D8B030D-6E8A-4147-A177-3AD203B41FA5}">
                      <a16:colId xmlns:a16="http://schemas.microsoft.com/office/drawing/2014/main" val="236157691"/>
                    </a:ext>
                  </a:extLst>
                </a:gridCol>
              </a:tblGrid>
              <a:tr h="1571500">
                <a:tc>
                  <a:txBody>
                    <a:bodyPr/>
                    <a:lstStyle/>
                    <a:p>
                      <a:pPr algn="ctr"/>
                      <a:endParaRPr lang="en-US"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7030A0">
                        <a:alpha val="50000"/>
                      </a:srgbClr>
                    </a:solidFill>
                  </a:tcPr>
                </a:tc>
                <a:tc>
                  <a:txBody>
                    <a:bodyPr/>
                    <a:lstStyle/>
                    <a:p>
                      <a:endParaRPr lang="en-US" dirty="0"/>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FD9FF">
                        <a:alpha val="50000"/>
                      </a:srgbClr>
                    </a:solidFill>
                  </a:tcPr>
                </a:tc>
                <a:extLst>
                  <a:ext uri="{0D108BD9-81ED-4DB2-BD59-A6C34878D82A}">
                    <a16:rowId xmlns:a16="http://schemas.microsoft.com/office/drawing/2014/main" val="2615647320"/>
                  </a:ext>
                </a:extLst>
              </a:tr>
              <a:tr h="1571500">
                <a:tc>
                  <a:txBody>
                    <a:bodyPr/>
                    <a:lstStyle/>
                    <a:p>
                      <a:endParaRPr lang="en-US" dirty="0"/>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FD9FF">
                        <a:alpha val="50000"/>
                      </a:srgbClr>
                    </a:solidFill>
                  </a:tcPr>
                </a:tc>
                <a:tc>
                  <a:txBody>
                    <a:bodyPr/>
                    <a:lstStyle/>
                    <a:p>
                      <a:endParaRPr lang="en-US" dirty="0"/>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7030A0">
                        <a:alpha val="50000"/>
                      </a:srgbClr>
                    </a:solidFill>
                  </a:tcPr>
                </a:tc>
                <a:extLst>
                  <a:ext uri="{0D108BD9-81ED-4DB2-BD59-A6C34878D82A}">
                    <a16:rowId xmlns:a16="http://schemas.microsoft.com/office/drawing/2014/main" val="3664205265"/>
                  </a:ext>
                </a:extLst>
              </a:tr>
            </a:tbl>
          </a:graphicData>
        </a:graphic>
      </p:graphicFrame>
      <p:sp>
        <p:nvSpPr>
          <p:cNvPr id="2" name="Rectangle 1">
            <a:extLst>
              <a:ext uri="{FF2B5EF4-FFF2-40B4-BE49-F238E27FC236}">
                <a16:creationId xmlns:a16="http://schemas.microsoft.com/office/drawing/2014/main" id="{84F06F82-1646-4F31-9CBA-23C41FF8C119}"/>
              </a:ext>
            </a:extLst>
          </p:cNvPr>
          <p:cNvSpPr/>
          <p:nvPr userDrawn="1"/>
        </p:nvSpPr>
        <p:spPr>
          <a:xfrm>
            <a:off x="3382319" y="629755"/>
            <a:ext cx="5487361" cy="830997"/>
          </a:xfrm>
          <a:prstGeom prst="rect">
            <a:avLst/>
          </a:prstGeom>
        </p:spPr>
        <p:txBody>
          <a:bodyPr wrap="square">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All other stations must be completed before you begin this station.  Choose one or more of the activities below.</a:t>
            </a:r>
          </a:p>
        </p:txBody>
      </p:sp>
      <p:sp>
        <p:nvSpPr>
          <p:cNvPr id="21" name="TextBox 20">
            <a:extLst>
              <a:ext uri="{FF2B5EF4-FFF2-40B4-BE49-F238E27FC236}">
                <a16:creationId xmlns:a16="http://schemas.microsoft.com/office/drawing/2014/main" id="{26DFBCA8-9289-4AC3-B083-AC23E40C4776}"/>
              </a:ext>
            </a:extLst>
          </p:cNvPr>
          <p:cNvSpPr txBox="1"/>
          <p:nvPr userDrawn="1"/>
        </p:nvSpPr>
        <p:spPr>
          <a:xfrm>
            <a:off x="305566" y="2368535"/>
            <a:ext cx="1704912" cy="1077218"/>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Click on the word to go to the page for that activity.</a:t>
            </a:r>
          </a:p>
        </p:txBody>
      </p:sp>
    </p:spTree>
    <p:extLst>
      <p:ext uri="{BB962C8B-B14F-4D97-AF65-F5344CB8AC3E}">
        <p14:creationId xmlns:p14="http://schemas.microsoft.com/office/powerpoint/2010/main" val="2042484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5C2BE9-FDA3-48B6-8067-A7F767168BFC}"/>
              </a:ext>
            </a:extLst>
          </p:cNvPr>
          <p:cNvSpPr txBox="1"/>
          <p:nvPr userDrawn="1"/>
        </p:nvSpPr>
        <p:spPr>
          <a:xfrm>
            <a:off x="9755" y="478631"/>
            <a:ext cx="2381020" cy="3724096"/>
          </a:xfrm>
          <a:prstGeom prst="rect">
            <a:avLst/>
          </a:prstGeom>
          <a:noFill/>
        </p:spPr>
        <p:txBody>
          <a:bodyPr wrap="square">
            <a:spAutoFit/>
          </a:bodyPr>
          <a:lstStyle/>
          <a:p>
            <a:pPr marL="228600" indent="-228600">
              <a:spcAft>
                <a:spcPts val="600"/>
              </a:spcAft>
              <a:buFont typeface="+mj-lt"/>
              <a:buAutoNum type="alphaLcParenR"/>
            </a:pPr>
            <a:r>
              <a:rPr lang="en-US" sz="1300" dirty="0">
                <a:latin typeface="Verdana" panose="020B0604030504040204" pitchFamily="34" charset="0"/>
                <a:ea typeface="Verdana" panose="020B0604030504040204" pitchFamily="34" charset="0"/>
                <a:cs typeface="Verdana" panose="020B0604030504040204" pitchFamily="34" charset="0"/>
              </a:rPr>
              <a:t>Imagine you are asked to interview one of the following:</a:t>
            </a:r>
          </a:p>
          <a:p>
            <a:pPr marL="457200" lvl="1" indent="-182880">
              <a:spcAft>
                <a:spcPts val="0"/>
              </a:spcAft>
              <a:buFont typeface="Arial" panose="020B0604020202020204" pitchFamily="34" charset="0"/>
              <a:buChar char="•"/>
            </a:pPr>
            <a:r>
              <a:rPr lang="en-US" sz="1300" dirty="0">
                <a:latin typeface="Verdana" panose="020B0604030504040204" pitchFamily="34" charset="0"/>
                <a:ea typeface="Verdana" panose="020B0604030504040204" pitchFamily="34" charset="0"/>
                <a:cs typeface="Verdana" panose="020B0604030504040204" pitchFamily="34" charset="0"/>
              </a:rPr>
              <a:t>James Watson</a:t>
            </a:r>
          </a:p>
          <a:p>
            <a:pPr marL="457200" lvl="1" indent="-182880">
              <a:spcAft>
                <a:spcPts val="0"/>
              </a:spcAft>
              <a:buFont typeface="Arial" panose="020B0604020202020204" pitchFamily="34" charset="0"/>
              <a:buChar char="•"/>
            </a:pPr>
            <a:r>
              <a:rPr lang="en-US" sz="1300" dirty="0">
                <a:latin typeface="Verdana" panose="020B0604030504040204" pitchFamily="34" charset="0"/>
                <a:ea typeface="Verdana" panose="020B0604030504040204" pitchFamily="34" charset="0"/>
                <a:cs typeface="Verdana" panose="020B0604030504040204" pitchFamily="34" charset="0"/>
              </a:rPr>
              <a:t>Francis Crick </a:t>
            </a:r>
          </a:p>
          <a:p>
            <a:pPr marL="457200" lvl="1" indent="-182880">
              <a:spcAft>
                <a:spcPts val="0"/>
              </a:spcAft>
              <a:buFont typeface="Arial" panose="020B0604020202020204" pitchFamily="34" charset="0"/>
              <a:buChar char="•"/>
            </a:pPr>
            <a:r>
              <a:rPr lang="en-US" sz="1300" dirty="0">
                <a:latin typeface="Verdana" panose="020B0604030504040204" pitchFamily="34" charset="0"/>
                <a:ea typeface="Verdana" panose="020B0604030504040204" pitchFamily="34" charset="0"/>
                <a:cs typeface="Verdana" panose="020B0604030504040204" pitchFamily="34" charset="0"/>
              </a:rPr>
              <a:t>Rosalind Franklin</a:t>
            </a:r>
          </a:p>
          <a:p>
            <a:pPr marL="457200" lvl="1" indent="-182880">
              <a:spcAft>
                <a:spcPts val="600"/>
              </a:spcAft>
              <a:buFont typeface="Arial" panose="020B0604020202020204" pitchFamily="34" charset="0"/>
              <a:buChar char="•"/>
            </a:pPr>
            <a:r>
              <a:rPr lang="en-US" sz="1300" dirty="0">
                <a:latin typeface="Verdana" panose="020B0604030504040204" pitchFamily="34" charset="0"/>
                <a:ea typeface="Verdana" panose="020B0604030504040204" pitchFamily="34" charset="0"/>
                <a:cs typeface="Verdana" panose="020B0604030504040204" pitchFamily="34" charset="0"/>
              </a:rPr>
              <a:t>Gregory Mendel</a:t>
            </a:r>
          </a:p>
          <a:p>
            <a:pPr marL="228600" indent="-228600">
              <a:spcAft>
                <a:spcPts val="600"/>
              </a:spcAft>
              <a:buFont typeface="+mj-lt"/>
              <a:buAutoNum type="alphaLcParenR"/>
            </a:pPr>
            <a:r>
              <a:rPr lang="en-US" sz="1300" dirty="0">
                <a:latin typeface="Verdana" panose="020B0604030504040204" pitchFamily="34" charset="0"/>
                <a:ea typeface="Verdana" panose="020B0604030504040204" pitchFamily="34" charset="0"/>
                <a:cs typeface="Verdana" panose="020B0604030504040204" pitchFamily="34" charset="0"/>
              </a:rPr>
              <a:t>Using resources available to you (digital/books) research your chosen person to find 10 facts about their accomplishments</a:t>
            </a:r>
          </a:p>
          <a:p>
            <a:pPr marL="228600" indent="-228600">
              <a:spcAft>
                <a:spcPts val="600"/>
              </a:spcAft>
              <a:buFont typeface="+mj-lt"/>
              <a:buAutoNum type="alphaLcParenR"/>
            </a:pPr>
            <a:r>
              <a:rPr lang="en-US" sz="1300" dirty="0">
                <a:latin typeface="Verdana" panose="020B0604030504040204" pitchFamily="34" charset="0"/>
                <a:ea typeface="Verdana" panose="020B0604030504040204" pitchFamily="34" charset="0"/>
                <a:cs typeface="Verdana" panose="020B0604030504040204" pitchFamily="34" charset="0"/>
              </a:rPr>
              <a:t>Write out a script of how the interview would go.</a:t>
            </a:r>
          </a:p>
        </p:txBody>
      </p:sp>
      <p:sp>
        <p:nvSpPr>
          <p:cNvPr id="9" name="TextBox 8">
            <a:extLst>
              <a:ext uri="{FF2B5EF4-FFF2-40B4-BE49-F238E27FC236}">
                <a16:creationId xmlns:a16="http://schemas.microsoft.com/office/drawing/2014/main" id="{976AC2B5-B427-4F6E-8A2C-B71EA448D396}"/>
              </a:ext>
            </a:extLst>
          </p:cNvPr>
          <p:cNvSpPr txBox="1"/>
          <p:nvPr userDrawn="1"/>
        </p:nvSpPr>
        <p:spPr>
          <a:xfrm>
            <a:off x="261048" y="217511"/>
            <a:ext cx="2099556" cy="338554"/>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INTERVIEW</a:t>
            </a:r>
            <a:endParaRPr lang="en-US" sz="16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6CB6B7C9-79E0-4826-8946-48BDA0CAFF6C}"/>
              </a:ext>
            </a:extLst>
          </p:cNvPr>
          <p:cNvSpPr txBox="1"/>
          <p:nvPr userDrawn="1"/>
        </p:nvSpPr>
        <p:spPr>
          <a:xfrm>
            <a:off x="2724539" y="1001486"/>
            <a:ext cx="6158413" cy="646331"/>
          </a:xfrm>
          <a:custGeom>
            <a:avLst/>
            <a:gdLst>
              <a:gd name="connsiteX0" fmla="*/ 0 w 6158413"/>
              <a:gd name="connsiteY0" fmla="*/ 0 h 646331"/>
              <a:gd name="connsiteX1" fmla="*/ 375103 w 6158413"/>
              <a:gd name="connsiteY1" fmla="*/ 0 h 646331"/>
              <a:gd name="connsiteX2" fmla="*/ 811791 w 6158413"/>
              <a:gd name="connsiteY2" fmla="*/ 0 h 646331"/>
              <a:gd name="connsiteX3" fmla="*/ 1494815 w 6158413"/>
              <a:gd name="connsiteY3" fmla="*/ 0 h 646331"/>
              <a:gd name="connsiteX4" fmla="*/ 1931502 w 6158413"/>
              <a:gd name="connsiteY4" fmla="*/ 0 h 646331"/>
              <a:gd name="connsiteX5" fmla="*/ 2368190 w 6158413"/>
              <a:gd name="connsiteY5" fmla="*/ 0 h 646331"/>
              <a:gd name="connsiteX6" fmla="*/ 2804877 w 6158413"/>
              <a:gd name="connsiteY6" fmla="*/ 0 h 646331"/>
              <a:gd name="connsiteX7" fmla="*/ 3303149 w 6158413"/>
              <a:gd name="connsiteY7" fmla="*/ 0 h 646331"/>
              <a:gd name="connsiteX8" fmla="*/ 3678252 w 6158413"/>
              <a:gd name="connsiteY8" fmla="*/ 0 h 646331"/>
              <a:gd name="connsiteX9" fmla="*/ 4114940 w 6158413"/>
              <a:gd name="connsiteY9" fmla="*/ 0 h 646331"/>
              <a:gd name="connsiteX10" fmla="*/ 4613211 w 6158413"/>
              <a:gd name="connsiteY10" fmla="*/ 0 h 646331"/>
              <a:gd name="connsiteX11" fmla="*/ 5234651 w 6158413"/>
              <a:gd name="connsiteY11" fmla="*/ 0 h 646331"/>
              <a:gd name="connsiteX12" fmla="*/ 6158413 w 6158413"/>
              <a:gd name="connsiteY12" fmla="*/ 0 h 646331"/>
              <a:gd name="connsiteX13" fmla="*/ 6158413 w 6158413"/>
              <a:gd name="connsiteY13" fmla="*/ 316702 h 646331"/>
              <a:gd name="connsiteX14" fmla="*/ 6158413 w 6158413"/>
              <a:gd name="connsiteY14" fmla="*/ 646331 h 646331"/>
              <a:gd name="connsiteX15" fmla="*/ 5660141 w 6158413"/>
              <a:gd name="connsiteY15" fmla="*/ 646331 h 646331"/>
              <a:gd name="connsiteX16" fmla="*/ 4977117 w 6158413"/>
              <a:gd name="connsiteY16" fmla="*/ 646331 h 646331"/>
              <a:gd name="connsiteX17" fmla="*/ 4294093 w 6158413"/>
              <a:gd name="connsiteY17" fmla="*/ 646331 h 646331"/>
              <a:gd name="connsiteX18" fmla="*/ 3734238 w 6158413"/>
              <a:gd name="connsiteY18" fmla="*/ 646331 h 646331"/>
              <a:gd name="connsiteX19" fmla="*/ 3051214 w 6158413"/>
              <a:gd name="connsiteY19" fmla="*/ 646331 h 646331"/>
              <a:gd name="connsiteX20" fmla="*/ 2614526 w 6158413"/>
              <a:gd name="connsiteY20" fmla="*/ 646331 h 646331"/>
              <a:gd name="connsiteX21" fmla="*/ 2054671 w 6158413"/>
              <a:gd name="connsiteY21" fmla="*/ 646331 h 646331"/>
              <a:gd name="connsiteX22" fmla="*/ 1371647 w 6158413"/>
              <a:gd name="connsiteY22" fmla="*/ 646331 h 646331"/>
              <a:gd name="connsiteX23" fmla="*/ 873375 w 6158413"/>
              <a:gd name="connsiteY23" fmla="*/ 646331 h 646331"/>
              <a:gd name="connsiteX24" fmla="*/ 0 w 6158413"/>
              <a:gd name="connsiteY24" fmla="*/ 646331 h 646331"/>
              <a:gd name="connsiteX25" fmla="*/ 0 w 6158413"/>
              <a:gd name="connsiteY25" fmla="*/ 336092 h 646331"/>
              <a:gd name="connsiteX26" fmla="*/ 0 w 6158413"/>
              <a:gd name="connsiteY2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58413" h="646331"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72488" y="137983"/>
                  <a:pt x="6125209" y="251001"/>
                  <a:pt x="6158413" y="316702"/>
                </a:cubicBezTo>
                <a:cubicBezTo>
                  <a:pt x="6191617" y="382403"/>
                  <a:pt x="6137814" y="555110"/>
                  <a:pt x="6158413" y="646331"/>
                </a:cubicBezTo>
                <a:cubicBezTo>
                  <a:pt x="5936046" y="674203"/>
                  <a:pt x="5790090" y="623691"/>
                  <a:pt x="5660141" y="646331"/>
                </a:cubicBezTo>
                <a:cubicBezTo>
                  <a:pt x="5530192" y="668971"/>
                  <a:pt x="5161674" y="609107"/>
                  <a:pt x="4977117" y="646331"/>
                </a:cubicBezTo>
                <a:cubicBezTo>
                  <a:pt x="4792560" y="683555"/>
                  <a:pt x="4531957" y="642614"/>
                  <a:pt x="4294093" y="646331"/>
                </a:cubicBezTo>
                <a:cubicBezTo>
                  <a:pt x="4056229" y="650048"/>
                  <a:pt x="3951558" y="604291"/>
                  <a:pt x="3734238" y="646331"/>
                </a:cubicBezTo>
                <a:cubicBezTo>
                  <a:pt x="3516918" y="688371"/>
                  <a:pt x="3368821" y="645534"/>
                  <a:pt x="3051214" y="646331"/>
                </a:cubicBezTo>
                <a:cubicBezTo>
                  <a:pt x="2733607" y="647128"/>
                  <a:pt x="2745487" y="634194"/>
                  <a:pt x="2614526" y="646331"/>
                </a:cubicBezTo>
                <a:cubicBezTo>
                  <a:pt x="2483565" y="658468"/>
                  <a:pt x="2212281" y="624514"/>
                  <a:pt x="2054671" y="646331"/>
                </a:cubicBezTo>
                <a:cubicBezTo>
                  <a:pt x="1897061" y="668148"/>
                  <a:pt x="1565260" y="643671"/>
                  <a:pt x="1371647" y="646331"/>
                </a:cubicBezTo>
                <a:cubicBezTo>
                  <a:pt x="1178034" y="648991"/>
                  <a:pt x="1002507" y="636592"/>
                  <a:pt x="873375" y="646331"/>
                </a:cubicBezTo>
                <a:cubicBezTo>
                  <a:pt x="744243" y="656070"/>
                  <a:pt x="217701" y="605739"/>
                  <a:pt x="0" y="646331"/>
                </a:cubicBezTo>
                <a:cubicBezTo>
                  <a:pt x="-17628" y="576438"/>
                  <a:pt x="2343" y="468193"/>
                  <a:pt x="0" y="336092"/>
                </a:cubicBezTo>
                <a:cubicBezTo>
                  <a:pt x="-2343" y="203991"/>
                  <a:pt x="34539" y="139138"/>
                  <a:pt x="0" y="0"/>
                </a:cubicBezTo>
                <a:close/>
              </a:path>
            </a:pathLst>
          </a:custGeom>
          <a:noFill/>
          <a:ln w="28575">
            <a:solidFill>
              <a:srgbClr val="7030A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Type your interview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986974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46086"/>
            <a:ext cx="2099556" cy="338554"/>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RESEARCH</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8" y="678924"/>
            <a:ext cx="2158302" cy="3293209"/>
          </a:xfrm>
          <a:prstGeom prst="rect">
            <a:avLst/>
          </a:prstGeom>
          <a:noFill/>
        </p:spPr>
        <p:txBody>
          <a:bodyPr wrap="square" rtlCol="0">
            <a:spAutoFit/>
          </a:bodyPr>
          <a:lstStyle/>
          <a:p>
            <a:pPr marL="182880" indent="-18288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Choose your favorite animal. </a:t>
            </a:r>
          </a:p>
          <a:p>
            <a:pPr marL="182880" indent="-18288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Research how the number of chromosomes that animal has is different from humans </a:t>
            </a:r>
          </a:p>
          <a:p>
            <a:pPr marL="182880" indent="-18288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Write a short one-page paper about what you learned about the differences.</a:t>
            </a:r>
          </a:p>
        </p:txBody>
      </p:sp>
      <p:sp>
        <p:nvSpPr>
          <p:cNvPr id="5" name="TextBox 4">
            <a:extLst>
              <a:ext uri="{FF2B5EF4-FFF2-40B4-BE49-F238E27FC236}">
                <a16:creationId xmlns:a16="http://schemas.microsoft.com/office/drawing/2014/main" id="{8EF4467D-F427-47B6-A0B5-66959B4EE245}"/>
              </a:ext>
            </a:extLst>
          </p:cNvPr>
          <p:cNvSpPr txBox="1"/>
          <p:nvPr userDrawn="1"/>
        </p:nvSpPr>
        <p:spPr>
          <a:xfrm>
            <a:off x="2724539" y="1001486"/>
            <a:ext cx="6158413" cy="3662541"/>
          </a:xfrm>
          <a:custGeom>
            <a:avLst/>
            <a:gdLst>
              <a:gd name="connsiteX0" fmla="*/ 0 w 6158413"/>
              <a:gd name="connsiteY0" fmla="*/ 0 h 3662541"/>
              <a:gd name="connsiteX1" fmla="*/ 375103 w 6158413"/>
              <a:gd name="connsiteY1" fmla="*/ 0 h 3662541"/>
              <a:gd name="connsiteX2" fmla="*/ 811791 w 6158413"/>
              <a:gd name="connsiteY2" fmla="*/ 0 h 3662541"/>
              <a:gd name="connsiteX3" fmla="*/ 1494815 w 6158413"/>
              <a:gd name="connsiteY3" fmla="*/ 0 h 3662541"/>
              <a:gd name="connsiteX4" fmla="*/ 1931502 w 6158413"/>
              <a:gd name="connsiteY4" fmla="*/ 0 h 3662541"/>
              <a:gd name="connsiteX5" fmla="*/ 2368190 w 6158413"/>
              <a:gd name="connsiteY5" fmla="*/ 0 h 3662541"/>
              <a:gd name="connsiteX6" fmla="*/ 2804877 w 6158413"/>
              <a:gd name="connsiteY6" fmla="*/ 0 h 3662541"/>
              <a:gd name="connsiteX7" fmla="*/ 3303149 w 6158413"/>
              <a:gd name="connsiteY7" fmla="*/ 0 h 3662541"/>
              <a:gd name="connsiteX8" fmla="*/ 3678252 w 6158413"/>
              <a:gd name="connsiteY8" fmla="*/ 0 h 3662541"/>
              <a:gd name="connsiteX9" fmla="*/ 4114940 w 6158413"/>
              <a:gd name="connsiteY9" fmla="*/ 0 h 3662541"/>
              <a:gd name="connsiteX10" fmla="*/ 4613211 w 6158413"/>
              <a:gd name="connsiteY10" fmla="*/ 0 h 3662541"/>
              <a:gd name="connsiteX11" fmla="*/ 5234651 w 6158413"/>
              <a:gd name="connsiteY11" fmla="*/ 0 h 3662541"/>
              <a:gd name="connsiteX12" fmla="*/ 6158413 w 6158413"/>
              <a:gd name="connsiteY12" fmla="*/ 0 h 3662541"/>
              <a:gd name="connsiteX13" fmla="*/ 6158413 w 6158413"/>
              <a:gd name="connsiteY13" fmla="*/ 486595 h 3662541"/>
              <a:gd name="connsiteX14" fmla="*/ 6158413 w 6158413"/>
              <a:gd name="connsiteY14" fmla="*/ 899939 h 3662541"/>
              <a:gd name="connsiteX15" fmla="*/ 6158413 w 6158413"/>
              <a:gd name="connsiteY15" fmla="*/ 1386533 h 3662541"/>
              <a:gd name="connsiteX16" fmla="*/ 6158413 w 6158413"/>
              <a:gd name="connsiteY16" fmla="*/ 1946379 h 3662541"/>
              <a:gd name="connsiteX17" fmla="*/ 6158413 w 6158413"/>
              <a:gd name="connsiteY17" fmla="*/ 2396348 h 3662541"/>
              <a:gd name="connsiteX18" fmla="*/ 6158413 w 6158413"/>
              <a:gd name="connsiteY18" fmla="*/ 2846318 h 3662541"/>
              <a:gd name="connsiteX19" fmla="*/ 6158413 w 6158413"/>
              <a:gd name="connsiteY19" fmla="*/ 3662541 h 3662541"/>
              <a:gd name="connsiteX20" fmla="*/ 5783310 w 6158413"/>
              <a:gd name="connsiteY20" fmla="*/ 3662541 h 3662541"/>
              <a:gd name="connsiteX21" fmla="*/ 5223454 w 6158413"/>
              <a:gd name="connsiteY21" fmla="*/ 3662541 h 3662541"/>
              <a:gd name="connsiteX22" fmla="*/ 4540430 w 6158413"/>
              <a:gd name="connsiteY22" fmla="*/ 3662541 h 3662541"/>
              <a:gd name="connsiteX23" fmla="*/ 4042158 w 6158413"/>
              <a:gd name="connsiteY23" fmla="*/ 3662541 h 3662541"/>
              <a:gd name="connsiteX24" fmla="*/ 3543887 w 6158413"/>
              <a:gd name="connsiteY24" fmla="*/ 3662541 h 3662541"/>
              <a:gd name="connsiteX25" fmla="*/ 3107199 w 6158413"/>
              <a:gd name="connsiteY25" fmla="*/ 3662541 h 3662541"/>
              <a:gd name="connsiteX26" fmla="*/ 2732096 w 6158413"/>
              <a:gd name="connsiteY26" fmla="*/ 3662541 h 3662541"/>
              <a:gd name="connsiteX27" fmla="*/ 2295408 w 6158413"/>
              <a:gd name="connsiteY27" fmla="*/ 3662541 h 3662541"/>
              <a:gd name="connsiteX28" fmla="*/ 1797137 w 6158413"/>
              <a:gd name="connsiteY28" fmla="*/ 3662541 h 3662541"/>
              <a:gd name="connsiteX29" fmla="*/ 1175697 w 6158413"/>
              <a:gd name="connsiteY29" fmla="*/ 3662541 h 3662541"/>
              <a:gd name="connsiteX30" fmla="*/ 492673 w 6158413"/>
              <a:gd name="connsiteY30" fmla="*/ 3662541 h 3662541"/>
              <a:gd name="connsiteX31" fmla="*/ 0 w 6158413"/>
              <a:gd name="connsiteY31" fmla="*/ 3662541 h 3662541"/>
              <a:gd name="connsiteX32" fmla="*/ 0 w 6158413"/>
              <a:gd name="connsiteY32" fmla="*/ 3102695 h 3662541"/>
              <a:gd name="connsiteX33" fmla="*/ 0 w 6158413"/>
              <a:gd name="connsiteY33" fmla="*/ 2689352 h 3662541"/>
              <a:gd name="connsiteX34" fmla="*/ 0 w 6158413"/>
              <a:gd name="connsiteY34" fmla="*/ 2202757 h 3662541"/>
              <a:gd name="connsiteX35" fmla="*/ 0 w 6158413"/>
              <a:gd name="connsiteY35" fmla="*/ 1716162 h 3662541"/>
              <a:gd name="connsiteX36" fmla="*/ 0 w 6158413"/>
              <a:gd name="connsiteY36" fmla="*/ 1229567 h 3662541"/>
              <a:gd name="connsiteX37" fmla="*/ 0 w 6158413"/>
              <a:gd name="connsiteY37" fmla="*/ 633096 h 3662541"/>
              <a:gd name="connsiteX38" fmla="*/ 0 w 6158413"/>
              <a:gd name="connsiteY38" fmla="*/ 0 h 36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662541"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90627" y="191962"/>
                  <a:pt x="6156969" y="288765"/>
                  <a:pt x="6158413" y="486595"/>
                </a:cubicBezTo>
                <a:cubicBezTo>
                  <a:pt x="6159857" y="684425"/>
                  <a:pt x="6129484" y="757755"/>
                  <a:pt x="6158413" y="899939"/>
                </a:cubicBezTo>
                <a:cubicBezTo>
                  <a:pt x="6187342" y="1042123"/>
                  <a:pt x="6111601" y="1179847"/>
                  <a:pt x="6158413" y="1386533"/>
                </a:cubicBezTo>
                <a:cubicBezTo>
                  <a:pt x="6205225" y="1593219"/>
                  <a:pt x="6096493" y="1711914"/>
                  <a:pt x="6158413" y="1946379"/>
                </a:cubicBezTo>
                <a:cubicBezTo>
                  <a:pt x="6220333" y="2180844"/>
                  <a:pt x="6154523" y="2278257"/>
                  <a:pt x="6158413" y="2396348"/>
                </a:cubicBezTo>
                <a:cubicBezTo>
                  <a:pt x="6162303" y="2514439"/>
                  <a:pt x="6145046" y="2678009"/>
                  <a:pt x="6158413" y="2846318"/>
                </a:cubicBezTo>
                <a:cubicBezTo>
                  <a:pt x="6171780" y="3014627"/>
                  <a:pt x="6130125" y="3346867"/>
                  <a:pt x="6158413" y="3662541"/>
                </a:cubicBezTo>
                <a:cubicBezTo>
                  <a:pt x="5997798" y="3699039"/>
                  <a:pt x="5955466" y="3632609"/>
                  <a:pt x="5783310" y="3662541"/>
                </a:cubicBezTo>
                <a:cubicBezTo>
                  <a:pt x="5611154" y="3692473"/>
                  <a:pt x="5382829" y="3643174"/>
                  <a:pt x="5223454" y="3662541"/>
                </a:cubicBezTo>
                <a:cubicBezTo>
                  <a:pt x="5064079" y="3681908"/>
                  <a:pt x="4734043" y="3659881"/>
                  <a:pt x="4540430" y="3662541"/>
                </a:cubicBezTo>
                <a:cubicBezTo>
                  <a:pt x="4346817" y="3665201"/>
                  <a:pt x="4171290" y="3652802"/>
                  <a:pt x="4042158" y="3662541"/>
                </a:cubicBezTo>
                <a:cubicBezTo>
                  <a:pt x="3913026" y="3672280"/>
                  <a:pt x="3656701" y="3655227"/>
                  <a:pt x="3543887" y="3662541"/>
                </a:cubicBezTo>
                <a:cubicBezTo>
                  <a:pt x="3431073" y="3669855"/>
                  <a:pt x="3286617" y="3650080"/>
                  <a:pt x="3107199" y="3662541"/>
                </a:cubicBezTo>
                <a:cubicBezTo>
                  <a:pt x="2927781" y="3675002"/>
                  <a:pt x="2840538" y="3659508"/>
                  <a:pt x="2732096" y="3662541"/>
                </a:cubicBezTo>
                <a:cubicBezTo>
                  <a:pt x="2623654" y="3665574"/>
                  <a:pt x="2477932" y="3610850"/>
                  <a:pt x="2295408" y="3662541"/>
                </a:cubicBezTo>
                <a:cubicBezTo>
                  <a:pt x="2112884" y="3714232"/>
                  <a:pt x="1924669" y="3645459"/>
                  <a:pt x="1797137" y="3662541"/>
                </a:cubicBezTo>
                <a:cubicBezTo>
                  <a:pt x="1669605" y="3679623"/>
                  <a:pt x="1318830" y="3630285"/>
                  <a:pt x="1175697" y="3662541"/>
                </a:cubicBezTo>
                <a:cubicBezTo>
                  <a:pt x="1032564" y="3694797"/>
                  <a:pt x="711317" y="3592982"/>
                  <a:pt x="492673" y="3662541"/>
                </a:cubicBezTo>
                <a:cubicBezTo>
                  <a:pt x="274029" y="3732100"/>
                  <a:pt x="110871" y="3620594"/>
                  <a:pt x="0" y="3662541"/>
                </a:cubicBezTo>
                <a:cubicBezTo>
                  <a:pt x="-22863" y="3492672"/>
                  <a:pt x="46149" y="3382150"/>
                  <a:pt x="0" y="3102695"/>
                </a:cubicBezTo>
                <a:cubicBezTo>
                  <a:pt x="-46149" y="2823240"/>
                  <a:pt x="3211" y="2802518"/>
                  <a:pt x="0" y="2689352"/>
                </a:cubicBezTo>
                <a:cubicBezTo>
                  <a:pt x="-3211" y="2576186"/>
                  <a:pt x="25928" y="2436376"/>
                  <a:pt x="0" y="2202757"/>
                </a:cubicBezTo>
                <a:cubicBezTo>
                  <a:pt x="-25928" y="1969138"/>
                  <a:pt x="16462" y="1889976"/>
                  <a:pt x="0" y="1716162"/>
                </a:cubicBezTo>
                <a:cubicBezTo>
                  <a:pt x="-16462" y="1542349"/>
                  <a:pt x="4002" y="1409482"/>
                  <a:pt x="0" y="1229567"/>
                </a:cubicBezTo>
                <a:cubicBezTo>
                  <a:pt x="-4002" y="1049653"/>
                  <a:pt x="6038" y="861951"/>
                  <a:pt x="0" y="633096"/>
                </a:cubicBezTo>
                <a:cubicBezTo>
                  <a:pt x="-6038" y="404241"/>
                  <a:pt x="31633" y="202721"/>
                  <a:pt x="0" y="0"/>
                </a:cubicBezTo>
                <a:close/>
              </a:path>
            </a:pathLst>
          </a:custGeom>
          <a:noFill/>
          <a:ln w="28575">
            <a:solidFill>
              <a:srgbClr val="7030A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your research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with Google Draw, Paint, or any other graphics app.  Draw your image, then take a screenshot or a photo of your image.</a:t>
            </a:r>
          </a:p>
          <a:p>
            <a:pPr marL="342900" lvl="0" indent="-342900" defTabSz="914400">
              <a:buFont typeface="+mj-lt"/>
              <a:buAutoNum type="arabicPeriod"/>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12974949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46086"/>
            <a:ext cx="2099556" cy="338554"/>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MAKE A MODEL</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6" y="828361"/>
            <a:ext cx="1977329" cy="1646605"/>
          </a:xfrm>
          <a:prstGeom prst="rect">
            <a:avLst/>
          </a:prstGeom>
          <a:noFill/>
        </p:spPr>
        <p:txBody>
          <a:bodyPr wrap="square" rtlCol="0">
            <a:spAutoFit/>
          </a:bodyPr>
          <a:lstStyle/>
          <a:p>
            <a:pPr marL="182880" indent="-182880">
              <a:spcAft>
                <a:spcPts val="600"/>
              </a:spcAft>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Research, and construct a 3D model of a CHROMOSOME. </a:t>
            </a:r>
          </a:p>
          <a:p>
            <a:pPr marL="182880" indent="-182880">
              <a:spcAft>
                <a:spcPts val="600"/>
              </a:spcAft>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Be sure to label all components</a:t>
            </a:r>
          </a:p>
        </p:txBody>
      </p:sp>
      <p:sp>
        <p:nvSpPr>
          <p:cNvPr id="7" name="TextBox 6">
            <a:extLst>
              <a:ext uri="{FF2B5EF4-FFF2-40B4-BE49-F238E27FC236}">
                <a16:creationId xmlns:a16="http://schemas.microsoft.com/office/drawing/2014/main" id="{85CCE542-16D2-49F7-A40E-0F026D1289E0}"/>
              </a:ext>
            </a:extLst>
          </p:cNvPr>
          <p:cNvSpPr txBox="1"/>
          <p:nvPr userDrawn="1"/>
        </p:nvSpPr>
        <p:spPr>
          <a:xfrm>
            <a:off x="2724539" y="1001486"/>
            <a:ext cx="6158413" cy="3893374"/>
          </a:xfrm>
          <a:custGeom>
            <a:avLst/>
            <a:gdLst>
              <a:gd name="connsiteX0" fmla="*/ 0 w 6158413"/>
              <a:gd name="connsiteY0" fmla="*/ 0 h 3893374"/>
              <a:gd name="connsiteX1" fmla="*/ 375103 w 6158413"/>
              <a:gd name="connsiteY1" fmla="*/ 0 h 3893374"/>
              <a:gd name="connsiteX2" fmla="*/ 811791 w 6158413"/>
              <a:gd name="connsiteY2" fmla="*/ 0 h 3893374"/>
              <a:gd name="connsiteX3" fmla="*/ 1494815 w 6158413"/>
              <a:gd name="connsiteY3" fmla="*/ 0 h 3893374"/>
              <a:gd name="connsiteX4" fmla="*/ 1931502 w 6158413"/>
              <a:gd name="connsiteY4" fmla="*/ 0 h 3893374"/>
              <a:gd name="connsiteX5" fmla="*/ 2368190 w 6158413"/>
              <a:gd name="connsiteY5" fmla="*/ 0 h 3893374"/>
              <a:gd name="connsiteX6" fmla="*/ 2804877 w 6158413"/>
              <a:gd name="connsiteY6" fmla="*/ 0 h 3893374"/>
              <a:gd name="connsiteX7" fmla="*/ 3303149 w 6158413"/>
              <a:gd name="connsiteY7" fmla="*/ 0 h 3893374"/>
              <a:gd name="connsiteX8" fmla="*/ 3678252 w 6158413"/>
              <a:gd name="connsiteY8" fmla="*/ 0 h 3893374"/>
              <a:gd name="connsiteX9" fmla="*/ 4114940 w 6158413"/>
              <a:gd name="connsiteY9" fmla="*/ 0 h 3893374"/>
              <a:gd name="connsiteX10" fmla="*/ 4613211 w 6158413"/>
              <a:gd name="connsiteY10" fmla="*/ 0 h 3893374"/>
              <a:gd name="connsiteX11" fmla="*/ 5234651 w 6158413"/>
              <a:gd name="connsiteY11" fmla="*/ 0 h 3893374"/>
              <a:gd name="connsiteX12" fmla="*/ 6158413 w 6158413"/>
              <a:gd name="connsiteY12" fmla="*/ 0 h 3893374"/>
              <a:gd name="connsiteX13" fmla="*/ 6158413 w 6158413"/>
              <a:gd name="connsiteY13" fmla="*/ 517263 h 3893374"/>
              <a:gd name="connsiteX14" fmla="*/ 6158413 w 6158413"/>
              <a:gd name="connsiteY14" fmla="*/ 956658 h 3893374"/>
              <a:gd name="connsiteX15" fmla="*/ 6158413 w 6158413"/>
              <a:gd name="connsiteY15" fmla="*/ 1473920 h 3893374"/>
              <a:gd name="connsiteX16" fmla="*/ 6158413 w 6158413"/>
              <a:gd name="connsiteY16" fmla="*/ 2069050 h 3893374"/>
              <a:gd name="connsiteX17" fmla="*/ 6158413 w 6158413"/>
              <a:gd name="connsiteY17" fmla="*/ 2547379 h 3893374"/>
              <a:gd name="connsiteX18" fmla="*/ 6158413 w 6158413"/>
              <a:gd name="connsiteY18" fmla="*/ 3025708 h 3893374"/>
              <a:gd name="connsiteX19" fmla="*/ 6158413 w 6158413"/>
              <a:gd name="connsiteY19" fmla="*/ 3893374 h 3893374"/>
              <a:gd name="connsiteX20" fmla="*/ 5783310 w 6158413"/>
              <a:gd name="connsiteY20" fmla="*/ 3893374 h 3893374"/>
              <a:gd name="connsiteX21" fmla="*/ 5223454 w 6158413"/>
              <a:gd name="connsiteY21" fmla="*/ 3893374 h 3893374"/>
              <a:gd name="connsiteX22" fmla="*/ 4540430 w 6158413"/>
              <a:gd name="connsiteY22" fmla="*/ 3893374 h 3893374"/>
              <a:gd name="connsiteX23" fmla="*/ 4042158 w 6158413"/>
              <a:gd name="connsiteY23" fmla="*/ 3893374 h 3893374"/>
              <a:gd name="connsiteX24" fmla="*/ 3543887 w 6158413"/>
              <a:gd name="connsiteY24" fmla="*/ 3893374 h 3893374"/>
              <a:gd name="connsiteX25" fmla="*/ 3107199 w 6158413"/>
              <a:gd name="connsiteY25" fmla="*/ 3893374 h 3893374"/>
              <a:gd name="connsiteX26" fmla="*/ 2732096 w 6158413"/>
              <a:gd name="connsiteY26" fmla="*/ 3893374 h 3893374"/>
              <a:gd name="connsiteX27" fmla="*/ 2295408 w 6158413"/>
              <a:gd name="connsiteY27" fmla="*/ 3893374 h 3893374"/>
              <a:gd name="connsiteX28" fmla="*/ 1797137 w 6158413"/>
              <a:gd name="connsiteY28" fmla="*/ 3893374 h 3893374"/>
              <a:gd name="connsiteX29" fmla="*/ 1175697 w 6158413"/>
              <a:gd name="connsiteY29" fmla="*/ 3893374 h 3893374"/>
              <a:gd name="connsiteX30" fmla="*/ 492673 w 6158413"/>
              <a:gd name="connsiteY30" fmla="*/ 3893374 h 3893374"/>
              <a:gd name="connsiteX31" fmla="*/ 0 w 6158413"/>
              <a:gd name="connsiteY31" fmla="*/ 3893374 h 3893374"/>
              <a:gd name="connsiteX32" fmla="*/ 0 w 6158413"/>
              <a:gd name="connsiteY32" fmla="*/ 3298244 h 3893374"/>
              <a:gd name="connsiteX33" fmla="*/ 0 w 6158413"/>
              <a:gd name="connsiteY33" fmla="*/ 2858849 h 3893374"/>
              <a:gd name="connsiteX34" fmla="*/ 0 w 6158413"/>
              <a:gd name="connsiteY34" fmla="*/ 2341586 h 3893374"/>
              <a:gd name="connsiteX35" fmla="*/ 0 w 6158413"/>
              <a:gd name="connsiteY35" fmla="*/ 1824324 h 3893374"/>
              <a:gd name="connsiteX36" fmla="*/ 0 w 6158413"/>
              <a:gd name="connsiteY36" fmla="*/ 1307061 h 3893374"/>
              <a:gd name="connsiteX37" fmla="*/ 0 w 6158413"/>
              <a:gd name="connsiteY37" fmla="*/ 672998 h 3893374"/>
              <a:gd name="connsiteX38" fmla="*/ 0 w 6158413"/>
              <a:gd name="connsiteY38" fmla="*/ 0 h 389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893374"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61767" y="197187"/>
                  <a:pt x="6157157" y="299801"/>
                  <a:pt x="6158413" y="517263"/>
                </a:cubicBezTo>
                <a:cubicBezTo>
                  <a:pt x="6159669" y="734725"/>
                  <a:pt x="6122613" y="839040"/>
                  <a:pt x="6158413" y="956658"/>
                </a:cubicBezTo>
                <a:cubicBezTo>
                  <a:pt x="6194213" y="1074277"/>
                  <a:pt x="6107741" y="1240000"/>
                  <a:pt x="6158413" y="1473920"/>
                </a:cubicBezTo>
                <a:cubicBezTo>
                  <a:pt x="6209085" y="1707840"/>
                  <a:pt x="6089180" y="1843477"/>
                  <a:pt x="6158413" y="2069050"/>
                </a:cubicBezTo>
                <a:cubicBezTo>
                  <a:pt x="6227646" y="2294623"/>
                  <a:pt x="6109352" y="2327720"/>
                  <a:pt x="6158413" y="2547379"/>
                </a:cubicBezTo>
                <a:cubicBezTo>
                  <a:pt x="6207474" y="2767038"/>
                  <a:pt x="6143862" y="2904635"/>
                  <a:pt x="6158413" y="3025708"/>
                </a:cubicBezTo>
                <a:cubicBezTo>
                  <a:pt x="6172964" y="3146781"/>
                  <a:pt x="6077850" y="3542253"/>
                  <a:pt x="6158413" y="3893374"/>
                </a:cubicBezTo>
                <a:cubicBezTo>
                  <a:pt x="5997798" y="3929872"/>
                  <a:pt x="5955466" y="3863442"/>
                  <a:pt x="5783310" y="3893374"/>
                </a:cubicBezTo>
                <a:cubicBezTo>
                  <a:pt x="5611154" y="3923306"/>
                  <a:pt x="5382829" y="3874007"/>
                  <a:pt x="5223454" y="3893374"/>
                </a:cubicBezTo>
                <a:cubicBezTo>
                  <a:pt x="5064079" y="3912741"/>
                  <a:pt x="4734043" y="3890714"/>
                  <a:pt x="4540430" y="3893374"/>
                </a:cubicBezTo>
                <a:cubicBezTo>
                  <a:pt x="4346817" y="3896034"/>
                  <a:pt x="4171290" y="3883635"/>
                  <a:pt x="4042158" y="3893374"/>
                </a:cubicBezTo>
                <a:cubicBezTo>
                  <a:pt x="3913026" y="3903113"/>
                  <a:pt x="3656701" y="3886060"/>
                  <a:pt x="3543887" y="3893374"/>
                </a:cubicBezTo>
                <a:cubicBezTo>
                  <a:pt x="3431073" y="3900688"/>
                  <a:pt x="3286617" y="3880913"/>
                  <a:pt x="3107199" y="3893374"/>
                </a:cubicBezTo>
                <a:cubicBezTo>
                  <a:pt x="2927781" y="3905835"/>
                  <a:pt x="2840538" y="3890341"/>
                  <a:pt x="2732096" y="3893374"/>
                </a:cubicBezTo>
                <a:cubicBezTo>
                  <a:pt x="2623654" y="3896407"/>
                  <a:pt x="2477932" y="3841683"/>
                  <a:pt x="2295408" y="3893374"/>
                </a:cubicBezTo>
                <a:cubicBezTo>
                  <a:pt x="2112884" y="3945065"/>
                  <a:pt x="1924669" y="3876292"/>
                  <a:pt x="1797137" y="3893374"/>
                </a:cubicBezTo>
                <a:cubicBezTo>
                  <a:pt x="1669605" y="3910456"/>
                  <a:pt x="1318830" y="3861118"/>
                  <a:pt x="1175697" y="3893374"/>
                </a:cubicBezTo>
                <a:cubicBezTo>
                  <a:pt x="1032564" y="3925630"/>
                  <a:pt x="711317" y="3823815"/>
                  <a:pt x="492673" y="3893374"/>
                </a:cubicBezTo>
                <a:cubicBezTo>
                  <a:pt x="274029" y="3962933"/>
                  <a:pt x="110871" y="3851427"/>
                  <a:pt x="0" y="3893374"/>
                </a:cubicBezTo>
                <a:cubicBezTo>
                  <a:pt x="-24175" y="3646637"/>
                  <a:pt x="51003" y="3527326"/>
                  <a:pt x="0" y="3298244"/>
                </a:cubicBezTo>
                <a:cubicBezTo>
                  <a:pt x="-51003" y="3069162"/>
                  <a:pt x="1879" y="3030385"/>
                  <a:pt x="0" y="2858849"/>
                </a:cubicBezTo>
                <a:cubicBezTo>
                  <a:pt x="-1879" y="2687314"/>
                  <a:pt x="36841" y="2548485"/>
                  <a:pt x="0" y="2341586"/>
                </a:cubicBezTo>
                <a:cubicBezTo>
                  <a:pt x="-36841" y="2134687"/>
                  <a:pt x="42800" y="1931847"/>
                  <a:pt x="0" y="1824324"/>
                </a:cubicBezTo>
                <a:cubicBezTo>
                  <a:pt x="-42800" y="1716801"/>
                  <a:pt x="23107" y="1488490"/>
                  <a:pt x="0" y="1307061"/>
                </a:cubicBezTo>
                <a:cubicBezTo>
                  <a:pt x="-23107" y="1125632"/>
                  <a:pt x="735" y="918188"/>
                  <a:pt x="0" y="672998"/>
                </a:cubicBezTo>
                <a:cubicBezTo>
                  <a:pt x="-735" y="427808"/>
                  <a:pt x="80667" y="224653"/>
                  <a:pt x="0" y="0"/>
                </a:cubicBezTo>
                <a:close/>
              </a:path>
            </a:pathLst>
          </a:custGeom>
          <a:noFill/>
          <a:ln w="28575">
            <a:solidFill>
              <a:srgbClr val="7030A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picture of your chromosome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spcAft>
                <a:spcPts val="600"/>
              </a:spcAft>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on your own paper. Take a picture and upload that picture to this device, OR,</a:t>
            </a:r>
          </a:p>
          <a:p>
            <a:pPr marL="342900" lvl="0" indent="-342900" defTabSz="914400">
              <a:spcAft>
                <a:spcPts val="600"/>
              </a:spcAft>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Construct your model.  Take a picture and upload that picture to this device, OR,</a:t>
            </a:r>
          </a:p>
          <a:p>
            <a:pPr marL="342900" lvl="0" indent="-342900" defTabSz="914400">
              <a:spcAft>
                <a:spcPts val="600"/>
              </a:spcAft>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Create a digital model using Google doc or similar and upload it to this device.</a:t>
            </a:r>
          </a:p>
          <a:p>
            <a:pPr marL="342900" lvl="0" indent="-342900" defTabSz="914400">
              <a:buFont typeface="+mj-lt"/>
              <a:buAutoNum type="arabicPeriod"/>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351402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46086"/>
            <a:ext cx="2099556" cy="338554"/>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ACROSTIC</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8" y="828361"/>
            <a:ext cx="1704912" cy="2062103"/>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Using the word “heredity”, create an acrostic poem that describes how traits are inherited.</a:t>
            </a:r>
          </a:p>
        </p:txBody>
      </p:sp>
      <p:sp>
        <p:nvSpPr>
          <p:cNvPr id="6" name="TextBox 5">
            <a:extLst>
              <a:ext uri="{FF2B5EF4-FFF2-40B4-BE49-F238E27FC236}">
                <a16:creationId xmlns:a16="http://schemas.microsoft.com/office/drawing/2014/main" id="{522241BF-BCF3-4C4A-A486-84CB90E09860}"/>
              </a:ext>
            </a:extLst>
          </p:cNvPr>
          <p:cNvSpPr txBox="1"/>
          <p:nvPr userDrawn="1"/>
        </p:nvSpPr>
        <p:spPr>
          <a:xfrm>
            <a:off x="2724539" y="1001486"/>
            <a:ext cx="6158413" cy="3662541"/>
          </a:xfrm>
          <a:custGeom>
            <a:avLst/>
            <a:gdLst>
              <a:gd name="connsiteX0" fmla="*/ 0 w 6158413"/>
              <a:gd name="connsiteY0" fmla="*/ 0 h 3662541"/>
              <a:gd name="connsiteX1" fmla="*/ 375103 w 6158413"/>
              <a:gd name="connsiteY1" fmla="*/ 0 h 3662541"/>
              <a:gd name="connsiteX2" fmla="*/ 811791 w 6158413"/>
              <a:gd name="connsiteY2" fmla="*/ 0 h 3662541"/>
              <a:gd name="connsiteX3" fmla="*/ 1494815 w 6158413"/>
              <a:gd name="connsiteY3" fmla="*/ 0 h 3662541"/>
              <a:gd name="connsiteX4" fmla="*/ 1931502 w 6158413"/>
              <a:gd name="connsiteY4" fmla="*/ 0 h 3662541"/>
              <a:gd name="connsiteX5" fmla="*/ 2368190 w 6158413"/>
              <a:gd name="connsiteY5" fmla="*/ 0 h 3662541"/>
              <a:gd name="connsiteX6" fmla="*/ 2804877 w 6158413"/>
              <a:gd name="connsiteY6" fmla="*/ 0 h 3662541"/>
              <a:gd name="connsiteX7" fmla="*/ 3303149 w 6158413"/>
              <a:gd name="connsiteY7" fmla="*/ 0 h 3662541"/>
              <a:gd name="connsiteX8" fmla="*/ 3678252 w 6158413"/>
              <a:gd name="connsiteY8" fmla="*/ 0 h 3662541"/>
              <a:gd name="connsiteX9" fmla="*/ 4114940 w 6158413"/>
              <a:gd name="connsiteY9" fmla="*/ 0 h 3662541"/>
              <a:gd name="connsiteX10" fmla="*/ 4613211 w 6158413"/>
              <a:gd name="connsiteY10" fmla="*/ 0 h 3662541"/>
              <a:gd name="connsiteX11" fmla="*/ 5234651 w 6158413"/>
              <a:gd name="connsiteY11" fmla="*/ 0 h 3662541"/>
              <a:gd name="connsiteX12" fmla="*/ 6158413 w 6158413"/>
              <a:gd name="connsiteY12" fmla="*/ 0 h 3662541"/>
              <a:gd name="connsiteX13" fmla="*/ 6158413 w 6158413"/>
              <a:gd name="connsiteY13" fmla="*/ 486595 h 3662541"/>
              <a:gd name="connsiteX14" fmla="*/ 6158413 w 6158413"/>
              <a:gd name="connsiteY14" fmla="*/ 899939 h 3662541"/>
              <a:gd name="connsiteX15" fmla="*/ 6158413 w 6158413"/>
              <a:gd name="connsiteY15" fmla="*/ 1386533 h 3662541"/>
              <a:gd name="connsiteX16" fmla="*/ 6158413 w 6158413"/>
              <a:gd name="connsiteY16" fmla="*/ 1946379 h 3662541"/>
              <a:gd name="connsiteX17" fmla="*/ 6158413 w 6158413"/>
              <a:gd name="connsiteY17" fmla="*/ 2396348 h 3662541"/>
              <a:gd name="connsiteX18" fmla="*/ 6158413 w 6158413"/>
              <a:gd name="connsiteY18" fmla="*/ 2846318 h 3662541"/>
              <a:gd name="connsiteX19" fmla="*/ 6158413 w 6158413"/>
              <a:gd name="connsiteY19" fmla="*/ 3662541 h 3662541"/>
              <a:gd name="connsiteX20" fmla="*/ 5783310 w 6158413"/>
              <a:gd name="connsiteY20" fmla="*/ 3662541 h 3662541"/>
              <a:gd name="connsiteX21" fmla="*/ 5223454 w 6158413"/>
              <a:gd name="connsiteY21" fmla="*/ 3662541 h 3662541"/>
              <a:gd name="connsiteX22" fmla="*/ 4540430 w 6158413"/>
              <a:gd name="connsiteY22" fmla="*/ 3662541 h 3662541"/>
              <a:gd name="connsiteX23" fmla="*/ 4042158 w 6158413"/>
              <a:gd name="connsiteY23" fmla="*/ 3662541 h 3662541"/>
              <a:gd name="connsiteX24" fmla="*/ 3543887 w 6158413"/>
              <a:gd name="connsiteY24" fmla="*/ 3662541 h 3662541"/>
              <a:gd name="connsiteX25" fmla="*/ 3107199 w 6158413"/>
              <a:gd name="connsiteY25" fmla="*/ 3662541 h 3662541"/>
              <a:gd name="connsiteX26" fmla="*/ 2732096 w 6158413"/>
              <a:gd name="connsiteY26" fmla="*/ 3662541 h 3662541"/>
              <a:gd name="connsiteX27" fmla="*/ 2295408 w 6158413"/>
              <a:gd name="connsiteY27" fmla="*/ 3662541 h 3662541"/>
              <a:gd name="connsiteX28" fmla="*/ 1797137 w 6158413"/>
              <a:gd name="connsiteY28" fmla="*/ 3662541 h 3662541"/>
              <a:gd name="connsiteX29" fmla="*/ 1175697 w 6158413"/>
              <a:gd name="connsiteY29" fmla="*/ 3662541 h 3662541"/>
              <a:gd name="connsiteX30" fmla="*/ 492673 w 6158413"/>
              <a:gd name="connsiteY30" fmla="*/ 3662541 h 3662541"/>
              <a:gd name="connsiteX31" fmla="*/ 0 w 6158413"/>
              <a:gd name="connsiteY31" fmla="*/ 3662541 h 3662541"/>
              <a:gd name="connsiteX32" fmla="*/ 0 w 6158413"/>
              <a:gd name="connsiteY32" fmla="*/ 3102695 h 3662541"/>
              <a:gd name="connsiteX33" fmla="*/ 0 w 6158413"/>
              <a:gd name="connsiteY33" fmla="*/ 2689352 h 3662541"/>
              <a:gd name="connsiteX34" fmla="*/ 0 w 6158413"/>
              <a:gd name="connsiteY34" fmla="*/ 2202757 h 3662541"/>
              <a:gd name="connsiteX35" fmla="*/ 0 w 6158413"/>
              <a:gd name="connsiteY35" fmla="*/ 1716162 h 3662541"/>
              <a:gd name="connsiteX36" fmla="*/ 0 w 6158413"/>
              <a:gd name="connsiteY36" fmla="*/ 1229567 h 3662541"/>
              <a:gd name="connsiteX37" fmla="*/ 0 w 6158413"/>
              <a:gd name="connsiteY37" fmla="*/ 633096 h 3662541"/>
              <a:gd name="connsiteX38" fmla="*/ 0 w 6158413"/>
              <a:gd name="connsiteY38" fmla="*/ 0 h 36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662541"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90627" y="191962"/>
                  <a:pt x="6156969" y="288765"/>
                  <a:pt x="6158413" y="486595"/>
                </a:cubicBezTo>
                <a:cubicBezTo>
                  <a:pt x="6159857" y="684425"/>
                  <a:pt x="6129484" y="757755"/>
                  <a:pt x="6158413" y="899939"/>
                </a:cubicBezTo>
                <a:cubicBezTo>
                  <a:pt x="6187342" y="1042123"/>
                  <a:pt x="6111601" y="1179847"/>
                  <a:pt x="6158413" y="1386533"/>
                </a:cubicBezTo>
                <a:cubicBezTo>
                  <a:pt x="6205225" y="1593219"/>
                  <a:pt x="6096493" y="1711914"/>
                  <a:pt x="6158413" y="1946379"/>
                </a:cubicBezTo>
                <a:cubicBezTo>
                  <a:pt x="6220333" y="2180844"/>
                  <a:pt x="6154523" y="2278257"/>
                  <a:pt x="6158413" y="2396348"/>
                </a:cubicBezTo>
                <a:cubicBezTo>
                  <a:pt x="6162303" y="2514439"/>
                  <a:pt x="6145046" y="2678009"/>
                  <a:pt x="6158413" y="2846318"/>
                </a:cubicBezTo>
                <a:cubicBezTo>
                  <a:pt x="6171780" y="3014627"/>
                  <a:pt x="6130125" y="3346867"/>
                  <a:pt x="6158413" y="3662541"/>
                </a:cubicBezTo>
                <a:cubicBezTo>
                  <a:pt x="5997798" y="3699039"/>
                  <a:pt x="5955466" y="3632609"/>
                  <a:pt x="5783310" y="3662541"/>
                </a:cubicBezTo>
                <a:cubicBezTo>
                  <a:pt x="5611154" y="3692473"/>
                  <a:pt x="5382829" y="3643174"/>
                  <a:pt x="5223454" y="3662541"/>
                </a:cubicBezTo>
                <a:cubicBezTo>
                  <a:pt x="5064079" y="3681908"/>
                  <a:pt x="4734043" y="3659881"/>
                  <a:pt x="4540430" y="3662541"/>
                </a:cubicBezTo>
                <a:cubicBezTo>
                  <a:pt x="4346817" y="3665201"/>
                  <a:pt x="4171290" y="3652802"/>
                  <a:pt x="4042158" y="3662541"/>
                </a:cubicBezTo>
                <a:cubicBezTo>
                  <a:pt x="3913026" y="3672280"/>
                  <a:pt x="3656701" y="3655227"/>
                  <a:pt x="3543887" y="3662541"/>
                </a:cubicBezTo>
                <a:cubicBezTo>
                  <a:pt x="3431073" y="3669855"/>
                  <a:pt x="3286617" y="3650080"/>
                  <a:pt x="3107199" y="3662541"/>
                </a:cubicBezTo>
                <a:cubicBezTo>
                  <a:pt x="2927781" y="3675002"/>
                  <a:pt x="2840538" y="3659508"/>
                  <a:pt x="2732096" y="3662541"/>
                </a:cubicBezTo>
                <a:cubicBezTo>
                  <a:pt x="2623654" y="3665574"/>
                  <a:pt x="2477932" y="3610850"/>
                  <a:pt x="2295408" y="3662541"/>
                </a:cubicBezTo>
                <a:cubicBezTo>
                  <a:pt x="2112884" y="3714232"/>
                  <a:pt x="1924669" y="3645459"/>
                  <a:pt x="1797137" y="3662541"/>
                </a:cubicBezTo>
                <a:cubicBezTo>
                  <a:pt x="1669605" y="3679623"/>
                  <a:pt x="1318830" y="3630285"/>
                  <a:pt x="1175697" y="3662541"/>
                </a:cubicBezTo>
                <a:cubicBezTo>
                  <a:pt x="1032564" y="3694797"/>
                  <a:pt x="711317" y="3592982"/>
                  <a:pt x="492673" y="3662541"/>
                </a:cubicBezTo>
                <a:cubicBezTo>
                  <a:pt x="274029" y="3732100"/>
                  <a:pt x="110871" y="3620594"/>
                  <a:pt x="0" y="3662541"/>
                </a:cubicBezTo>
                <a:cubicBezTo>
                  <a:pt x="-22863" y="3492672"/>
                  <a:pt x="46149" y="3382150"/>
                  <a:pt x="0" y="3102695"/>
                </a:cubicBezTo>
                <a:cubicBezTo>
                  <a:pt x="-46149" y="2823240"/>
                  <a:pt x="3211" y="2802518"/>
                  <a:pt x="0" y="2689352"/>
                </a:cubicBezTo>
                <a:cubicBezTo>
                  <a:pt x="-3211" y="2576186"/>
                  <a:pt x="25928" y="2436376"/>
                  <a:pt x="0" y="2202757"/>
                </a:cubicBezTo>
                <a:cubicBezTo>
                  <a:pt x="-25928" y="1969138"/>
                  <a:pt x="16462" y="1889976"/>
                  <a:pt x="0" y="1716162"/>
                </a:cubicBezTo>
                <a:cubicBezTo>
                  <a:pt x="-16462" y="1542349"/>
                  <a:pt x="4002" y="1409482"/>
                  <a:pt x="0" y="1229567"/>
                </a:cubicBezTo>
                <a:cubicBezTo>
                  <a:pt x="-4002" y="1049653"/>
                  <a:pt x="6038" y="861951"/>
                  <a:pt x="0" y="633096"/>
                </a:cubicBezTo>
                <a:cubicBezTo>
                  <a:pt x="-6038" y="404241"/>
                  <a:pt x="31633" y="202721"/>
                  <a:pt x="0" y="0"/>
                </a:cubicBezTo>
                <a:close/>
              </a:path>
            </a:pathLst>
          </a:custGeom>
          <a:noFill/>
          <a:ln w="28575">
            <a:solidFill>
              <a:srgbClr val="7030A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picture of your acrostic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with Google Draw, Paint, or any other graphics app.  Draw your image, then take a screenshot or a photo of your image.</a:t>
            </a:r>
          </a:p>
          <a:p>
            <a:pPr marL="342900" lvl="0" indent="-342900" defTabSz="914400">
              <a:buFont typeface="+mj-lt"/>
              <a:buAutoNum type="arabicPeriod"/>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3132506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ram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996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deba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49168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Copyright">
    <p:spTree>
      <p:nvGrpSpPr>
        <p:cNvPr id="1" name=""/>
        <p:cNvGrpSpPr/>
        <p:nvPr/>
      </p:nvGrpSpPr>
      <p:grpSpPr>
        <a:xfrm>
          <a:off x="0" y="0"/>
          <a:ext cx="0" cy="0"/>
          <a:chOff x="0" y="0"/>
          <a:chExt cx="0" cy="0"/>
        </a:xfrm>
      </p:grpSpPr>
      <p:pic>
        <p:nvPicPr>
          <p:cNvPr id="2" name="Graphic 1" descr="Checkmark">
            <a:extLst>
              <a:ext uri="{FF2B5EF4-FFF2-40B4-BE49-F238E27FC236}">
                <a16:creationId xmlns:a16="http://schemas.microsoft.com/office/drawing/2014/main" id="{4A08B33F-C79B-46FD-B7EA-3E04054851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9597" y="5868460"/>
            <a:ext cx="252847" cy="252847"/>
          </a:xfrm>
          <a:prstGeom prst="rect">
            <a:avLst/>
          </a:prstGeom>
        </p:spPr>
      </p:pic>
    </p:spTree>
    <p:extLst>
      <p:ext uri="{BB962C8B-B14F-4D97-AF65-F5344CB8AC3E}">
        <p14:creationId xmlns:p14="http://schemas.microsoft.com/office/powerpoint/2010/main" val="194090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hadow2">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4FD8C799-D2D3-4F08-9241-C9A41C2452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4926" y="4060285"/>
            <a:ext cx="1798324" cy="987554"/>
          </a:xfrm>
          <a:prstGeom prst="rect">
            <a:avLst/>
          </a:prstGeom>
        </p:spPr>
      </p:pic>
    </p:spTree>
    <p:extLst>
      <p:ext uri="{BB962C8B-B14F-4D97-AF65-F5344CB8AC3E}">
        <p14:creationId xmlns:p14="http://schemas.microsoft.com/office/powerpoint/2010/main" val="78336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tch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53BE318-4BD1-456A-B3F0-752CCD7E6DD2}"/>
              </a:ext>
            </a:extLst>
          </p:cNvPr>
          <p:cNvSpPr txBox="1"/>
          <p:nvPr userDrawn="1"/>
        </p:nvSpPr>
        <p:spPr>
          <a:xfrm>
            <a:off x="0" y="0"/>
            <a:ext cx="1361270" cy="4431983"/>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3" name="Rectangle 2">
            <a:extLst>
              <a:ext uri="{FF2B5EF4-FFF2-40B4-BE49-F238E27FC236}">
                <a16:creationId xmlns:a16="http://schemas.microsoft.com/office/drawing/2014/main" id="{165F4EE0-DD90-4DFF-8AA6-7BDCCBB4519F}"/>
              </a:ext>
            </a:extLst>
          </p:cNvPr>
          <p:cNvSpPr/>
          <p:nvPr userDrawn="1"/>
        </p:nvSpPr>
        <p:spPr>
          <a:xfrm>
            <a:off x="248478" y="461071"/>
            <a:ext cx="2087218" cy="3970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extBox 1">
            <a:extLst>
              <a:ext uri="{FF2B5EF4-FFF2-40B4-BE49-F238E27FC236}">
                <a16:creationId xmlns:a16="http://schemas.microsoft.com/office/drawing/2014/main" id="{9F79D13B-97FD-4B41-A251-168C614D2D60}"/>
              </a:ext>
            </a:extLst>
          </p:cNvPr>
          <p:cNvSpPr txBox="1"/>
          <p:nvPr userDrawn="1"/>
        </p:nvSpPr>
        <p:spPr>
          <a:xfrm>
            <a:off x="2845767" y="903535"/>
            <a:ext cx="5479249" cy="1646605"/>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Go to this link and watch the video:</a:t>
            </a:r>
          </a:p>
          <a:p>
            <a:pPr defTabSz="1005840"/>
            <a:endParaRPr lang="en-US" sz="1200" dirty="0">
              <a:solidFill>
                <a:prstClr val="black"/>
              </a:solidFill>
              <a:latin typeface="Verdana" panose="020B0604030504040204" pitchFamily="34" charset="0"/>
              <a:ea typeface="Verdana" panose="020B0604030504040204" pitchFamily="34" charset="0"/>
            </a:endParaRPr>
          </a:p>
          <a:p>
            <a:pPr defTabSz="1005840"/>
            <a:endParaRPr lang="en-US" sz="1200" dirty="0">
              <a:solidFill>
                <a:prstClr val="black"/>
              </a:solidFill>
              <a:latin typeface="Verdana" panose="020B0604030504040204" pitchFamily="34" charset="0"/>
              <a:ea typeface="Verdana" panose="020B0604030504040204" pitchFamily="34" charset="0"/>
            </a:endParaRPr>
          </a:p>
          <a:p>
            <a:pPr marL="0" marR="0" lvl="0" indent="0" algn="ctr" defTabSz="1005840" rtl="0" eaLnBrk="1" fontAlgn="auto" latinLnBrk="0" hangingPunct="1">
              <a:lnSpc>
                <a:spcPct val="100000"/>
              </a:lnSpc>
              <a:spcBef>
                <a:spcPts val="0"/>
              </a:spcBef>
              <a:spcAft>
                <a:spcPts val="600"/>
              </a:spcAft>
              <a:buClrTx/>
              <a:buSzTx/>
              <a:buFontTx/>
              <a:buNone/>
              <a:tabLst/>
              <a:defRPr/>
            </a:pPr>
            <a:br>
              <a:rPr lang="en-US" sz="1200" dirty="0">
                <a:solidFill>
                  <a:prstClr val="black"/>
                </a:solidFill>
                <a:latin typeface="Verdana" panose="020B0604030504040204" pitchFamily="34" charset="0"/>
                <a:ea typeface="Verdana" panose="020B0604030504040204" pitchFamily="34" charset="0"/>
              </a:rPr>
            </a:br>
            <a:r>
              <a:rPr lang="en-US" sz="1200" dirty="0">
                <a:solidFill>
                  <a:prstClr val="black"/>
                </a:solidFill>
                <a:latin typeface="Verdana" panose="020B0604030504040204" pitchFamily="34" charset="0"/>
                <a:ea typeface="Verdana" panose="020B0604030504040204" pitchFamily="34" charset="0"/>
              </a:rPr>
              <a:t>“DNA, Chromosomes, Genes and Traits: An Intro to Heredity”</a:t>
            </a:r>
          </a:p>
          <a:p>
            <a:pPr defTabSz="1005840"/>
            <a:r>
              <a:rPr lang="en-US" sz="1200" b="1" dirty="0">
                <a:solidFill>
                  <a:prstClr val="black"/>
                </a:solidFill>
                <a:latin typeface="Verdana" panose="020B0604030504040204" pitchFamily="34" charset="0"/>
                <a:ea typeface="Verdana" panose="020B0604030504040204" pitchFamily="34" charset="0"/>
              </a:rPr>
              <a:t>The URL is case-sensitive.</a:t>
            </a:r>
            <a:br>
              <a:rPr lang="en-US" sz="1200" b="1" dirty="0">
                <a:solidFill>
                  <a:prstClr val="black"/>
                </a:solidFill>
                <a:latin typeface="Verdana" panose="020B0604030504040204" pitchFamily="34" charset="0"/>
                <a:ea typeface="Verdana" panose="020B0604030504040204" pitchFamily="34" charset="0"/>
              </a:rPr>
            </a:br>
            <a:br>
              <a:rPr lang="en-US" sz="1200" b="1" dirty="0">
                <a:solidFill>
                  <a:prstClr val="black"/>
                </a:solidFill>
                <a:latin typeface="Verdana" panose="020B0604030504040204" pitchFamily="34" charset="0"/>
                <a:ea typeface="Verdana" panose="020B0604030504040204" pitchFamily="34" charset="0"/>
              </a:rPr>
            </a:br>
            <a:r>
              <a:rPr lang="en-US" sz="1200" dirty="0">
                <a:solidFill>
                  <a:prstClr val="black"/>
                </a:solidFill>
                <a:latin typeface="Verdana" panose="020B0604030504040204" pitchFamily="34" charset="0"/>
                <a:ea typeface="Verdana" panose="020B0604030504040204" pitchFamily="34" charset="0"/>
              </a:rPr>
              <a:t>Then answer these questions:</a:t>
            </a:r>
          </a:p>
        </p:txBody>
      </p:sp>
      <p:sp>
        <p:nvSpPr>
          <p:cNvPr id="4" name="TextBox 3">
            <a:extLst>
              <a:ext uri="{FF2B5EF4-FFF2-40B4-BE49-F238E27FC236}">
                <a16:creationId xmlns:a16="http://schemas.microsoft.com/office/drawing/2014/main" id="{302E6DF7-65BC-43B5-ABBE-177058A669EA}"/>
              </a:ext>
            </a:extLst>
          </p:cNvPr>
          <p:cNvSpPr txBox="1"/>
          <p:nvPr userDrawn="1"/>
        </p:nvSpPr>
        <p:spPr>
          <a:xfrm>
            <a:off x="2894318" y="2572531"/>
            <a:ext cx="6163061" cy="1431161"/>
          </a:xfrm>
          <a:prstGeom prst="rect">
            <a:avLst/>
          </a:prstGeom>
          <a:noFill/>
        </p:spPr>
        <p:txBody>
          <a:bodyPr wrap="square" rtlCol="0">
            <a:spAutoFit/>
          </a:bodyPr>
          <a:lstStyle/>
          <a:p>
            <a:pPr marL="228600" marR="0" lvl="0" indent="-228600" algn="l" defTabSz="1005840" rtl="0" eaLnBrk="1" fontAlgn="auto" latinLnBrk="0" hangingPunct="1">
              <a:lnSpc>
                <a:spcPct val="100000"/>
              </a:lnSpc>
              <a:spcBef>
                <a:spcPts val="0"/>
              </a:spcBef>
              <a:spcAft>
                <a:spcPts val="600"/>
              </a:spcAft>
              <a:buClrTx/>
              <a:buSzTx/>
              <a:buFontTx/>
              <a:buAutoNum type="arabicPeriod"/>
              <a:tabLst/>
              <a:defRPr/>
            </a:pPr>
            <a:r>
              <a:rPr lang="en-US" sz="1200" dirty="0">
                <a:solidFill>
                  <a:prstClr val="black"/>
                </a:solidFill>
                <a:latin typeface="Verdana" panose="020B0604030504040204" pitchFamily="34" charset="0"/>
                <a:ea typeface="Verdana" panose="020B0604030504040204" pitchFamily="34" charset="0"/>
              </a:rPr>
              <a:t>What is heredity?</a:t>
            </a:r>
          </a:p>
          <a:p>
            <a:pPr marL="228600" marR="0" lvl="0" indent="-228600" algn="l" defTabSz="1005840" rtl="0" eaLnBrk="1" fontAlgn="auto" latinLnBrk="0" hangingPunct="1">
              <a:lnSpc>
                <a:spcPct val="100000"/>
              </a:lnSpc>
              <a:spcBef>
                <a:spcPts val="0"/>
              </a:spcBef>
              <a:spcAft>
                <a:spcPts val="600"/>
              </a:spcAft>
              <a:buClrTx/>
              <a:buSzTx/>
              <a:buFontTx/>
              <a:buAutoNum type="arabicPeriod"/>
              <a:tabLst/>
              <a:defRPr/>
            </a:pPr>
            <a:r>
              <a:rPr lang="en-US" sz="1200" dirty="0">
                <a:solidFill>
                  <a:prstClr val="black"/>
                </a:solidFill>
                <a:latin typeface="Verdana" panose="020B0604030504040204" pitchFamily="34" charset="0"/>
                <a:ea typeface="Verdana" panose="020B0604030504040204" pitchFamily="34" charset="0"/>
              </a:rPr>
              <a:t>What do we call the shape or arrangement of a strand of DNA?</a:t>
            </a:r>
          </a:p>
          <a:p>
            <a:pPr marL="228600" indent="-228600" defTabSz="1005840">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How many chromosomes do humans have?  Explain where these chromosomes come from. </a:t>
            </a:r>
          </a:p>
          <a:p>
            <a:pPr marL="228600" indent="-228600" defTabSz="1005840">
              <a:spcAft>
                <a:spcPts val="600"/>
              </a:spcAft>
              <a:buFontTx/>
              <a:buAutoNum type="arabicPeriod"/>
            </a:pPr>
            <a:endParaRPr lang="en-US" sz="1200" dirty="0">
              <a:solidFill>
                <a:prstClr val="black"/>
              </a:solidFill>
              <a:latin typeface="Verdana" panose="020B0604030504040204" pitchFamily="34" charset="0"/>
              <a:ea typeface="Verdana" panose="020B0604030504040204" pitchFamily="34" charset="0"/>
            </a:endParaRPr>
          </a:p>
          <a:p>
            <a:pPr marL="0" indent="0" defTabSz="1005840">
              <a:buFontTx/>
              <a:buNone/>
            </a:pPr>
            <a:endParaRPr lang="en-US" sz="120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9440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ad I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4866C-8C78-451E-BC0E-F393DCDF98C0}"/>
              </a:ext>
            </a:extLst>
          </p:cNvPr>
          <p:cNvSpPr/>
          <p:nvPr userDrawn="1"/>
        </p:nvSpPr>
        <p:spPr>
          <a:xfrm>
            <a:off x="2418492" y="1019986"/>
            <a:ext cx="3376921" cy="3754874"/>
          </a:xfrm>
          <a:prstGeom prst="rect">
            <a:avLst/>
          </a:prstGeom>
        </p:spPr>
        <p:txBody>
          <a:bodyPr wrap="square" numCol="1">
            <a:spAutoFit/>
          </a:bodyPr>
          <a:lstStyle/>
          <a:p>
            <a:pPr marL="182880">
              <a:spcAft>
                <a:spcPts val="600"/>
              </a:spcAft>
            </a:pPr>
            <a:r>
              <a:rPr lang="en-US" sz="1200" dirty="0">
                <a:latin typeface="Verdana" panose="020B0604030504040204" pitchFamily="34" charset="0"/>
                <a:ea typeface="Verdana" panose="020B0604030504040204" pitchFamily="34" charset="0"/>
                <a:cs typeface="Verdana" panose="020B0604030504040204" pitchFamily="34" charset="0"/>
              </a:rPr>
              <a:t>When you look in the mirror, you see the color of your hair, your eye color, and maybe even freckles.  These are traits or characteristics and qualities that make us who we are. They can be genetic or acquired. We also have personality or character traits that might be good at telling jokes, being compassionate, intelligent, good at playing video games, or creativity.</a:t>
            </a:r>
          </a:p>
          <a:p>
            <a:pPr marL="182880" marR="0" lvl="0" indent="0" algn="l" defTabSz="457200" rtl="0" eaLnBrk="1" fontAlgn="auto" latinLnBrk="0" hangingPunct="1">
              <a:lnSpc>
                <a:spcPct val="100000"/>
              </a:lnSpc>
              <a:spcBef>
                <a:spcPts val="0"/>
              </a:spcBef>
              <a:spcAft>
                <a:spcPts val="600"/>
              </a:spcAft>
              <a:buClrTx/>
              <a:buSzTx/>
              <a:buFontTx/>
              <a:buNone/>
              <a:tabLst/>
              <a:defRPr/>
            </a:pPr>
            <a:r>
              <a:rPr lang="en-US" sz="1200" dirty="0">
                <a:latin typeface="Verdana" panose="020B0604030504040204" pitchFamily="34" charset="0"/>
                <a:ea typeface="Verdana" panose="020B0604030504040204" pitchFamily="34" charset="0"/>
              </a:rPr>
              <a:t>Where do these traits come from?  Hair color, eye color, and freckles are </a:t>
            </a:r>
            <a:r>
              <a:rPr lang="en-US" sz="1200" b="1" dirty="0">
                <a:latin typeface="Verdana" panose="020B0604030504040204" pitchFamily="34" charset="0"/>
                <a:ea typeface="Verdana" panose="020B0604030504040204" pitchFamily="34" charset="0"/>
              </a:rPr>
              <a:t>inherited traits </a:t>
            </a:r>
            <a:r>
              <a:rPr lang="en-US" sz="1200" dirty="0">
                <a:latin typeface="Verdana" panose="020B0604030504040204" pitchFamily="34" charset="0"/>
                <a:ea typeface="Verdana" panose="020B0604030504040204" pitchFamily="34" charset="0"/>
              </a:rPr>
              <a:t>that are characteristics that are passed from the parent to the offspring. </a:t>
            </a:r>
          </a:p>
          <a:p>
            <a:pPr marL="182880" marR="0" lvl="0" indent="0" algn="l" defTabSz="457200" rtl="0" eaLnBrk="1" fontAlgn="auto" latinLnBrk="0" hangingPunct="1">
              <a:lnSpc>
                <a:spcPct val="100000"/>
              </a:lnSpc>
              <a:spcBef>
                <a:spcPts val="0"/>
              </a:spcBef>
              <a:spcAft>
                <a:spcPts val="0"/>
              </a:spcAft>
              <a:buClrTx/>
              <a:buSzTx/>
              <a:buFontTx/>
              <a:buNone/>
              <a:tabLst/>
              <a:defRPr/>
            </a:pPr>
            <a:r>
              <a:rPr lang="en-US" sz="1200" b="1" dirty="0">
                <a:latin typeface="Verdana" panose="020B0604030504040204" pitchFamily="34" charset="0"/>
                <a:ea typeface="Verdana" panose="020B0604030504040204" pitchFamily="34" charset="0"/>
              </a:rPr>
              <a:t>Heredity </a:t>
            </a:r>
            <a:r>
              <a:rPr lang="en-US" sz="1200" dirty="0">
                <a:latin typeface="Verdana" panose="020B0604030504040204" pitchFamily="34" charset="0"/>
                <a:ea typeface="Verdana" panose="020B0604030504040204" pitchFamily="34" charset="0"/>
              </a:rPr>
              <a:t>is the transfer of traits from one generation to the next.</a:t>
            </a:r>
          </a:p>
          <a:p>
            <a:pPr marL="182880" marR="0" lvl="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Verdana" panose="020B0604030504040204" pitchFamily="34" charset="0"/>
              <a:ea typeface="Verdana" panose="020B0604030504040204" pitchFamily="34" charset="0"/>
            </a:endParaRPr>
          </a:p>
          <a:p>
            <a:pPr marL="182880"/>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a:extLst>
              <a:ext uri="{FF2B5EF4-FFF2-40B4-BE49-F238E27FC236}">
                <a16:creationId xmlns:a16="http://schemas.microsoft.com/office/drawing/2014/main" id="{83326DAF-48DE-4686-9EBE-FF1C258D19B9}"/>
              </a:ext>
            </a:extLst>
          </p:cNvPr>
          <p:cNvSpPr txBox="1"/>
          <p:nvPr userDrawn="1"/>
        </p:nvSpPr>
        <p:spPr>
          <a:xfrm>
            <a:off x="-14946" y="28631"/>
            <a:ext cx="2552972" cy="1200329"/>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Read Part 1. Jot down notes and drawings that will help you remember the meanings of these words. You can use the sketch/scribble button on the toolbar. </a:t>
            </a:r>
          </a:p>
        </p:txBody>
      </p:sp>
      <p:sp>
        <p:nvSpPr>
          <p:cNvPr id="16" name="TextBox 15">
            <a:extLst>
              <a:ext uri="{FF2B5EF4-FFF2-40B4-BE49-F238E27FC236}">
                <a16:creationId xmlns:a16="http://schemas.microsoft.com/office/drawing/2014/main" id="{4573F7BE-544F-4910-8038-E41B9144C329}"/>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Inherited Traits – Part 1</a:t>
            </a:r>
          </a:p>
        </p:txBody>
      </p:sp>
      <p:sp>
        <p:nvSpPr>
          <p:cNvPr id="5" name="Rectangle 4">
            <a:extLst>
              <a:ext uri="{FF2B5EF4-FFF2-40B4-BE49-F238E27FC236}">
                <a16:creationId xmlns:a16="http://schemas.microsoft.com/office/drawing/2014/main" id="{66FD0AB2-8D2C-4E3B-A332-2863C6FF80BB}"/>
              </a:ext>
            </a:extLst>
          </p:cNvPr>
          <p:cNvSpPr/>
          <p:nvPr userDrawn="1"/>
        </p:nvSpPr>
        <p:spPr>
          <a:xfrm>
            <a:off x="117987" y="1371600"/>
            <a:ext cx="2171123" cy="3368351"/>
          </a:xfrm>
          <a:custGeom>
            <a:avLst/>
            <a:gdLst>
              <a:gd name="connsiteX0" fmla="*/ 0 w 2171123"/>
              <a:gd name="connsiteY0" fmla="*/ 0 h 3368351"/>
              <a:gd name="connsiteX1" fmla="*/ 499358 w 2171123"/>
              <a:gd name="connsiteY1" fmla="*/ 0 h 3368351"/>
              <a:gd name="connsiteX2" fmla="*/ 977005 w 2171123"/>
              <a:gd name="connsiteY2" fmla="*/ 0 h 3368351"/>
              <a:gd name="connsiteX3" fmla="*/ 1454652 w 2171123"/>
              <a:gd name="connsiteY3" fmla="*/ 0 h 3368351"/>
              <a:gd name="connsiteX4" fmla="*/ 2171123 w 2171123"/>
              <a:gd name="connsiteY4" fmla="*/ 0 h 3368351"/>
              <a:gd name="connsiteX5" fmla="*/ 2171123 w 2171123"/>
              <a:gd name="connsiteY5" fmla="*/ 595075 h 3368351"/>
              <a:gd name="connsiteX6" fmla="*/ 2171123 w 2171123"/>
              <a:gd name="connsiteY6" fmla="*/ 1156467 h 3368351"/>
              <a:gd name="connsiteX7" fmla="*/ 2171123 w 2171123"/>
              <a:gd name="connsiteY7" fmla="*/ 1717859 h 3368351"/>
              <a:gd name="connsiteX8" fmla="*/ 2171123 w 2171123"/>
              <a:gd name="connsiteY8" fmla="*/ 2279251 h 3368351"/>
              <a:gd name="connsiteX9" fmla="*/ 2171123 w 2171123"/>
              <a:gd name="connsiteY9" fmla="*/ 2773276 h 3368351"/>
              <a:gd name="connsiteX10" fmla="*/ 2171123 w 2171123"/>
              <a:gd name="connsiteY10" fmla="*/ 3368351 h 3368351"/>
              <a:gd name="connsiteX11" fmla="*/ 1650053 w 2171123"/>
              <a:gd name="connsiteY11" fmla="*/ 3368351 h 3368351"/>
              <a:gd name="connsiteX12" fmla="*/ 1063850 w 2171123"/>
              <a:gd name="connsiteY12" fmla="*/ 3368351 h 3368351"/>
              <a:gd name="connsiteX13" fmla="*/ 564492 w 2171123"/>
              <a:gd name="connsiteY13" fmla="*/ 3368351 h 3368351"/>
              <a:gd name="connsiteX14" fmla="*/ 0 w 2171123"/>
              <a:gd name="connsiteY14" fmla="*/ 3368351 h 3368351"/>
              <a:gd name="connsiteX15" fmla="*/ 0 w 2171123"/>
              <a:gd name="connsiteY15" fmla="*/ 2739592 h 3368351"/>
              <a:gd name="connsiteX16" fmla="*/ 0 w 2171123"/>
              <a:gd name="connsiteY16" fmla="*/ 2178200 h 3368351"/>
              <a:gd name="connsiteX17" fmla="*/ 0 w 2171123"/>
              <a:gd name="connsiteY17" fmla="*/ 1717859 h 3368351"/>
              <a:gd name="connsiteX18" fmla="*/ 0 w 2171123"/>
              <a:gd name="connsiteY18" fmla="*/ 1089100 h 3368351"/>
              <a:gd name="connsiteX19" fmla="*/ 0 w 2171123"/>
              <a:gd name="connsiteY19" fmla="*/ 0 h 336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1123" h="3368351" fill="none" extrusionOk="0">
                <a:moveTo>
                  <a:pt x="0" y="0"/>
                </a:moveTo>
                <a:cubicBezTo>
                  <a:pt x="245269" y="-36748"/>
                  <a:pt x="363128" y="4696"/>
                  <a:pt x="499358" y="0"/>
                </a:cubicBezTo>
                <a:cubicBezTo>
                  <a:pt x="635588" y="-4696"/>
                  <a:pt x="772639" y="19182"/>
                  <a:pt x="977005" y="0"/>
                </a:cubicBezTo>
                <a:cubicBezTo>
                  <a:pt x="1181371" y="-19182"/>
                  <a:pt x="1338611" y="41324"/>
                  <a:pt x="1454652" y="0"/>
                </a:cubicBezTo>
                <a:cubicBezTo>
                  <a:pt x="1570693" y="-41324"/>
                  <a:pt x="1950532" y="78465"/>
                  <a:pt x="2171123" y="0"/>
                </a:cubicBezTo>
                <a:cubicBezTo>
                  <a:pt x="2179082" y="121218"/>
                  <a:pt x="2160896" y="474829"/>
                  <a:pt x="2171123" y="595075"/>
                </a:cubicBezTo>
                <a:cubicBezTo>
                  <a:pt x="2181350" y="715321"/>
                  <a:pt x="2147790" y="947876"/>
                  <a:pt x="2171123" y="1156467"/>
                </a:cubicBezTo>
                <a:cubicBezTo>
                  <a:pt x="2194456" y="1365058"/>
                  <a:pt x="2164954" y="1514669"/>
                  <a:pt x="2171123" y="1717859"/>
                </a:cubicBezTo>
                <a:cubicBezTo>
                  <a:pt x="2177292" y="1921049"/>
                  <a:pt x="2126616" y="2051751"/>
                  <a:pt x="2171123" y="2279251"/>
                </a:cubicBezTo>
                <a:cubicBezTo>
                  <a:pt x="2215630" y="2506751"/>
                  <a:pt x="2144984" y="2658840"/>
                  <a:pt x="2171123" y="2773276"/>
                </a:cubicBezTo>
                <a:cubicBezTo>
                  <a:pt x="2197262" y="2887712"/>
                  <a:pt x="2128093" y="3173786"/>
                  <a:pt x="2171123" y="3368351"/>
                </a:cubicBezTo>
                <a:cubicBezTo>
                  <a:pt x="2013025" y="3428727"/>
                  <a:pt x="1776396" y="3345497"/>
                  <a:pt x="1650053" y="3368351"/>
                </a:cubicBezTo>
                <a:cubicBezTo>
                  <a:pt x="1523710" y="3391205"/>
                  <a:pt x="1334789" y="3364758"/>
                  <a:pt x="1063850" y="3368351"/>
                </a:cubicBezTo>
                <a:cubicBezTo>
                  <a:pt x="792911" y="3371944"/>
                  <a:pt x="791758" y="3321563"/>
                  <a:pt x="564492" y="3368351"/>
                </a:cubicBezTo>
                <a:cubicBezTo>
                  <a:pt x="337226" y="3415139"/>
                  <a:pt x="210784" y="3346655"/>
                  <a:pt x="0" y="3368351"/>
                </a:cubicBezTo>
                <a:cubicBezTo>
                  <a:pt x="-13964" y="3064201"/>
                  <a:pt x="24488" y="2903794"/>
                  <a:pt x="0" y="2739592"/>
                </a:cubicBezTo>
                <a:cubicBezTo>
                  <a:pt x="-24488" y="2575390"/>
                  <a:pt x="56552" y="2431784"/>
                  <a:pt x="0" y="2178200"/>
                </a:cubicBezTo>
                <a:cubicBezTo>
                  <a:pt x="-56552" y="1924616"/>
                  <a:pt x="23405" y="1833971"/>
                  <a:pt x="0" y="1717859"/>
                </a:cubicBezTo>
                <a:cubicBezTo>
                  <a:pt x="-23405" y="1601747"/>
                  <a:pt x="63313" y="1362554"/>
                  <a:pt x="0" y="1089100"/>
                </a:cubicBezTo>
                <a:cubicBezTo>
                  <a:pt x="-63313" y="815646"/>
                  <a:pt x="2781" y="415211"/>
                  <a:pt x="0" y="0"/>
                </a:cubicBezTo>
                <a:close/>
              </a:path>
              <a:path w="2171123" h="3368351" stroke="0" extrusionOk="0">
                <a:moveTo>
                  <a:pt x="0" y="0"/>
                </a:moveTo>
                <a:cubicBezTo>
                  <a:pt x="138223" y="-22108"/>
                  <a:pt x="387875" y="9669"/>
                  <a:pt x="499358" y="0"/>
                </a:cubicBezTo>
                <a:cubicBezTo>
                  <a:pt x="610841" y="-9669"/>
                  <a:pt x="795333" y="43575"/>
                  <a:pt x="1042139" y="0"/>
                </a:cubicBezTo>
                <a:cubicBezTo>
                  <a:pt x="1288945" y="-43575"/>
                  <a:pt x="1361883" y="17239"/>
                  <a:pt x="1519786" y="0"/>
                </a:cubicBezTo>
                <a:cubicBezTo>
                  <a:pt x="1677689" y="-17239"/>
                  <a:pt x="1953602" y="30372"/>
                  <a:pt x="2171123" y="0"/>
                </a:cubicBezTo>
                <a:cubicBezTo>
                  <a:pt x="2230767" y="260118"/>
                  <a:pt x="2138024" y="358362"/>
                  <a:pt x="2171123" y="527708"/>
                </a:cubicBezTo>
                <a:cubicBezTo>
                  <a:pt x="2204222" y="697054"/>
                  <a:pt x="2157042" y="943192"/>
                  <a:pt x="2171123" y="1122784"/>
                </a:cubicBezTo>
                <a:cubicBezTo>
                  <a:pt x="2185204" y="1302376"/>
                  <a:pt x="2157394" y="1612662"/>
                  <a:pt x="2171123" y="1751543"/>
                </a:cubicBezTo>
                <a:cubicBezTo>
                  <a:pt x="2184852" y="1890424"/>
                  <a:pt x="2156649" y="2127238"/>
                  <a:pt x="2171123" y="2245567"/>
                </a:cubicBezTo>
                <a:cubicBezTo>
                  <a:pt x="2185597" y="2363896"/>
                  <a:pt x="2157713" y="2592775"/>
                  <a:pt x="2171123" y="2739592"/>
                </a:cubicBezTo>
                <a:cubicBezTo>
                  <a:pt x="2184533" y="2886409"/>
                  <a:pt x="2168613" y="3108727"/>
                  <a:pt x="2171123" y="3368351"/>
                </a:cubicBezTo>
                <a:cubicBezTo>
                  <a:pt x="1950894" y="3391530"/>
                  <a:pt x="1795509" y="3327562"/>
                  <a:pt x="1693476" y="3368351"/>
                </a:cubicBezTo>
                <a:cubicBezTo>
                  <a:pt x="1591443" y="3409140"/>
                  <a:pt x="1333222" y="3307607"/>
                  <a:pt x="1150695" y="3368351"/>
                </a:cubicBezTo>
                <a:cubicBezTo>
                  <a:pt x="968168" y="3429095"/>
                  <a:pt x="830766" y="3313728"/>
                  <a:pt x="673048" y="3368351"/>
                </a:cubicBezTo>
                <a:cubicBezTo>
                  <a:pt x="515330" y="3422974"/>
                  <a:pt x="280968" y="3288308"/>
                  <a:pt x="0" y="3368351"/>
                </a:cubicBezTo>
                <a:cubicBezTo>
                  <a:pt x="-39756" y="3237884"/>
                  <a:pt x="10663" y="3102924"/>
                  <a:pt x="0" y="2840643"/>
                </a:cubicBezTo>
                <a:cubicBezTo>
                  <a:pt x="-10663" y="2578362"/>
                  <a:pt x="18884" y="2402921"/>
                  <a:pt x="0" y="2211884"/>
                </a:cubicBezTo>
                <a:cubicBezTo>
                  <a:pt x="-18884" y="2020847"/>
                  <a:pt x="31452" y="1791473"/>
                  <a:pt x="0" y="1583125"/>
                </a:cubicBezTo>
                <a:cubicBezTo>
                  <a:pt x="-31452" y="1374777"/>
                  <a:pt x="20688" y="1203509"/>
                  <a:pt x="0" y="954366"/>
                </a:cubicBezTo>
                <a:cubicBezTo>
                  <a:pt x="-20688" y="705223"/>
                  <a:pt x="46742" y="622580"/>
                  <a:pt x="0" y="494025"/>
                </a:cubicBezTo>
                <a:cubicBezTo>
                  <a:pt x="-46742" y="365470"/>
                  <a:pt x="30823" y="206208"/>
                  <a:pt x="0" y="0"/>
                </a:cubicBezTo>
                <a:close/>
              </a:path>
            </a:pathLst>
          </a:custGeom>
          <a:solidFill>
            <a:schemeClr val="bg1"/>
          </a:solidFill>
          <a:ln w="19050">
            <a:solidFill>
              <a:srgbClr val="7030A0"/>
            </a:solidFill>
            <a:extLst>
              <a:ext uri="{C807C97D-BFC1-408E-A445-0C87EB9F89A2}">
                <ask:lineSketchStyleProps xmlns:ask="http://schemas.microsoft.com/office/drawing/2018/sketchyshapes" sd="423036277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32C00F-1571-4F43-8E3C-E05A377DCB6F}"/>
              </a:ext>
            </a:extLst>
          </p:cNvPr>
          <p:cNvSpPr/>
          <p:nvPr userDrawn="1"/>
        </p:nvSpPr>
        <p:spPr>
          <a:xfrm>
            <a:off x="5593080" y="1019986"/>
            <a:ext cx="3432933" cy="3939540"/>
          </a:xfrm>
          <a:prstGeom prst="rect">
            <a:avLst/>
          </a:prstGeom>
        </p:spPr>
        <p:txBody>
          <a:bodyPr wrap="square" numCol="1">
            <a:spAutoFit/>
          </a:bodyPr>
          <a:lstStyle/>
          <a:p>
            <a:pPr marL="182880" marR="0" lvl="0" indent="0" algn="l" defTabSz="457200" rtl="0" eaLnBrk="1" fontAlgn="auto" latinLnBrk="0" hangingPunct="1">
              <a:lnSpc>
                <a:spcPct val="100000"/>
              </a:lnSpc>
              <a:spcBef>
                <a:spcPts val="0"/>
              </a:spcBef>
              <a:spcAft>
                <a:spcPts val="600"/>
              </a:spcAft>
              <a:buClrTx/>
              <a:buSzTx/>
              <a:buFontTx/>
              <a:buNone/>
              <a:tabLst/>
              <a:defRPr/>
            </a:pPr>
            <a:r>
              <a:rPr lang="en-US" sz="1200" dirty="0">
                <a:latin typeface="Verdana" panose="020B0604030504040204" pitchFamily="34" charset="0"/>
                <a:ea typeface="Verdana" panose="020B0604030504040204" pitchFamily="34" charset="0"/>
              </a:rPr>
              <a:t>Some traits that you inherit from your parents are physical traits that you can see, also called the phenotype, such as your hair color, your height, or your eye color. </a:t>
            </a:r>
          </a:p>
          <a:p>
            <a:pPr marL="182880" marR="0" lvl="0" indent="0" algn="l" defTabSz="457200" rtl="0" eaLnBrk="1" fontAlgn="auto" latinLnBrk="0" hangingPunct="1">
              <a:lnSpc>
                <a:spcPct val="100000"/>
              </a:lnSpc>
              <a:spcBef>
                <a:spcPts val="0"/>
              </a:spcBef>
              <a:spcAft>
                <a:spcPts val="600"/>
              </a:spcAft>
              <a:buClrTx/>
              <a:buSzTx/>
              <a:buFontTx/>
              <a:buNone/>
              <a:tabLst/>
              <a:defRPr/>
            </a:pPr>
            <a:r>
              <a:rPr lang="en-US" sz="1200" b="1" dirty="0">
                <a:latin typeface="Verdana" panose="020B0604030504040204" pitchFamily="34" charset="0"/>
                <a:ea typeface="Verdana" panose="020B0604030504040204" pitchFamily="34" charset="0"/>
              </a:rPr>
              <a:t>Genes </a:t>
            </a:r>
            <a:r>
              <a:rPr lang="en-US" sz="1200" dirty="0">
                <a:latin typeface="Verdana" panose="020B0604030504040204" pitchFamily="34" charset="0"/>
                <a:ea typeface="Verdana" panose="020B0604030504040204" pitchFamily="34" charset="0"/>
              </a:rPr>
              <a:t>are what determines the traits that are passed on from parent to offspring. These genes are small pieces of DNA that carry instructions for the different traits. Genes come in pairs, one from each parent, and the pair of genes that determine the phenotype is called a genotype.</a:t>
            </a:r>
          </a:p>
          <a:p>
            <a:pPr marL="18288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rPr>
              <a:t>Inherited traits can be dominant or recessive.  A </a:t>
            </a:r>
            <a:r>
              <a:rPr lang="en-US" sz="1200" b="1" dirty="0">
                <a:latin typeface="Verdana" panose="020B0604030504040204" pitchFamily="34" charset="0"/>
                <a:ea typeface="Verdana" panose="020B0604030504040204" pitchFamily="34" charset="0"/>
              </a:rPr>
              <a:t>dominant trait </a:t>
            </a:r>
            <a:r>
              <a:rPr lang="en-US" sz="1200" dirty="0">
                <a:latin typeface="Verdana" panose="020B0604030504040204" pitchFamily="34" charset="0"/>
                <a:ea typeface="Verdana" panose="020B0604030504040204" pitchFamily="34" charset="0"/>
              </a:rPr>
              <a:t>is a trait that is always seen. The dominant trait would be seen even if only one parent passed on the dominant gene.</a:t>
            </a:r>
          </a:p>
          <a:p>
            <a:pPr marL="182880" marR="0" lvl="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Verdana" panose="020B0604030504040204" pitchFamily="34" charset="0"/>
              <a:ea typeface="Verdana" panose="020B0604030504040204" pitchFamily="34" charset="0"/>
            </a:endParaRPr>
          </a:p>
          <a:p>
            <a:pPr marL="182880" marR="0" lvl="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Verdana" panose="020B0604030504040204" pitchFamily="34" charset="0"/>
              <a:ea typeface="Verdana" panose="020B0604030504040204" pitchFamily="34" charset="0"/>
            </a:endParaRPr>
          </a:p>
        </p:txBody>
      </p:sp>
      <p:graphicFrame>
        <p:nvGraphicFramePr>
          <p:cNvPr id="2" name="Table 2">
            <a:extLst>
              <a:ext uri="{FF2B5EF4-FFF2-40B4-BE49-F238E27FC236}">
                <a16:creationId xmlns:a16="http://schemas.microsoft.com/office/drawing/2014/main" id="{3016192A-01E5-4C6F-B216-5FBC0CB66E31}"/>
              </a:ext>
            </a:extLst>
          </p:cNvPr>
          <p:cNvGraphicFramePr>
            <a:graphicFrameLocks noGrp="1"/>
          </p:cNvGraphicFramePr>
          <p:nvPr userDrawn="1">
            <p:extLst>
              <p:ext uri="{D42A27DB-BD31-4B8C-83A1-F6EECF244321}">
                <p14:modId xmlns:p14="http://schemas.microsoft.com/office/powerpoint/2010/main" val="4059600674"/>
              </p:ext>
            </p:extLst>
          </p:nvPr>
        </p:nvGraphicFramePr>
        <p:xfrm>
          <a:off x="174171" y="1416827"/>
          <a:ext cx="2065877" cy="3260919"/>
        </p:xfrm>
        <a:graphic>
          <a:graphicData uri="http://schemas.openxmlformats.org/drawingml/2006/table">
            <a:tbl>
              <a:tblPr firstRow="1" bandRow="1">
                <a:tableStyleId>{5C22544A-7EE6-4342-B048-85BDC9FD1C3A}</a:tableStyleId>
              </a:tblPr>
              <a:tblGrid>
                <a:gridCol w="2065877">
                  <a:extLst>
                    <a:ext uri="{9D8B030D-6E8A-4147-A177-3AD203B41FA5}">
                      <a16:colId xmlns:a16="http://schemas.microsoft.com/office/drawing/2014/main" val="3432592881"/>
                    </a:ext>
                  </a:extLst>
                </a:gridCol>
              </a:tblGrid>
              <a:tr h="1086973">
                <a:tc>
                  <a:txBody>
                    <a:bodyPr/>
                    <a:lstStyle/>
                    <a:p>
                      <a:r>
                        <a:rPr lang="en-US" sz="1200" b="0" dirty="0">
                          <a:solidFill>
                            <a:schemeClr val="tx1"/>
                          </a:solidFill>
                          <a:latin typeface="Verdana" panose="020B0604030504040204" pitchFamily="34" charset="0"/>
                          <a:ea typeface="Verdana" panose="020B0604030504040204" pitchFamily="34" charset="0"/>
                        </a:rPr>
                        <a:t>Inherited traits </a:t>
                      </a:r>
                    </a:p>
                  </a:txBody>
                  <a:tcPr>
                    <a:noFill/>
                  </a:tcPr>
                </a:tc>
                <a:extLst>
                  <a:ext uri="{0D108BD9-81ED-4DB2-BD59-A6C34878D82A}">
                    <a16:rowId xmlns:a16="http://schemas.microsoft.com/office/drawing/2014/main" val="1908185840"/>
                  </a:ext>
                </a:extLst>
              </a:tr>
              <a:tr h="1086973">
                <a:tc>
                  <a:txBody>
                    <a:bodyPr/>
                    <a:lstStyle/>
                    <a:p>
                      <a:r>
                        <a:rPr lang="en-US" sz="1200" b="0" dirty="0">
                          <a:solidFill>
                            <a:schemeClr val="tx1"/>
                          </a:solidFill>
                          <a:latin typeface="Verdana" panose="020B0604030504040204" pitchFamily="34" charset="0"/>
                          <a:ea typeface="Verdana" panose="020B0604030504040204" pitchFamily="34" charset="0"/>
                        </a:rPr>
                        <a:t>Heredity</a:t>
                      </a:r>
                    </a:p>
                  </a:txBody>
                  <a:tcPr>
                    <a:noFill/>
                  </a:tcPr>
                </a:tc>
                <a:extLst>
                  <a:ext uri="{0D108BD9-81ED-4DB2-BD59-A6C34878D82A}">
                    <a16:rowId xmlns:a16="http://schemas.microsoft.com/office/drawing/2014/main" val="3556504523"/>
                  </a:ext>
                </a:extLst>
              </a:tr>
              <a:tr h="1086973">
                <a:tc>
                  <a:txBody>
                    <a:bodyPr/>
                    <a:lstStyle/>
                    <a:p>
                      <a:r>
                        <a:rPr lang="en-US" sz="1200" b="0" dirty="0">
                          <a:solidFill>
                            <a:schemeClr val="tx1"/>
                          </a:solidFill>
                          <a:latin typeface="Verdana" panose="020B0604030504040204" pitchFamily="34" charset="0"/>
                          <a:ea typeface="Verdana" panose="020B0604030504040204" pitchFamily="34" charset="0"/>
                        </a:rPr>
                        <a:t>genes</a:t>
                      </a:r>
                    </a:p>
                  </a:txBody>
                  <a:tcPr>
                    <a:noFill/>
                  </a:tcPr>
                </a:tc>
                <a:extLst>
                  <a:ext uri="{0D108BD9-81ED-4DB2-BD59-A6C34878D82A}">
                    <a16:rowId xmlns:a16="http://schemas.microsoft.com/office/drawing/2014/main" val="4195646363"/>
                  </a:ext>
                </a:extLst>
              </a:tr>
            </a:tbl>
          </a:graphicData>
        </a:graphic>
      </p:graphicFrame>
      <p:pic>
        <p:nvPicPr>
          <p:cNvPr id="8" name="Picture 7">
            <a:extLst>
              <a:ext uri="{FF2B5EF4-FFF2-40B4-BE49-F238E27FC236}">
                <a16:creationId xmlns:a16="http://schemas.microsoft.com/office/drawing/2014/main" id="{3F34C477-BD4B-40A1-9867-E500229232F7}"/>
              </a:ext>
            </a:extLst>
          </p:cNvPr>
          <p:cNvPicPr>
            <a:picLocks noChangeAspect="1"/>
          </p:cNvPicPr>
          <p:nvPr userDrawn="1"/>
        </p:nvPicPr>
        <p:blipFill>
          <a:blip r:embed="rId2"/>
          <a:stretch>
            <a:fillRect/>
          </a:stretch>
        </p:blipFill>
        <p:spPr>
          <a:xfrm>
            <a:off x="1040085" y="1022686"/>
            <a:ext cx="221455" cy="247685"/>
          </a:xfrm>
          <a:prstGeom prst="rect">
            <a:avLst/>
          </a:prstGeom>
        </p:spPr>
      </p:pic>
    </p:spTree>
    <p:extLst>
      <p:ext uri="{BB962C8B-B14F-4D97-AF65-F5344CB8AC3E}">
        <p14:creationId xmlns:p14="http://schemas.microsoft.com/office/powerpoint/2010/main" val="109016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Read I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A5A7BB-D5CE-4916-8F15-E74FF4423AD5}"/>
              </a:ext>
            </a:extLst>
          </p:cNvPr>
          <p:cNvSpPr/>
          <p:nvPr userDrawn="1"/>
        </p:nvSpPr>
        <p:spPr>
          <a:xfrm>
            <a:off x="2423127" y="1028700"/>
            <a:ext cx="3314733" cy="3735318"/>
          </a:xfrm>
          <a:prstGeom prst="rect">
            <a:avLst/>
          </a:prstGeom>
        </p:spPr>
        <p:txBody>
          <a:bodyPr wrap="square" numCol="1">
            <a:spAutoFit/>
          </a:bodyPr>
          <a:lstStyle/>
          <a:p>
            <a:pPr marL="182880" defTabSz="1005840">
              <a:lnSpc>
                <a:spcPct val="100000"/>
              </a:lnSpc>
              <a:spcAft>
                <a:spcPts val="600"/>
              </a:spcAft>
            </a:pPr>
            <a:r>
              <a:rPr lang="en-US" sz="1200" dirty="0">
                <a:latin typeface="Verdana" panose="020B0604030504040204" pitchFamily="34" charset="0"/>
                <a:ea typeface="Verdana" panose="020B0604030504040204" pitchFamily="34" charset="0"/>
              </a:rPr>
              <a:t>A </a:t>
            </a:r>
            <a:r>
              <a:rPr lang="en-US" sz="1200" b="1" dirty="0">
                <a:latin typeface="Verdana" panose="020B0604030504040204" pitchFamily="34" charset="0"/>
                <a:ea typeface="Verdana" panose="020B0604030504040204" pitchFamily="34" charset="0"/>
              </a:rPr>
              <a:t>recessive trait </a:t>
            </a:r>
            <a:r>
              <a:rPr lang="en-US" sz="1200" dirty="0">
                <a:latin typeface="Verdana" panose="020B0604030504040204" pitchFamily="34" charset="0"/>
                <a:ea typeface="Verdana" panose="020B0604030504040204" pitchFamily="34" charset="0"/>
              </a:rPr>
              <a:t>is a trait that gets hidden by the dominant trait.  A recessive trait is only seen when both parents pass on the gene to the offspring.  </a:t>
            </a:r>
          </a:p>
          <a:p>
            <a:pPr marL="182880">
              <a:spcAft>
                <a:spcPts val="600"/>
              </a:spcAft>
            </a:pPr>
            <a:r>
              <a:rPr lang="en-US" sz="1200" dirty="0">
                <a:latin typeface="Verdana" panose="020B0604030504040204" pitchFamily="34" charset="0"/>
                <a:ea typeface="Verdana" panose="020B0604030504040204" pitchFamily="34" charset="0"/>
              </a:rPr>
              <a:t>An example of a dominant trait could be long hair in dogs. If the offspring received a dominant gene from one parent for long hair and a recessive gene from the other parent for short hair, the offspring would have long hair.</a:t>
            </a:r>
          </a:p>
          <a:p>
            <a:pPr marL="18288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rPr>
              <a:t>An example of a recessive trait in pea plants would be green peas - the offspring must get the green gene from both parents for the offspring to produce green peas.</a:t>
            </a:r>
          </a:p>
          <a:p>
            <a:pPr marL="182880"/>
            <a:r>
              <a:rPr lang="en-US" sz="1200" dirty="0">
                <a:latin typeface="Verdana" panose="020B0604030504040204" pitchFamily="34" charset="0"/>
                <a:ea typeface="Verdana" panose="020B0604030504040204" pitchFamily="34" charset="0"/>
              </a:rPr>
              <a:t>  </a:t>
            </a:r>
          </a:p>
          <a:p>
            <a:pPr marL="274320" defTabSz="1005840">
              <a:lnSpc>
                <a:spcPct val="107000"/>
              </a:lnSpc>
              <a:spcAft>
                <a:spcPts val="880"/>
              </a:spcAft>
            </a:pPr>
            <a:endParaRPr lang="en-US" sz="1100" dirty="0">
              <a:solidFill>
                <a:prstClr val="black"/>
              </a:solidFill>
              <a:latin typeface="Verdana" panose="020B0604030504040204" pitchFamily="34" charset="0"/>
              <a:ea typeface="Verdana" panose="020B060403050404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D79B420-71D0-40BB-AF50-F3492A2BB7DE}"/>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Inherited Traits – Part 2</a:t>
            </a:r>
          </a:p>
        </p:txBody>
      </p:sp>
      <p:sp>
        <p:nvSpPr>
          <p:cNvPr id="6" name="Rectangle 5">
            <a:extLst>
              <a:ext uri="{FF2B5EF4-FFF2-40B4-BE49-F238E27FC236}">
                <a16:creationId xmlns:a16="http://schemas.microsoft.com/office/drawing/2014/main" id="{4259C846-8FB2-44C4-A3B9-09ED1F1AA445}"/>
              </a:ext>
            </a:extLst>
          </p:cNvPr>
          <p:cNvSpPr/>
          <p:nvPr userDrawn="1"/>
        </p:nvSpPr>
        <p:spPr>
          <a:xfrm>
            <a:off x="5616915" y="1028700"/>
            <a:ext cx="3314733" cy="3677930"/>
          </a:xfrm>
          <a:prstGeom prst="rect">
            <a:avLst/>
          </a:prstGeom>
        </p:spPr>
        <p:txBody>
          <a:bodyPr wrap="square" numCol="1">
            <a:spAutoFit/>
          </a:bodyPr>
          <a:lstStyle/>
          <a:p>
            <a:pPr marL="182880">
              <a:spcAft>
                <a:spcPts val="600"/>
              </a:spcAft>
            </a:pPr>
            <a:r>
              <a:rPr lang="en-US" sz="1200" dirty="0">
                <a:latin typeface="Verdana" panose="020B0604030504040204" pitchFamily="34" charset="0"/>
                <a:ea typeface="Verdana" panose="020B0604030504040204" pitchFamily="34" charset="0"/>
              </a:rPr>
              <a:t>Some traits are known as acquired traits. Acquired traits are characteristics that are not passed down from your parents.  Many of these traits have been learned rather than inherited. One example would be if you’re a good gamer, you didn’t inherit a gamer gene from your parents. You are good at gaming because you practiced, played a lot of video games, and developed those skills yourself.  </a:t>
            </a:r>
          </a:p>
          <a:p>
            <a:pPr marL="18288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rPr>
              <a:t>Inherited traits passed down through generations on chromosomes, while acquired traits are learned.  You may be able to change the appearance of some of your traits, but your genetics will always be the same.</a:t>
            </a:r>
          </a:p>
          <a:p>
            <a:pPr marL="182880"/>
            <a:endParaRPr lang="en-US" sz="12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30BAB96E-9FF9-417E-ABD8-1446078A6895}"/>
              </a:ext>
            </a:extLst>
          </p:cNvPr>
          <p:cNvSpPr txBox="1"/>
          <p:nvPr userDrawn="1"/>
        </p:nvSpPr>
        <p:spPr>
          <a:xfrm>
            <a:off x="-14946" y="28631"/>
            <a:ext cx="2552972" cy="1200329"/>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Read Part 2. Jot down notes and drawings that will help you remember the meanings of these words. You can use the sketch/scribble button on the toolbar. </a:t>
            </a:r>
          </a:p>
        </p:txBody>
      </p:sp>
      <p:sp>
        <p:nvSpPr>
          <p:cNvPr id="11" name="Rectangle 10">
            <a:extLst>
              <a:ext uri="{FF2B5EF4-FFF2-40B4-BE49-F238E27FC236}">
                <a16:creationId xmlns:a16="http://schemas.microsoft.com/office/drawing/2014/main" id="{996335F9-40E7-4FF3-A429-5242EA46A910}"/>
              </a:ext>
            </a:extLst>
          </p:cNvPr>
          <p:cNvSpPr/>
          <p:nvPr userDrawn="1"/>
        </p:nvSpPr>
        <p:spPr>
          <a:xfrm>
            <a:off x="117987" y="1371600"/>
            <a:ext cx="2171123" cy="3368351"/>
          </a:xfrm>
          <a:custGeom>
            <a:avLst/>
            <a:gdLst>
              <a:gd name="connsiteX0" fmla="*/ 0 w 2171123"/>
              <a:gd name="connsiteY0" fmla="*/ 0 h 3368351"/>
              <a:gd name="connsiteX1" fmla="*/ 499358 w 2171123"/>
              <a:gd name="connsiteY1" fmla="*/ 0 h 3368351"/>
              <a:gd name="connsiteX2" fmla="*/ 977005 w 2171123"/>
              <a:gd name="connsiteY2" fmla="*/ 0 h 3368351"/>
              <a:gd name="connsiteX3" fmla="*/ 1454652 w 2171123"/>
              <a:gd name="connsiteY3" fmla="*/ 0 h 3368351"/>
              <a:gd name="connsiteX4" fmla="*/ 2171123 w 2171123"/>
              <a:gd name="connsiteY4" fmla="*/ 0 h 3368351"/>
              <a:gd name="connsiteX5" fmla="*/ 2171123 w 2171123"/>
              <a:gd name="connsiteY5" fmla="*/ 595075 h 3368351"/>
              <a:gd name="connsiteX6" fmla="*/ 2171123 w 2171123"/>
              <a:gd name="connsiteY6" fmla="*/ 1156467 h 3368351"/>
              <a:gd name="connsiteX7" fmla="*/ 2171123 w 2171123"/>
              <a:gd name="connsiteY7" fmla="*/ 1717859 h 3368351"/>
              <a:gd name="connsiteX8" fmla="*/ 2171123 w 2171123"/>
              <a:gd name="connsiteY8" fmla="*/ 2279251 h 3368351"/>
              <a:gd name="connsiteX9" fmla="*/ 2171123 w 2171123"/>
              <a:gd name="connsiteY9" fmla="*/ 2773276 h 3368351"/>
              <a:gd name="connsiteX10" fmla="*/ 2171123 w 2171123"/>
              <a:gd name="connsiteY10" fmla="*/ 3368351 h 3368351"/>
              <a:gd name="connsiteX11" fmla="*/ 1650053 w 2171123"/>
              <a:gd name="connsiteY11" fmla="*/ 3368351 h 3368351"/>
              <a:gd name="connsiteX12" fmla="*/ 1063850 w 2171123"/>
              <a:gd name="connsiteY12" fmla="*/ 3368351 h 3368351"/>
              <a:gd name="connsiteX13" fmla="*/ 564492 w 2171123"/>
              <a:gd name="connsiteY13" fmla="*/ 3368351 h 3368351"/>
              <a:gd name="connsiteX14" fmla="*/ 0 w 2171123"/>
              <a:gd name="connsiteY14" fmla="*/ 3368351 h 3368351"/>
              <a:gd name="connsiteX15" fmla="*/ 0 w 2171123"/>
              <a:gd name="connsiteY15" fmla="*/ 2739592 h 3368351"/>
              <a:gd name="connsiteX16" fmla="*/ 0 w 2171123"/>
              <a:gd name="connsiteY16" fmla="*/ 2178200 h 3368351"/>
              <a:gd name="connsiteX17" fmla="*/ 0 w 2171123"/>
              <a:gd name="connsiteY17" fmla="*/ 1717859 h 3368351"/>
              <a:gd name="connsiteX18" fmla="*/ 0 w 2171123"/>
              <a:gd name="connsiteY18" fmla="*/ 1089100 h 3368351"/>
              <a:gd name="connsiteX19" fmla="*/ 0 w 2171123"/>
              <a:gd name="connsiteY19" fmla="*/ 0 h 336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1123" h="3368351" fill="none" extrusionOk="0">
                <a:moveTo>
                  <a:pt x="0" y="0"/>
                </a:moveTo>
                <a:cubicBezTo>
                  <a:pt x="245269" y="-36748"/>
                  <a:pt x="363128" y="4696"/>
                  <a:pt x="499358" y="0"/>
                </a:cubicBezTo>
                <a:cubicBezTo>
                  <a:pt x="635588" y="-4696"/>
                  <a:pt x="772639" y="19182"/>
                  <a:pt x="977005" y="0"/>
                </a:cubicBezTo>
                <a:cubicBezTo>
                  <a:pt x="1181371" y="-19182"/>
                  <a:pt x="1338611" y="41324"/>
                  <a:pt x="1454652" y="0"/>
                </a:cubicBezTo>
                <a:cubicBezTo>
                  <a:pt x="1570693" y="-41324"/>
                  <a:pt x="1950532" y="78465"/>
                  <a:pt x="2171123" y="0"/>
                </a:cubicBezTo>
                <a:cubicBezTo>
                  <a:pt x="2179082" y="121218"/>
                  <a:pt x="2160896" y="474829"/>
                  <a:pt x="2171123" y="595075"/>
                </a:cubicBezTo>
                <a:cubicBezTo>
                  <a:pt x="2181350" y="715321"/>
                  <a:pt x="2147790" y="947876"/>
                  <a:pt x="2171123" y="1156467"/>
                </a:cubicBezTo>
                <a:cubicBezTo>
                  <a:pt x="2194456" y="1365058"/>
                  <a:pt x="2164954" y="1514669"/>
                  <a:pt x="2171123" y="1717859"/>
                </a:cubicBezTo>
                <a:cubicBezTo>
                  <a:pt x="2177292" y="1921049"/>
                  <a:pt x="2126616" y="2051751"/>
                  <a:pt x="2171123" y="2279251"/>
                </a:cubicBezTo>
                <a:cubicBezTo>
                  <a:pt x="2215630" y="2506751"/>
                  <a:pt x="2144984" y="2658840"/>
                  <a:pt x="2171123" y="2773276"/>
                </a:cubicBezTo>
                <a:cubicBezTo>
                  <a:pt x="2197262" y="2887712"/>
                  <a:pt x="2128093" y="3173786"/>
                  <a:pt x="2171123" y="3368351"/>
                </a:cubicBezTo>
                <a:cubicBezTo>
                  <a:pt x="2013025" y="3428727"/>
                  <a:pt x="1776396" y="3345497"/>
                  <a:pt x="1650053" y="3368351"/>
                </a:cubicBezTo>
                <a:cubicBezTo>
                  <a:pt x="1523710" y="3391205"/>
                  <a:pt x="1334789" y="3364758"/>
                  <a:pt x="1063850" y="3368351"/>
                </a:cubicBezTo>
                <a:cubicBezTo>
                  <a:pt x="792911" y="3371944"/>
                  <a:pt x="791758" y="3321563"/>
                  <a:pt x="564492" y="3368351"/>
                </a:cubicBezTo>
                <a:cubicBezTo>
                  <a:pt x="337226" y="3415139"/>
                  <a:pt x="210784" y="3346655"/>
                  <a:pt x="0" y="3368351"/>
                </a:cubicBezTo>
                <a:cubicBezTo>
                  <a:pt x="-13964" y="3064201"/>
                  <a:pt x="24488" y="2903794"/>
                  <a:pt x="0" y="2739592"/>
                </a:cubicBezTo>
                <a:cubicBezTo>
                  <a:pt x="-24488" y="2575390"/>
                  <a:pt x="56552" y="2431784"/>
                  <a:pt x="0" y="2178200"/>
                </a:cubicBezTo>
                <a:cubicBezTo>
                  <a:pt x="-56552" y="1924616"/>
                  <a:pt x="23405" y="1833971"/>
                  <a:pt x="0" y="1717859"/>
                </a:cubicBezTo>
                <a:cubicBezTo>
                  <a:pt x="-23405" y="1601747"/>
                  <a:pt x="63313" y="1362554"/>
                  <a:pt x="0" y="1089100"/>
                </a:cubicBezTo>
                <a:cubicBezTo>
                  <a:pt x="-63313" y="815646"/>
                  <a:pt x="2781" y="415211"/>
                  <a:pt x="0" y="0"/>
                </a:cubicBezTo>
                <a:close/>
              </a:path>
              <a:path w="2171123" h="3368351" stroke="0" extrusionOk="0">
                <a:moveTo>
                  <a:pt x="0" y="0"/>
                </a:moveTo>
                <a:cubicBezTo>
                  <a:pt x="138223" y="-22108"/>
                  <a:pt x="387875" y="9669"/>
                  <a:pt x="499358" y="0"/>
                </a:cubicBezTo>
                <a:cubicBezTo>
                  <a:pt x="610841" y="-9669"/>
                  <a:pt x="795333" y="43575"/>
                  <a:pt x="1042139" y="0"/>
                </a:cubicBezTo>
                <a:cubicBezTo>
                  <a:pt x="1288945" y="-43575"/>
                  <a:pt x="1361883" y="17239"/>
                  <a:pt x="1519786" y="0"/>
                </a:cubicBezTo>
                <a:cubicBezTo>
                  <a:pt x="1677689" y="-17239"/>
                  <a:pt x="1953602" y="30372"/>
                  <a:pt x="2171123" y="0"/>
                </a:cubicBezTo>
                <a:cubicBezTo>
                  <a:pt x="2230767" y="260118"/>
                  <a:pt x="2138024" y="358362"/>
                  <a:pt x="2171123" y="527708"/>
                </a:cubicBezTo>
                <a:cubicBezTo>
                  <a:pt x="2204222" y="697054"/>
                  <a:pt x="2157042" y="943192"/>
                  <a:pt x="2171123" y="1122784"/>
                </a:cubicBezTo>
                <a:cubicBezTo>
                  <a:pt x="2185204" y="1302376"/>
                  <a:pt x="2157394" y="1612662"/>
                  <a:pt x="2171123" y="1751543"/>
                </a:cubicBezTo>
                <a:cubicBezTo>
                  <a:pt x="2184852" y="1890424"/>
                  <a:pt x="2156649" y="2127238"/>
                  <a:pt x="2171123" y="2245567"/>
                </a:cubicBezTo>
                <a:cubicBezTo>
                  <a:pt x="2185597" y="2363896"/>
                  <a:pt x="2157713" y="2592775"/>
                  <a:pt x="2171123" y="2739592"/>
                </a:cubicBezTo>
                <a:cubicBezTo>
                  <a:pt x="2184533" y="2886409"/>
                  <a:pt x="2168613" y="3108727"/>
                  <a:pt x="2171123" y="3368351"/>
                </a:cubicBezTo>
                <a:cubicBezTo>
                  <a:pt x="1950894" y="3391530"/>
                  <a:pt x="1795509" y="3327562"/>
                  <a:pt x="1693476" y="3368351"/>
                </a:cubicBezTo>
                <a:cubicBezTo>
                  <a:pt x="1591443" y="3409140"/>
                  <a:pt x="1333222" y="3307607"/>
                  <a:pt x="1150695" y="3368351"/>
                </a:cubicBezTo>
                <a:cubicBezTo>
                  <a:pt x="968168" y="3429095"/>
                  <a:pt x="830766" y="3313728"/>
                  <a:pt x="673048" y="3368351"/>
                </a:cubicBezTo>
                <a:cubicBezTo>
                  <a:pt x="515330" y="3422974"/>
                  <a:pt x="280968" y="3288308"/>
                  <a:pt x="0" y="3368351"/>
                </a:cubicBezTo>
                <a:cubicBezTo>
                  <a:pt x="-39756" y="3237884"/>
                  <a:pt x="10663" y="3102924"/>
                  <a:pt x="0" y="2840643"/>
                </a:cubicBezTo>
                <a:cubicBezTo>
                  <a:pt x="-10663" y="2578362"/>
                  <a:pt x="18884" y="2402921"/>
                  <a:pt x="0" y="2211884"/>
                </a:cubicBezTo>
                <a:cubicBezTo>
                  <a:pt x="-18884" y="2020847"/>
                  <a:pt x="31452" y="1791473"/>
                  <a:pt x="0" y="1583125"/>
                </a:cubicBezTo>
                <a:cubicBezTo>
                  <a:pt x="-31452" y="1374777"/>
                  <a:pt x="20688" y="1203509"/>
                  <a:pt x="0" y="954366"/>
                </a:cubicBezTo>
                <a:cubicBezTo>
                  <a:pt x="-20688" y="705223"/>
                  <a:pt x="46742" y="622580"/>
                  <a:pt x="0" y="494025"/>
                </a:cubicBezTo>
                <a:cubicBezTo>
                  <a:pt x="-46742" y="365470"/>
                  <a:pt x="30823" y="206208"/>
                  <a:pt x="0" y="0"/>
                </a:cubicBezTo>
                <a:close/>
              </a:path>
            </a:pathLst>
          </a:custGeom>
          <a:solidFill>
            <a:schemeClr val="bg1"/>
          </a:solidFill>
          <a:ln w="19050">
            <a:solidFill>
              <a:srgbClr val="7030A0"/>
            </a:solidFill>
            <a:extLst>
              <a:ext uri="{C807C97D-BFC1-408E-A445-0C87EB9F89A2}">
                <ask:lineSketchStyleProps xmlns:ask="http://schemas.microsoft.com/office/drawing/2018/sketchyshapes" sd="423036277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2">
            <a:extLst>
              <a:ext uri="{FF2B5EF4-FFF2-40B4-BE49-F238E27FC236}">
                <a16:creationId xmlns:a16="http://schemas.microsoft.com/office/drawing/2014/main" id="{DCD26871-1407-4818-A68B-D2EC9D79A588}"/>
              </a:ext>
            </a:extLst>
          </p:cNvPr>
          <p:cNvGraphicFramePr>
            <a:graphicFrameLocks noGrp="1"/>
          </p:cNvGraphicFramePr>
          <p:nvPr userDrawn="1">
            <p:extLst>
              <p:ext uri="{D42A27DB-BD31-4B8C-83A1-F6EECF244321}">
                <p14:modId xmlns:p14="http://schemas.microsoft.com/office/powerpoint/2010/main" val="3202110969"/>
              </p:ext>
            </p:extLst>
          </p:nvPr>
        </p:nvGraphicFramePr>
        <p:xfrm>
          <a:off x="174171" y="1416827"/>
          <a:ext cx="2065877" cy="3260919"/>
        </p:xfrm>
        <a:graphic>
          <a:graphicData uri="http://schemas.openxmlformats.org/drawingml/2006/table">
            <a:tbl>
              <a:tblPr firstRow="1" bandRow="1">
                <a:tableStyleId>{5C22544A-7EE6-4342-B048-85BDC9FD1C3A}</a:tableStyleId>
              </a:tblPr>
              <a:tblGrid>
                <a:gridCol w="2065877">
                  <a:extLst>
                    <a:ext uri="{9D8B030D-6E8A-4147-A177-3AD203B41FA5}">
                      <a16:colId xmlns:a16="http://schemas.microsoft.com/office/drawing/2014/main" val="3432592881"/>
                    </a:ext>
                  </a:extLst>
                </a:gridCol>
              </a:tblGrid>
              <a:tr h="1086973">
                <a:tc>
                  <a:txBody>
                    <a:bodyPr/>
                    <a:lstStyle/>
                    <a:p>
                      <a:r>
                        <a:rPr lang="en-US" sz="1200" b="0" dirty="0">
                          <a:solidFill>
                            <a:schemeClr val="tx1"/>
                          </a:solidFill>
                          <a:latin typeface="Verdana" panose="020B0604030504040204" pitchFamily="34" charset="0"/>
                          <a:ea typeface="Verdana" panose="020B0604030504040204" pitchFamily="34" charset="0"/>
                        </a:rPr>
                        <a:t>Dominant trait </a:t>
                      </a:r>
                    </a:p>
                  </a:txBody>
                  <a:tcPr>
                    <a:noFill/>
                  </a:tcPr>
                </a:tc>
                <a:extLst>
                  <a:ext uri="{0D108BD9-81ED-4DB2-BD59-A6C34878D82A}">
                    <a16:rowId xmlns:a16="http://schemas.microsoft.com/office/drawing/2014/main" val="1908185840"/>
                  </a:ext>
                </a:extLst>
              </a:tr>
              <a:tr h="1086973">
                <a:tc>
                  <a:txBody>
                    <a:bodyPr/>
                    <a:lstStyle/>
                    <a:p>
                      <a:r>
                        <a:rPr lang="en-US" sz="1200" b="0" dirty="0">
                          <a:solidFill>
                            <a:schemeClr val="tx1"/>
                          </a:solidFill>
                          <a:latin typeface="Verdana" panose="020B0604030504040204" pitchFamily="34" charset="0"/>
                          <a:ea typeface="Verdana" panose="020B0604030504040204" pitchFamily="34" charset="0"/>
                        </a:rPr>
                        <a:t>Recessive trait </a:t>
                      </a:r>
                    </a:p>
                  </a:txBody>
                  <a:tcPr>
                    <a:noFill/>
                  </a:tcPr>
                </a:tc>
                <a:extLst>
                  <a:ext uri="{0D108BD9-81ED-4DB2-BD59-A6C34878D82A}">
                    <a16:rowId xmlns:a16="http://schemas.microsoft.com/office/drawing/2014/main" val="3556504523"/>
                  </a:ext>
                </a:extLst>
              </a:tr>
              <a:tr h="1086973">
                <a:tc>
                  <a:txBody>
                    <a:bodyPr/>
                    <a:lstStyle/>
                    <a:p>
                      <a:r>
                        <a:rPr lang="en-US" sz="1200" b="0" dirty="0">
                          <a:solidFill>
                            <a:schemeClr val="tx1"/>
                          </a:solidFill>
                          <a:latin typeface="Verdana" panose="020B0604030504040204" pitchFamily="34" charset="0"/>
                          <a:ea typeface="Verdana" panose="020B0604030504040204" pitchFamily="34" charset="0"/>
                        </a:rPr>
                        <a:t> </a:t>
                      </a:r>
                    </a:p>
                  </a:txBody>
                  <a:tcPr>
                    <a:noFill/>
                  </a:tcPr>
                </a:tc>
                <a:extLst>
                  <a:ext uri="{0D108BD9-81ED-4DB2-BD59-A6C34878D82A}">
                    <a16:rowId xmlns:a16="http://schemas.microsoft.com/office/drawing/2014/main" val="4195646363"/>
                  </a:ext>
                </a:extLst>
              </a:tr>
            </a:tbl>
          </a:graphicData>
        </a:graphic>
      </p:graphicFrame>
      <p:pic>
        <p:nvPicPr>
          <p:cNvPr id="13" name="Picture 12">
            <a:extLst>
              <a:ext uri="{FF2B5EF4-FFF2-40B4-BE49-F238E27FC236}">
                <a16:creationId xmlns:a16="http://schemas.microsoft.com/office/drawing/2014/main" id="{7D4E22B7-69B0-46B3-A29B-FA57B21BCB00}"/>
              </a:ext>
            </a:extLst>
          </p:cNvPr>
          <p:cNvPicPr>
            <a:picLocks noChangeAspect="1"/>
          </p:cNvPicPr>
          <p:nvPr userDrawn="1"/>
        </p:nvPicPr>
        <p:blipFill>
          <a:blip r:embed="rId2"/>
          <a:stretch>
            <a:fillRect/>
          </a:stretch>
        </p:blipFill>
        <p:spPr>
          <a:xfrm>
            <a:off x="1040085" y="1022686"/>
            <a:ext cx="221455" cy="247685"/>
          </a:xfrm>
          <a:prstGeom prst="rect">
            <a:avLst/>
          </a:prstGeom>
        </p:spPr>
      </p:pic>
    </p:spTree>
    <p:extLst>
      <p:ext uri="{BB962C8B-B14F-4D97-AF65-F5344CB8AC3E}">
        <p14:creationId xmlns:p14="http://schemas.microsoft.com/office/powerpoint/2010/main" val="142718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Read I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2CBDA2-C03A-4563-8DF3-4565A57CD73A}"/>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Inherited Traits – Questions</a:t>
            </a:r>
          </a:p>
        </p:txBody>
      </p:sp>
      <p:sp>
        <p:nvSpPr>
          <p:cNvPr id="18" name="TextBox 17">
            <a:extLst>
              <a:ext uri="{FF2B5EF4-FFF2-40B4-BE49-F238E27FC236}">
                <a16:creationId xmlns:a16="http://schemas.microsoft.com/office/drawing/2014/main" id="{CDBCCD8B-B1CA-470E-A1AF-C2C72C87CC28}"/>
              </a:ext>
            </a:extLst>
          </p:cNvPr>
          <p:cNvSpPr txBox="1"/>
          <p:nvPr userDrawn="1"/>
        </p:nvSpPr>
        <p:spPr>
          <a:xfrm>
            <a:off x="0" y="0"/>
            <a:ext cx="1361270" cy="2954655"/>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2" name="Rectangle 11">
            <a:extLst>
              <a:ext uri="{FF2B5EF4-FFF2-40B4-BE49-F238E27FC236}">
                <a16:creationId xmlns:a16="http://schemas.microsoft.com/office/drawing/2014/main" id="{ECBF39C4-1A46-4B54-BEEA-CB7389E7FB2D}"/>
              </a:ext>
            </a:extLst>
          </p:cNvPr>
          <p:cNvSpPr/>
          <p:nvPr userDrawn="1"/>
        </p:nvSpPr>
        <p:spPr>
          <a:xfrm>
            <a:off x="248478" y="417394"/>
            <a:ext cx="2017644" cy="238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extBox 1">
            <a:extLst>
              <a:ext uri="{FF2B5EF4-FFF2-40B4-BE49-F238E27FC236}">
                <a16:creationId xmlns:a16="http://schemas.microsoft.com/office/drawing/2014/main" id="{18E7F317-73F5-44CC-B58E-A6B4B7CA0E98}"/>
              </a:ext>
            </a:extLst>
          </p:cNvPr>
          <p:cNvSpPr txBox="1"/>
          <p:nvPr userDrawn="1"/>
        </p:nvSpPr>
        <p:spPr>
          <a:xfrm>
            <a:off x="2543894" y="1043741"/>
            <a:ext cx="3208171" cy="4739759"/>
          </a:xfrm>
          <a:prstGeom prst="rect">
            <a:avLst/>
          </a:prstGeom>
          <a:noFill/>
        </p:spPr>
        <p:txBody>
          <a:bodyPr wrap="square" rtlCol="0">
            <a:spAutoFit/>
          </a:bodyPr>
          <a:lstStyle/>
          <a:p>
            <a:pPr marL="228600" marR="0" lvl="0" indent="-228600" algn="l" defTabSz="1005840" rtl="0" eaLnBrk="1" fontAlgn="auto" latinLnBrk="0" hangingPunct="1">
              <a:lnSpc>
                <a:spcPct val="100000"/>
              </a:lnSpc>
              <a:spcBef>
                <a:spcPts val="0"/>
              </a:spcBef>
              <a:spcAft>
                <a:spcPts val="600"/>
              </a:spcAft>
              <a:buClrTx/>
              <a:buSzTx/>
              <a:buFont typeface="+mj-lt"/>
              <a:buAutoNum type="arabicPeriod"/>
              <a:tabLst/>
              <a:defRPr/>
            </a:pPr>
            <a:r>
              <a:rPr lang="en-US" sz="1100" dirty="0">
                <a:solidFill>
                  <a:prstClr val="black"/>
                </a:solidFill>
                <a:latin typeface="Verdana" panose="020B0604030504040204" pitchFamily="34" charset="0"/>
                <a:ea typeface="Verdana" panose="020B0604030504040204" pitchFamily="34" charset="0"/>
              </a:rPr>
              <a:t>What are traits?</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Interactions with an individual's environment</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Characteristics and qualities that make us who we are</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Gray areas between two extremes</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People with brown hair and blue eyes</a:t>
            </a:r>
          </a:p>
          <a:p>
            <a:pPr marL="228600" marR="0" lvl="0" indent="-228600" algn="l" defTabSz="1005840" rtl="0" eaLnBrk="1" fontAlgn="auto" latinLnBrk="0" hangingPunct="1">
              <a:lnSpc>
                <a:spcPct val="100000"/>
              </a:lnSpc>
              <a:spcBef>
                <a:spcPts val="0"/>
              </a:spcBef>
              <a:spcAft>
                <a:spcPts val="600"/>
              </a:spcAft>
              <a:buClrTx/>
              <a:buSzTx/>
              <a:buFont typeface="+mj-lt"/>
              <a:buAutoNum type="arabicPeriod" startAt="2"/>
              <a:tabLst/>
              <a:defRPr/>
            </a:pPr>
            <a:r>
              <a:rPr lang="en-US" sz="1100" dirty="0">
                <a:solidFill>
                  <a:prstClr val="black"/>
                </a:solidFill>
                <a:latin typeface="Verdana" panose="020B0604030504040204" pitchFamily="34" charset="0"/>
                <a:ea typeface="Verdana" panose="020B0604030504040204" pitchFamily="34" charset="0"/>
              </a:rPr>
              <a:t>When would a recessive trait be seen in an organism?</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When there is one dominant and one recessive gene for the trait present in the offspring.</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When there are two dominant genes for the trait present in the offspring.</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When there are two recessive genes for the trait present in the offspring.</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Never</a:t>
            </a:r>
          </a:p>
          <a:p>
            <a:pPr marL="0" marR="0" lvl="0" indent="0" algn="l" defTabSz="1005840" rtl="0" eaLnBrk="1" fontAlgn="auto" latinLnBrk="0" hangingPunct="1">
              <a:lnSpc>
                <a:spcPct val="100000"/>
              </a:lnSpc>
              <a:spcBef>
                <a:spcPts val="0"/>
              </a:spcBef>
              <a:spcAft>
                <a:spcPts val="60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a:p>
            <a:pPr marL="377190" indent="-377190" defTabSz="1005840">
              <a:spcAft>
                <a:spcPts val="600"/>
              </a:spcAft>
              <a:buFontTx/>
              <a:buAutoNum type="alphaUcPeriod"/>
            </a:pPr>
            <a:endParaRPr lang="en-US" sz="1100" dirty="0">
              <a:solidFill>
                <a:prstClr val="black"/>
              </a:solidFill>
              <a:latin typeface="Verdana" panose="020B0604030504040204" pitchFamily="34" charset="0"/>
              <a:ea typeface="Verdana" panose="020B0604030504040204" pitchFamily="34" charset="0"/>
            </a:endParaRPr>
          </a:p>
          <a:p>
            <a:pPr marL="342900" marR="0" lvl="0" indent="-342900" algn="l" defTabSz="1005840" rtl="0" eaLnBrk="1" fontAlgn="auto" latinLnBrk="0" hangingPunct="1">
              <a:lnSpc>
                <a:spcPct val="100000"/>
              </a:lnSpc>
              <a:spcBef>
                <a:spcPts val="0"/>
              </a:spcBef>
              <a:spcAft>
                <a:spcPts val="0"/>
              </a:spcAft>
              <a:buClrTx/>
              <a:buSzTx/>
              <a:buFont typeface="+mj-lt"/>
              <a:buAutoNum type="arabicPeriod"/>
              <a:tabLst/>
              <a:defRPr/>
            </a:pPr>
            <a:endParaRPr lang="en-US" sz="1100" dirty="0">
              <a:solidFill>
                <a:prstClr val="black"/>
              </a:solidFill>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1A562E12-6107-493A-8C2C-FCBA2984F62E}"/>
              </a:ext>
            </a:extLst>
          </p:cNvPr>
          <p:cNvSpPr txBox="1"/>
          <p:nvPr userDrawn="1"/>
        </p:nvSpPr>
        <p:spPr>
          <a:xfrm>
            <a:off x="5752065" y="1043741"/>
            <a:ext cx="3208171" cy="3016210"/>
          </a:xfrm>
          <a:prstGeom prst="rect">
            <a:avLst/>
          </a:prstGeom>
          <a:noFill/>
        </p:spPr>
        <p:txBody>
          <a:bodyPr wrap="square" rtlCol="0">
            <a:spAutoFit/>
          </a:bodyPr>
          <a:lstStyle/>
          <a:p>
            <a:pPr marL="228600" marR="0" lvl="0" indent="-228600" algn="l" defTabSz="1005840" rtl="0" eaLnBrk="1" fontAlgn="auto" latinLnBrk="0" hangingPunct="1">
              <a:lnSpc>
                <a:spcPct val="100000"/>
              </a:lnSpc>
              <a:spcBef>
                <a:spcPts val="0"/>
              </a:spcBef>
              <a:spcAft>
                <a:spcPts val="600"/>
              </a:spcAft>
              <a:buClrTx/>
              <a:buSzTx/>
              <a:buFont typeface="+mj-lt"/>
              <a:buAutoNum type="arabicPeriod" startAt="3"/>
              <a:tabLst/>
              <a:defRPr/>
            </a:pPr>
            <a:r>
              <a:rPr lang="en-US" sz="1100" dirty="0">
                <a:solidFill>
                  <a:prstClr val="black"/>
                </a:solidFill>
                <a:latin typeface="Verdana" panose="020B0604030504040204" pitchFamily="34" charset="0"/>
                <a:ea typeface="Verdana" panose="020B0604030504040204" pitchFamily="34" charset="0"/>
              </a:rPr>
              <a:t>Video game skills are not inherited.  What evidence from the passage best supports this claim?</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People who are good at video games and get this from their parents</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People who are good at video games must practice and memorize moves.</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People who are good at games are from one country</a:t>
            </a:r>
          </a:p>
          <a:p>
            <a:pPr marL="45720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People who are good at games also do well in school</a:t>
            </a:r>
          </a:p>
          <a:p>
            <a:pPr marL="228600" marR="0" lvl="0" indent="-228600" algn="l" defTabSz="1005840" rtl="0" eaLnBrk="1" fontAlgn="auto" latinLnBrk="0" hangingPunct="1">
              <a:lnSpc>
                <a:spcPct val="100000"/>
              </a:lnSpc>
              <a:spcBef>
                <a:spcPts val="0"/>
              </a:spcBef>
              <a:spcAft>
                <a:spcPts val="0"/>
              </a:spcAft>
              <a:buClrTx/>
              <a:buSzTx/>
              <a:buFont typeface="+mj-lt"/>
              <a:buAutoNum type="arabicPeriod" startAt="3"/>
              <a:tabLst/>
              <a:defRPr/>
            </a:pPr>
            <a:endParaRPr lang="en-US" sz="1100" dirty="0">
              <a:solidFill>
                <a:prstClr val="black"/>
              </a:solidFill>
              <a:latin typeface="Verdana" panose="020B0604030504040204" pitchFamily="34" charset="0"/>
              <a:ea typeface="Verdana" panose="020B0604030504040204" pitchFamily="34" charset="0"/>
            </a:endParaRPr>
          </a:p>
          <a:p>
            <a:pPr marL="0" indent="0" defTabSz="1005840">
              <a:buFont typeface="+mj-lt"/>
              <a:buNone/>
            </a:pPr>
            <a:endParaRPr lang="en-US" sz="110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4236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plore I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10D629D-BF27-45CB-B1E2-C33CC5439FA7}"/>
              </a:ext>
            </a:extLst>
          </p:cNvPr>
          <p:cNvSpPr txBox="1"/>
          <p:nvPr userDrawn="1"/>
        </p:nvSpPr>
        <p:spPr>
          <a:xfrm>
            <a:off x="0" y="13668"/>
            <a:ext cx="1361270" cy="2031325"/>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1 </a:t>
            </a:r>
          </a:p>
        </p:txBody>
      </p:sp>
      <p:sp>
        <p:nvSpPr>
          <p:cNvPr id="12" name="Rectangle 11">
            <a:extLst>
              <a:ext uri="{FF2B5EF4-FFF2-40B4-BE49-F238E27FC236}">
                <a16:creationId xmlns:a16="http://schemas.microsoft.com/office/drawing/2014/main" id="{91924EF3-1186-45E7-8F27-BD0B15676A8F}"/>
              </a:ext>
            </a:extLst>
          </p:cNvPr>
          <p:cNvSpPr/>
          <p:nvPr userDrawn="1"/>
        </p:nvSpPr>
        <p:spPr>
          <a:xfrm>
            <a:off x="248478" y="447213"/>
            <a:ext cx="2017644" cy="238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 name="TextBox 5">
            <a:extLst>
              <a:ext uri="{FF2B5EF4-FFF2-40B4-BE49-F238E27FC236}">
                <a16:creationId xmlns:a16="http://schemas.microsoft.com/office/drawing/2014/main" id="{B469A543-A042-4540-A9F2-AEF8A1F18594}"/>
              </a:ext>
            </a:extLst>
          </p:cNvPr>
          <p:cNvSpPr txBox="1"/>
          <p:nvPr userDrawn="1"/>
        </p:nvSpPr>
        <p:spPr>
          <a:xfrm>
            <a:off x="2633868" y="689620"/>
            <a:ext cx="6261654" cy="1107996"/>
          </a:xfrm>
          <a:prstGeom prst="rect">
            <a:avLst/>
          </a:prstGeom>
          <a:noFill/>
        </p:spPr>
        <p:txBody>
          <a:bodyPr wrap="square">
            <a:spAutoFit/>
          </a:bodyPr>
          <a:lstStyle/>
          <a:p>
            <a:pPr algn="ctr" defTabSz="1005840"/>
            <a:r>
              <a:rPr lang="en-US" sz="1600" dirty="0">
                <a:solidFill>
                  <a:prstClr val="black"/>
                </a:solidFill>
                <a:latin typeface="Verdana" panose="020B0604030504040204" pitchFamily="34" charset="0"/>
                <a:ea typeface="Verdana" panose="020B0604030504040204" pitchFamily="34" charset="0"/>
              </a:rPr>
              <a:t>Look at the 4 cards.</a:t>
            </a:r>
          </a:p>
          <a:p>
            <a:pPr marL="342900" marR="0" lvl="0" indent="-342900" algn="l" defTabSz="1005840" rtl="0" eaLnBrk="1" fontAlgn="auto" latinLnBrk="0" hangingPunct="1">
              <a:lnSpc>
                <a:spcPct val="100000"/>
              </a:lnSpc>
              <a:spcBef>
                <a:spcPts val="0"/>
              </a:spcBef>
              <a:spcAft>
                <a:spcPts val="0"/>
              </a:spcAft>
              <a:buClrTx/>
              <a:buSzTx/>
              <a:buFont typeface="+mj-lt"/>
              <a:buAutoNum type="arabicPeriod"/>
              <a:tabLst/>
              <a:defRPr/>
            </a:pPr>
            <a:r>
              <a:rPr lang="en-US" sz="1600" dirty="0">
                <a:solidFill>
                  <a:prstClr val="black"/>
                </a:solidFill>
                <a:latin typeface="Verdana" panose="020B0604030504040204" pitchFamily="34" charset="0"/>
                <a:ea typeface="Verdana" panose="020B0604030504040204" pitchFamily="34" charset="0"/>
              </a:rPr>
              <a:t>Try to organize them from smallest to largest and write down your answers.</a:t>
            </a:r>
          </a:p>
          <a:p>
            <a:pPr defTabSz="1005840"/>
            <a:endParaRPr lang="en-US" dirty="0">
              <a:solidFill>
                <a:prstClr val="black"/>
              </a:solidFill>
              <a:latin typeface="Verdana" panose="020B0604030504040204" pitchFamily="34" charset="0"/>
              <a:ea typeface="Verdana" panose="020B0604030504040204" pitchFamily="34" charset="0"/>
            </a:endParaRPr>
          </a:p>
        </p:txBody>
      </p:sp>
      <p:pic>
        <p:nvPicPr>
          <p:cNvPr id="7" name="Picture 6" descr="A picture containing drawing&#10;&#10;Description automatically generated">
            <a:extLst>
              <a:ext uri="{FF2B5EF4-FFF2-40B4-BE49-F238E27FC236}">
                <a16:creationId xmlns:a16="http://schemas.microsoft.com/office/drawing/2014/main" id="{E7BCAF42-AA9C-44DC-AA74-CBB7D40112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4001" y="127173"/>
            <a:ext cx="640080" cy="640080"/>
          </a:xfrm>
          <a:prstGeom prst="rect">
            <a:avLst/>
          </a:prstGeom>
        </p:spPr>
      </p:pic>
    </p:spTree>
    <p:extLst>
      <p:ext uri="{BB962C8B-B14F-4D97-AF65-F5344CB8AC3E}">
        <p14:creationId xmlns:p14="http://schemas.microsoft.com/office/powerpoint/2010/main" val="1691766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2 </a:t>
            </a:r>
          </a:p>
        </p:txBody>
      </p:sp>
      <p:sp>
        <p:nvSpPr>
          <p:cNvPr id="2" name="TextBox 1">
            <a:extLst>
              <a:ext uri="{FF2B5EF4-FFF2-40B4-BE49-F238E27FC236}">
                <a16:creationId xmlns:a16="http://schemas.microsoft.com/office/drawing/2014/main" id="{83EE0528-5951-4E04-AC46-D39B3AD8DE1C}"/>
              </a:ext>
            </a:extLst>
          </p:cNvPr>
          <p:cNvSpPr txBox="1"/>
          <p:nvPr userDrawn="1"/>
        </p:nvSpPr>
        <p:spPr>
          <a:xfrm>
            <a:off x="0" y="13668"/>
            <a:ext cx="1361270" cy="2031325"/>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4" name="Rectangle 3">
            <a:extLst>
              <a:ext uri="{FF2B5EF4-FFF2-40B4-BE49-F238E27FC236}">
                <a16:creationId xmlns:a16="http://schemas.microsoft.com/office/drawing/2014/main" id="{3667A0AD-99FD-4461-A660-7DD7142EA077}"/>
              </a:ext>
            </a:extLst>
          </p:cNvPr>
          <p:cNvSpPr/>
          <p:nvPr userDrawn="1"/>
        </p:nvSpPr>
        <p:spPr>
          <a:xfrm>
            <a:off x="248478" y="447213"/>
            <a:ext cx="2017644" cy="238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 name="TextBox 5">
            <a:extLst>
              <a:ext uri="{FF2B5EF4-FFF2-40B4-BE49-F238E27FC236}">
                <a16:creationId xmlns:a16="http://schemas.microsoft.com/office/drawing/2014/main" id="{3BD8EDB1-3A2B-4A7F-A974-EF51453522C0}"/>
              </a:ext>
            </a:extLst>
          </p:cNvPr>
          <p:cNvSpPr txBox="1"/>
          <p:nvPr userDrawn="1"/>
        </p:nvSpPr>
        <p:spPr>
          <a:xfrm>
            <a:off x="2633868" y="654179"/>
            <a:ext cx="6261654" cy="1107996"/>
          </a:xfrm>
          <a:prstGeom prst="rect">
            <a:avLst/>
          </a:prstGeom>
          <a:noFill/>
        </p:spPr>
        <p:txBody>
          <a:bodyPr wrap="square">
            <a:spAutoFit/>
          </a:bodyPr>
          <a:lstStyle/>
          <a:p>
            <a:pPr algn="ctr" defTabSz="1005840"/>
            <a:r>
              <a:rPr lang="en-US" sz="1600" dirty="0">
                <a:solidFill>
                  <a:prstClr val="black"/>
                </a:solidFill>
                <a:latin typeface="Verdana" panose="020B0604030504040204" pitchFamily="34" charset="0"/>
                <a:ea typeface="Verdana" panose="020B0604030504040204" pitchFamily="34" charset="0"/>
              </a:rPr>
              <a:t>Look at the 4 cards.</a:t>
            </a:r>
          </a:p>
          <a:p>
            <a:pPr marL="342900" marR="0" lvl="0" indent="-342900" algn="l" defTabSz="1005840" rtl="0" eaLnBrk="1" fontAlgn="auto" latinLnBrk="0" hangingPunct="1">
              <a:lnSpc>
                <a:spcPct val="100000"/>
              </a:lnSpc>
              <a:spcBef>
                <a:spcPts val="0"/>
              </a:spcBef>
              <a:spcAft>
                <a:spcPts val="0"/>
              </a:spcAft>
              <a:buClrTx/>
              <a:buSzTx/>
              <a:buFont typeface="+mj-lt"/>
              <a:buAutoNum type="arabicPeriod" startAt="2"/>
              <a:tabLst/>
              <a:defRPr/>
            </a:pPr>
            <a:r>
              <a:rPr lang="en-US" sz="1600" dirty="0">
                <a:solidFill>
                  <a:prstClr val="black"/>
                </a:solidFill>
                <a:latin typeface="Verdana" panose="020B0604030504040204" pitchFamily="34" charset="0"/>
                <a:ea typeface="Verdana" panose="020B0604030504040204" pitchFamily="34" charset="0"/>
              </a:rPr>
              <a:t>Try to organize them from smallest to largest and write down your answers.</a:t>
            </a:r>
          </a:p>
          <a:p>
            <a:pPr defTabSz="1005840"/>
            <a:endParaRPr lang="en-US" dirty="0">
              <a:solidFill>
                <a:prstClr val="black"/>
              </a:solidFill>
              <a:latin typeface="Verdana" panose="020B0604030504040204" pitchFamily="34" charset="0"/>
              <a:ea typeface="Verdana" panose="020B0604030504040204" pitchFamily="34" charset="0"/>
            </a:endParaRPr>
          </a:p>
        </p:txBody>
      </p:sp>
      <p:pic>
        <p:nvPicPr>
          <p:cNvPr id="7" name="Picture 6" descr="A picture containing drawing&#10;&#10;Description automatically generated">
            <a:extLst>
              <a:ext uri="{FF2B5EF4-FFF2-40B4-BE49-F238E27FC236}">
                <a16:creationId xmlns:a16="http://schemas.microsoft.com/office/drawing/2014/main" id="{D74A829B-60E5-42D2-9488-B522088302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7294" y="127173"/>
            <a:ext cx="640080" cy="640080"/>
          </a:xfrm>
          <a:prstGeom prst="rect">
            <a:avLst/>
          </a:prstGeom>
        </p:spPr>
      </p:pic>
    </p:spTree>
    <p:extLst>
      <p:ext uri="{BB962C8B-B14F-4D97-AF65-F5344CB8AC3E}">
        <p14:creationId xmlns:p14="http://schemas.microsoft.com/office/powerpoint/2010/main" val="428402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 Id="rId9" Type="http://schemas.openxmlformats.org/officeDocument/2006/relationships/image" Target="../media/image5.pn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2.xml"/><Relationship Id="rId7" Type="http://schemas.openxmlformats.org/officeDocument/2006/relationships/image" Target="../media/image8.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10.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11.xml"/><Relationship Id="rId1" Type="http://schemas.openxmlformats.org/officeDocument/2006/relationships/slideLayout" Target="../slideLayouts/slideLayout25.xml"/><Relationship Id="rId4" Type="http://schemas.openxmlformats.org/officeDocument/2006/relationships/image" Target="../media/image9.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2.xml"/><Relationship Id="rId1" Type="http://schemas.openxmlformats.org/officeDocument/2006/relationships/slideLayout" Target="../slideLayouts/slideLayout26.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11.xml"/><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15.xml"/><Relationship Id="rId4"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A picture containing floor, indoor, living, room&#10;&#10;Description automatically generated">
            <a:extLst>
              <a:ext uri="{FF2B5EF4-FFF2-40B4-BE49-F238E27FC236}">
                <a16:creationId xmlns:a16="http://schemas.microsoft.com/office/drawing/2014/main" id="{48C38EFA-6E80-4D6D-AE1D-6B27EF3FD63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821"/>
            <a:ext cx="9141291" cy="5143500"/>
          </a:xfrm>
          <a:prstGeom prst="rect">
            <a:avLst/>
          </a:prstGeom>
        </p:spPr>
      </p:pic>
      <p:pic>
        <p:nvPicPr>
          <p:cNvPr id="13" name="Picture 12" descr="A close up of a coral&#10;&#10;Description automatically generated">
            <a:extLst>
              <a:ext uri="{FF2B5EF4-FFF2-40B4-BE49-F238E27FC236}">
                <a16:creationId xmlns:a16="http://schemas.microsoft.com/office/drawing/2014/main" id="{6F04C376-8830-4F8B-8CC8-4EAC8D8B807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1360000">
            <a:off x="510068" y="2761355"/>
            <a:ext cx="853670" cy="590906"/>
          </a:xfrm>
          <a:prstGeom prst="rect">
            <a:avLst/>
          </a:prstGeom>
        </p:spPr>
      </p:pic>
      <p:pic>
        <p:nvPicPr>
          <p:cNvPr id="14" name="Picture 13" descr="A close up of a coral&#10;&#10;Description automatically generated">
            <a:extLst>
              <a:ext uri="{FF2B5EF4-FFF2-40B4-BE49-F238E27FC236}">
                <a16:creationId xmlns:a16="http://schemas.microsoft.com/office/drawing/2014/main" id="{8B73B406-F02F-4BBC-9846-E56549A60115}"/>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360000">
            <a:off x="1498196" y="2752525"/>
            <a:ext cx="834146" cy="585216"/>
          </a:xfrm>
          <a:prstGeom prst="rect">
            <a:avLst/>
          </a:prstGeom>
        </p:spPr>
      </p:pic>
      <p:pic>
        <p:nvPicPr>
          <p:cNvPr id="15" name="Picture 14" descr="A close up of a coral&#10;&#10;Description automatically generated">
            <a:extLst>
              <a:ext uri="{FF2B5EF4-FFF2-40B4-BE49-F238E27FC236}">
                <a16:creationId xmlns:a16="http://schemas.microsoft.com/office/drawing/2014/main" id="{9C6E60DF-DB29-4529-8F60-07F7D41E1E51}"/>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840000">
            <a:off x="4658669" y="2752204"/>
            <a:ext cx="843683" cy="576072"/>
          </a:xfrm>
          <a:prstGeom prst="rect">
            <a:avLst/>
          </a:prstGeom>
        </p:spPr>
      </p:pic>
      <p:pic>
        <p:nvPicPr>
          <p:cNvPr id="17" name="Picture 16" descr="A close up of a coral&#10;&#10;Description automatically generated">
            <a:extLst>
              <a:ext uri="{FF2B5EF4-FFF2-40B4-BE49-F238E27FC236}">
                <a16:creationId xmlns:a16="http://schemas.microsoft.com/office/drawing/2014/main" id="{DB72F9C1-8C4B-46CB-A2C7-C69AA7764EFC}"/>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840000">
            <a:off x="5637603" y="2748731"/>
            <a:ext cx="857756" cy="585216"/>
          </a:xfrm>
          <a:prstGeom prst="rect">
            <a:avLst/>
          </a:prstGeom>
        </p:spPr>
      </p:pic>
      <p:pic>
        <p:nvPicPr>
          <p:cNvPr id="19" name="Picture 18" descr="A close up of a coral&#10;&#10;Description automatically generated">
            <a:extLst>
              <a:ext uri="{FF2B5EF4-FFF2-40B4-BE49-F238E27FC236}">
                <a16:creationId xmlns:a16="http://schemas.microsoft.com/office/drawing/2014/main" id="{30F5CF95-48A1-4DB5-BFC7-0C4B87BE84D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1420000">
            <a:off x="945673" y="1909079"/>
            <a:ext cx="639445" cy="419033"/>
          </a:xfrm>
          <a:prstGeom prst="rect">
            <a:avLst/>
          </a:prstGeom>
        </p:spPr>
      </p:pic>
      <p:pic>
        <p:nvPicPr>
          <p:cNvPr id="21" name="Picture 20" descr="A close up of a coral&#10;&#10;Description automatically generated">
            <a:extLst>
              <a:ext uri="{FF2B5EF4-FFF2-40B4-BE49-F238E27FC236}">
                <a16:creationId xmlns:a16="http://schemas.microsoft.com/office/drawing/2014/main" id="{DB18DA40-458E-4F6A-AAD9-7BE6217C4AFA}"/>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420000">
            <a:off x="1685644" y="1905828"/>
            <a:ext cx="612648" cy="436807"/>
          </a:xfrm>
          <a:prstGeom prst="rect">
            <a:avLst/>
          </a:prstGeom>
        </p:spPr>
      </p:pic>
      <p:pic>
        <p:nvPicPr>
          <p:cNvPr id="24" name="Picture 23" descr="A close up of a coral&#10;&#10;Description automatically generated">
            <a:extLst>
              <a:ext uri="{FF2B5EF4-FFF2-40B4-BE49-F238E27FC236}">
                <a16:creationId xmlns:a16="http://schemas.microsoft.com/office/drawing/2014/main" id="{CBAF6E2A-6848-49EB-BA47-AE6768BFCB65}"/>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600000">
            <a:off x="3186609" y="1673836"/>
            <a:ext cx="530352" cy="374904"/>
          </a:xfrm>
          <a:prstGeom prst="rect">
            <a:avLst/>
          </a:prstGeom>
        </p:spPr>
      </p:pic>
      <p:pic>
        <p:nvPicPr>
          <p:cNvPr id="25" name="Picture 24" descr="A close up of a coral&#10;&#10;Description automatically generated">
            <a:extLst>
              <a:ext uri="{FF2B5EF4-FFF2-40B4-BE49-F238E27FC236}">
                <a16:creationId xmlns:a16="http://schemas.microsoft.com/office/drawing/2014/main" id="{143F1F44-E63F-4EDF-8693-18EC51C01867}"/>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179304">
            <a:off x="4634855" y="1904879"/>
            <a:ext cx="612648" cy="430476"/>
          </a:xfrm>
          <a:prstGeom prst="rect">
            <a:avLst/>
          </a:prstGeom>
        </p:spPr>
      </p:pic>
      <p:pic>
        <p:nvPicPr>
          <p:cNvPr id="26" name="Picture 25" descr="A close up of a coral&#10;&#10;Description automatically generated">
            <a:extLst>
              <a:ext uri="{FF2B5EF4-FFF2-40B4-BE49-F238E27FC236}">
                <a16:creationId xmlns:a16="http://schemas.microsoft.com/office/drawing/2014/main" id="{CCFD4DE6-6494-41EE-B794-48625DAB36B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79304">
            <a:off x="5358449" y="1905352"/>
            <a:ext cx="630936" cy="436807"/>
          </a:xfrm>
          <a:prstGeom prst="rect">
            <a:avLst/>
          </a:prstGeom>
        </p:spPr>
      </p:pic>
      <p:sp>
        <p:nvSpPr>
          <p:cNvPr id="27" name="TextBox 26">
            <a:extLst>
              <a:ext uri="{FF2B5EF4-FFF2-40B4-BE49-F238E27FC236}">
                <a16:creationId xmlns:a16="http://schemas.microsoft.com/office/drawing/2014/main" id="{D7135C9E-B2B0-4123-8ECA-28B270E2F39C}"/>
              </a:ext>
            </a:extLst>
          </p:cNvPr>
          <p:cNvSpPr txBox="1"/>
          <p:nvPr userDrawn="1"/>
        </p:nvSpPr>
        <p:spPr>
          <a:xfrm>
            <a:off x="6941127" y="4934877"/>
            <a:ext cx="2016757" cy="215444"/>
          </a:xfrm>
          <a:prstGeom prst="rect">
            <a:avLst/>
          </a:prstGeom>
          <a:noFill/>
        </p:spPr>
        <p:txBody>
          <a:bodyPr wrap="square" rtlCol="0">
            <a:spAutoFit/>
          </a:bodyPr>
          <a:lstStyle/>
          <a:p>
            <a:pPr algn="ctr"/>
            <a:r>
              <a:rPr lang="en-US" sz="800" dirty="0">
                <a:solidFill>
                  <a:schemeClr val="bg1">
                    <a:lumMod val="50000"/>
                  </a:schemeClr>
                </a:solidFill>
                <a:latin typeface="Verdana" panose="020B0604030504040204" pitchFamily="34" charset="0"/>
                <a:ea typeface="Verdana" panose="020B0604030504040204" pitchFamily="34" charset="0"/>
              </a:rPr>
              <a:t>Version 8/20 © Kesler Science, LLC</a:t>
            </a:r>
          </a:p>
        </p:txBody>
      </p:sp>
      <p:pic>
        <p:nvPicPr>
          <p:cNvPr id="30" name="Picture 29" descr="A close up of a logo&#10;&#10;Description automatically generated">
            <a:extLst>
              <a:ext uri="{FF2B5EF4-FFF2-40B4-BE49-F238E27FC236}">
                <a16:creationId xmlns:a16="http://schemas.microsoft.com/office/drawing/2014/main" id="{9B0C0664-0C73-45D2-9DDF-3780D11D01A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730117" y="416510"/>
            <a:ext cx="1383912" cy="597460"/>
          </a:xfrm>
          <a:prstGeom prst="rect">
            <a:avLst/>
          </a:prstGeom>
        </p:spPr>
      </p:pic>
      <p:pic>
        <p:nvPicPr>
          <p:cNvPr id="3" name="Picture 2" descr="A close up of a logo&#10;&#10;Description automatically generated">
            <a:extLst>
              <a:ext uri="{FF2B5EF4-FFF2-40B4-BE49-F238E27FC236}">
                <a16:creationId xmlns:a16="http://schemas.microsoft.com/office/drawing/2014/main" id="{DC14050B-D8E1-0640-B97E-20FF3E5FB48A}"/>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28323" y="620978"/>
            <a:ext cx="1587500" cy="965200"/>
          </a:xfrm>
          <a:prstGeom prst="rect">
            <a:avLst/>
          </a:prstGeom>
        </p:spPr>
      </p:pic>
      <p:pic>
        <p:nvPicPr>
          <p:cNvPr id="5" name="Picture 4" descr="A picture containing meter&#10;&#10;Description automatically generated">
            <a:extLst>
              <a:ext uri="{FF2B5EF4-FFF2-40B4-BE49-F238E27FC236}">
                <a16:creationId xmlns:a16="http://schemas.microsoft.com/office/drawing/2014/main" id="{229DB8F5-4F93-644E-BC1F-5BF6F6221846}"/>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988064" y="171450"/>
            <a:ext cx="2298700" cy="4800600"/>
          </a:xfrm>
          <a:prstGeom prst="rect">
            <a:avLst/>
          </a:prstGeom>
        </p:spPr>
      </p:pic>
    </p:spTree>
    <p:extLst>
      <p:ext uri="{BB962C8B-B14F-4D97-AF65-F5344CB8AC3E}">
        <p14:creationId xmlns:p14="http://schemas.microsoft.com/office/powerpoint/2010/main" val="200115919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4BE1D359-5FB0-4FFD-8C3B-A4FD8CE3716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2BBCAB65-0DF6-46D1-AC1C-6469672A3DCA}"/>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FED269-3137-468A-9142-00EF5600BA24}"/>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CCAE5D37-DCFE-45BA-8CAA-03D9DE4A6F59}"/>
              </a:ext>
            </a:extLst>
          </p:cNvPr>
          <p:cNvPicPr>
            <a:picLocks noChangeAspect="1"/>
          </p:cNvPicPr>
          <p:nvPr userDrawn="1"/>
        </p:nvPicPr>
        <p:blipFill>
          <a:blip r:embed="rId8"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2" name="TextBox 21">
            <a:extLst>
              <a:ext uri="{FF2B5EF4-FFF2-40B4-BE49-F238E27FC236}">
                <a16:creationId xmlns:a16="http://schemas.microsoft.com/office/drawing/2014/main" id="{F62461CE-1D39-41E0-808D-10D2E5D63F5E}"/>
              </a:ext>
            </a:extLst>
          </p:cNvPr>
          <p:cNvSpPr txBox="1"/>
          <p:nvPr userDrawn="1"/>
        </p:nvSpPr>
        <p:spPr>
          <a:xfrm>
            <a:off x="3326237" y="203016"/>
            <a:ext cx="2660205"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Challenge It! </a:t>
            </a:r>
          </a:p>
        </p:txBody>
      </p:sp>
      <p:sp>
        <p:nvSpPr>
          <p:cNvPr id="23" name="TextBox 22">
            <a:extLst>
              <a:ext uri="{FF2B5EF4-FFF2-40B4-BE49-F238E27FC236}">
                <a16:creationId xmlns:a16="http://schemas.microsoft.com/office/drawing/2014/main" id="{DB1EE803-AF01-4D71-8959-B464CE045D75}"/>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grpSp>
        <p:nvGrpSpPr>
          <p:cNvPr id="12" name="Group 11">
            <a:extLst>
              <a:ext uri="{FF2B5EF4-FFF2-40B4-BE49-F238E27FC236}">
                <a16:creationId xmlns:a16="http://schemas.microsoft.com/office/drawing/2014/main" id="{6D51E606-C790-4E5A-B929-239F8A57E26D}"/>
              </a:ext>
            </a:extLst>
          </p:cNvPr>
          <p:cNvGrpSpPr/>
          <p:nvPr userDrawn="1"/>
        </p:nvGrpSpPr>
        <p:grpSpPr>
          <a:xfrm>
            <a:off x="2542032" y="109728"/>
            <a:ext cx="740664" cy="740664"/>
            <a:chOff x="11408" y="24791"/>
            <a:chExt cx="1212211" cy="1212211"/>
          </a:xfrm>
        </p:grpSpPr>
        <p:sp>
          <p:nvSpPr>
            <p:cNvPr id="15" name="Star: 32 Points 14">
              <a:extLst>
                <a:ext uri="{FF2B5EF4-FFF2-40B4-BE49-F238E27FC236}">
                  <a16:creationId xmlns:a16="http://schemas.microsoft.com/office/drawing/2014/main" id="{545BEFA1-9C80-445E-8CAD-3B1F289C925E}"/>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ar: 32 Points 17">
              <a:extLst>
                <a:ext uri="{FF2B5EF4-FFF2-40B4-BE49-F238E27FC236}">
                  <a16:creationId xmlns:a16="http://schemas.microsoft.com/office/drawing/2014/main" id="{E6210BFB-58D0-434B-B0F3-BF26DD0C173A}"/>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FE4AD6C4-4CE8-4475-A526-220F9BFDA7F1}"/>
              </a:ext>
            </a:extLst>
          </p:cNvPr>
          <p:cNvSpPr txBox="1"/>
          <p:nvPr userDrawn="1"/>
        </p:nvSpPr>
        <p:spPr>
          <a:xfrm>
            <a:off x="2494989" y="302503"/>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BONUS STATION</a:t>
            </a:r>
          </a:p>
        </p:txBody>
      </p:sp>
    </p:spTree>
    <p:extLst>
      <p:ext uri="{BB962C8B-B14F-4D97-AF65-F5344CB8AC3E}">
        <p14:creationId xmlns:p14="http://schemas.microsoft.com/office/powerpoint/2010/main" val="1036818882"/>
      </p:ext>
    </p:extLst>
  </p:cSld>
  <p:clrMap bg1="lt1" tx1="dk1" bg2="lt2" tx2="dk2" accent1="accent1" accent2="accent2" accent3="accent3" accent4="accent4" accent5="accent5" accent6="accent6" hlink="hlink" folHlink="folHlink"/>
  <p:sldLayoutIdLst>
    <p:sldLayoutId id="2147483740" r:id="rId1"/>
    <p:sldLayoutId id="2147483751" r:id="rId2"/>
    <p:sldLayoutId id="2147483752" r:id="rId3"/>
    <p:sldLayoutId id="2147483753" r:id="rId4"/>
    <p:sldLayoutId id="2147483754"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88E3B53F-3296-4275-B78B-F49FB2B949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8" name="Rectangle 7">
            <a:extLst>
              <a:ext uri="{FF2B5EF4-FFF2-40B4-BE49-F238E27FC236}">
                <a16:creationId xmlns:a16="http://schemas.microsoft.com/office/drawing/2014/main" id="{C114C77C-1783-420C-BEED-9F966D9E1870}"/>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8BFEE3-6B49-4A61-A092-60188F4EE6D0}"/>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2692644C-DA0D-4C24-AFBC-AA21C1D364BF}"/>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3" name="TextBox 22">
            <a:extLst>
              <a:ext uri="{FF2B5EF4-FFF2-40B4-BE49-F238E27FC236}">
                <a16:creationId xmlns:a16="http://schemas.microsoft.com/office/drawing/2014/main" id="{0FB72C23-6700-4AD5-A58E-221AF62ABBBE}"/>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871313223"/>
      </p:ext>
    </p:extLst>
  </p:cSld>
  <p:clrMap bg1="lt1" tx1="dk1" bg2="lt2" tx2="dk2" accent1="accent1" accent2="accent2" accent3="accent3" accent4="accent4" accent5="accent5" accent6="accent6" hlink="hlink" folHlink="folHlink"/>
  <p:sldLayoutIdLst>
    <p:sldLayoutId id="2147483742"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FEA214-F159-40E6-BCDF-25EA21EA91B0}"/>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sp>
        <p:nvSpPr>
          <p:cNvPr id="9" name="TextBox 8">
            <a:extLst>
              <a:ext uri="{FF2B5EF4-FFF2-40B4-BE49-F238E27FC236}">
                <a16:creationId xmlns:a16="http://schemas.microsoft.com/office/drawing/2014/main" id="{34BE0222-4B4A-4AF2-862D-C8B809116B07}"/>
              </a:ext>
            </a:extLst>
          </p:cNvPr>
          <p:cNvSpPr txBox="1"/>
          <p:nvPr userDrawn="1"/>
        </p:nvSpPr>
        <p:spPr>
          <a:xfrm>
            <a:off x="7858510" y="4934877"/>
            <a:ext cx="1388232"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5" name="Rectangle 4">
            <a:extLst>
              <a:ext uri="{FF2B5EF4-FFF2-40B4-BE49-F238E27FC236}">
                <a16:creationId xmlns:a16="http://schemas.microsoft.com/office/drawing/2014/main" id="{96B12B4D-FD08-48C6-ADD8-EB27D33BF854}"/>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762563"/>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7F9485-F656-46A7-A493-1B5EEABE62FA}"/>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sp>
        <p:nvSpPr>
          <p:cNvPr id="8" name="TextBox 7">
            <a:extLst>
              <a:ext uri="{FF2B5EF4-FFF2-40B4-BE49-F238E27FC236}">
                <a16:creationId xmlns:a16="http://schemas.microsoft.com/office/drawing/2014/main" id="{1F0D77E1-9D46-43A8-A06A-67D48CECDAB2}"/>
              </a:ext>
            </a:extLst>
          </p:cNvPr>
          <p:cNvSpPr txBox="1"/>
          <p:nvPr userDrawn="1"/>
        </p:nvSpPr>
        <p:spPr>
          <a:xfrm>
            <a:off x="7858510" y="4934877"/>
            <a:ext cx="1388232"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2343085509"/>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24C3AD87-4826-4D38-A876-D447B46355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EDCB64BA-732F-4491-A30A-3C731BA7CA79}"/>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EE3D498-F6C5-4796-AFFD-7D34FA423D8C}"/>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5" name="Picture 4">
            <a:extLst>
              <a:ext uri="{FF2B5EF4-FFF2-40B4-BE49-F238E27FC236}">
                <a16:creationId xmlns:a16="http://schemas.microsoft.com/office/drawing/2014/main" id="{FEADB8F4-B998-4B6B-9E89-0A8C5D5385B3}"/>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6" name="TextBox 5">
            <a:extLst>
              <a:ext uri="{FF2B5EF4-FFF2-40B4-BE49-F238E27FC236}">
                <a16:creationId xmlns:a16="http://schemas.microsoft.com/office/drawing/2014/main" id="{1694AEAB-11A7-4F94-AC0A-223874AF44D3}"/>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grpSp>
        <p:nvGrpSpPr>
          <p:cNvPr id="12" name="Group 11">
            <a:extLst>
              <a:ext uri="{FF2B5EF4-FFF2-40B4-BE49-F238E27FC236}">
                <a16:creationId xmlns:a16="http://schemas.microsoft.com/office/drawing/2014/main" id="{E198FE2B-F9BF-4813-A6C8-720B10473EBC}"/>
              </a:ext>
            </a:extLst>
          </p:cNvPr>
          <p:cNvGrpSpPr/>
          <p:nvPr userDrawn="1"/>
        </p:nvGrpSpPr>
        <p:grpSpPr>
          <a:xfrm>
            <a:off x="7781544" y="3785616"/>
            <a:ext cx="1207008" cy="1207008"/>
            <a:chOff x="11408" y="24791"/>
            <a:chExt cx="1212211" cy="1212211"/>
          </a:xfrm>
        </p:grpSpPr>
        <p:sp>
          <p:nvSpPr>
            <p:cNvPr id="14" name="Star: 32 Points 13">
              <a:extLst>
                <a:ext uri="{FF2B5EF4-FFF2-40B4-BE49-F238E27FC236}">
                  <a16:creationId xmlns:a16="http://schemas.microsoft.com/office/drawing/2014/main" id="{CCED56A3-2217-47DA-9AD4-BA841A35B747}"/>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tar: 32 Points 16">
              <a:extLst>
                <a:ext uri="{FF2B5EF4-FFF2-40B4-BE49-F238E27FC236}">
                  <a16:creationId xmlns:a16="http://schemas.microsoft.com/office/drawing/2014/main" id="{256F7E68-6B63-4A68-BA6F-FE85AA7B7D8F}"/>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327E5EF-8438-4B9A-BE8A-6B0D79A5D097}"/>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11" name="TextBox 10">
            <a:extLst>
              <a:ext uri="{FF2B5EF4-FFF2-40B4-BE49-F238E27FC236}">
                <a16:creationId xmlns:a16="http://schemas.microsoft.com/office/drawing/2014/main" id="{950530EE-AD58-464D-B06D-D71E23E58DB5}"/>
              </a:ext>
            </a:extLst>
          </p:cNvPr>
          <p:cNvSpPr txBox="1"/>
          <p:nvPr userDrawn="1"/>
        </p:nvSpPr>
        <p:spPr>
          <a:xfrm>
            <a:off x="2540445" y="43658"/>
            <a:ext cx="181244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Watch It! </a:t>
            </a:r>
          </a:p>
        </p:txBody>
      </p:sp>
    </p:spTree>
    <p:extLst>
      <p:ext uri="{BB962C8B-B14F-4D97-AF65-F5344CB8AC3E}">
        <p14:creationId xmlns:p14="http://schemas.microsoft.com/office/powerpoint/2010/main" val="1853242433"/>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17" descr="A picture containing drawing&#10;&#10;Description automatically generated">
            <a:extLst>
              <a:ext uri="{FF2B5EF4-FFF2-40B4-BE49-F238E27FC236}">
                <a16:creationId xmlns:a16="http://schemas.microsoft.com/office/drawing/2014/main" id="{DB6D5105-1A12-4CCF-A410-3ED1CB4FDCC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21" name="Rectangle 20">
            <a:extLst>
              <a:ext uri="{FF2B5EF4-FFF2-40B4-BE49-F238E27FC236}">
                <a16:creationId xmlns:a16="http://schemas.microsoft.com/office/drawing/2014/main" id="{EBCBA5DF-BB69-432E-AB6D-7AD355F2636F}"/>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8350B4-E5D4-4DFD-A262-6460FB644404}"/>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25" name="TextBox 24">
            <a:extLst>
              <a:ext uri="{FF2B5EF4-FFF2-40B4-BE49-F238E27FC236}">
                <a16:creationId xmlns:a16="http://schemas.microsoft.com/office/drawing/2014/main" id="{27D6DF2E-36A3-409E-9058-DFDE945C1C23}"/>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pic>
        <p:nvPicPr>
          <p:cNvPr id="5" name="Picture 4">
            <a:extLst>
              <a:ext uri="{FF2B5EF4-FFF2-40B4-BE49-F238E27FC236}">
                <a16:creationId xmlns:a16="http://schemas.microsoft.com/office/drawing/2014/main" id="{FEADB8F4-B998-4B6B-9E89-0A8C5D5385B3}"/>
              </a:ext>
            </a:extLst>
          </p:cNvPr>
          <p:cNvPicPr>
            <a:picLocks noChangeAspect="1"/>
          </p:cNvPicPr>
          <p:nvPr userDrawn="1"/>
        </p:nvPicPr>
        <p:blipFill>
          <a:blip r:embed="rId6" cstate="hq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cxnSp>
        <p:nvCxnSpPr>
          <p:cNvPr id="15" name="Straight Connector 14">
            <a:extLst>
              <a:ext uri="{FF2B5EF4-FFF2-40B4-BE49-F238E27FC236}">
                <a16:creationId xmlns:a16="http://schemas.microsoft.com/office/drawing/2014/main" id="{AFFB8D2E-C569-45F1-942C-8E599E2D1A4C}"/>
              </a:ext>
            </a:extLst>
          </p:cNvPr>
          <p:cNvCxnSpPr>
            <a:cxnSpLocks/>
          </p:cNvCxnSpPr>
          <p:nvPr userDrawn="1"/>
        </p:nvCxnSpPr>
        <p:spPr>
          <a:xfrm>
            <a:off x="5786185" y="1237002"/>
            <a:ext cx="0" cy="3197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370163A-7E3D-4010-8FBE-5038073627B7}"/>
              </a:ext>
            </a:extLst>
          </p:cNvPr>
          <p:cNvGrpSpPr/>
          <p:nvPr userDrawn="1"/>
        </p:nvGrpSpPr>
        <p:grpSpPr>
          <a:xfrm>
            <a:off x="2542032" y="109728"/>
            <a:ext cx="740664" cy="740664"/>
            <a:chOff x="11408" y="24791"/>
            <a:chExt cx="1212211" cy="1212211"/>
          </a:xfrm>
        </p:grpSpPr>
        <p:sp>
          <p:nvSpPr>
            <p:cNvPr id="14" name="Star: 32 Points 13">
              <a:extLst>
                <a:ext uri="{FF2B5EF4-FFF2-40B4-BE49-F238E27FC236}">
                  <a16:creationId xmlns:a16="http://schemas.microsoft.com/office/drawing/2014/main" id="{85C756AB-2240-4622-8EA3-2A8A9279A78F}"/>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tar: 32 Points 15">
              <a:extLst>
                <a:ext uri="{FF2B5EF4-FFF2-40B4-BE49-F238E27FC236}">
                  <a16:creationId xmlns:a16="http://schemas.microsoft.com/office/drawing/2014/main" id="{5BDB438D-07C1-4972-BA60-DEFEB6C87C83}"/>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84FDD8F3-AA7B-4887-A850-A62AD97F7F43}"/>
              </a:ext>
            </a:extLst>
          </p:cNvPr>
          <p:cNvSpPr txBox="1"/>
          <p:nvPr userDrawn="1"/>
        </p:nvSpPr>
        <p:spPr>
          <a:xfrm>
            <a:off x="2376294" y="285098"/>
            <a:ext cx="1069741" cy="369332"/>
          </a:xfrm>
          <a:prstGeom prst="rect">
            <a:avLst/>
          </a:prstGeom>
          <a:noFill/>
        </p:spPr>
        <p:txBody>
          <a:bodyPr wrap="square" rtlCol="0">
            <a:spAutoFit/>
          </a:bodyPr>
          <a:lstStyle/>
          <a:p>
            <a:pPr algn="ctr"/>
            <a:r>
              <a:rPr lang="en-US" sz="900" b="1" dirty="0">
                <a:latin typeface="Georgia" panose="02040502050405020303" pitchFamily="18" charset="0"/>
                <a:ea typeface="Verdana" panose="020B0604030504040204" pitchFamily="34" charset="0"/>
              </a:rPr>
              <a:t>INPUT STATION</a:t>
            </a:r>
          </a:p>
        </p:txBody>
      </p:sp>
      <p:sp>
        <p:nvSpPr>
          <p:cNvPr id="20" name="TextBox 19">
            <a:extLst>
              <a:ext uri="{FF2B5EF4-FFF2-40B4-BE49-F238E27FC236}">
                <a16:creationId xmlns:a16="http://schemas.microsoft.com/office/drawing/2014/main" id="{5C7B85DF-2677-4763-B10A-4A6165983398}"/>
              </a:ext>
            </a:extLst>
          </p:cNvPr>
          <p:cNvSpPr txBox="1"/>
          <p:nvPr userDrawn="1"/>
        </p:nvSpPr>
        <p:spPr>
          <a:xfrm>
            <a:off x="3435584" y="149569"/>
            <a:ext cx="2541908" cy="369332"/>
          </a:xfrm>
          <a:prstGeom prst="rect">
            <a:avLst/>
          </a:prstGeom>
          <a:noFill/>
        </p:spPr>
        <p:txBody>
          <a:bodyPr wrap="square" rtlCol="0">
            <a:spAutoFit/>
          </a:bodyPr>
          <a:lstStyle/>
          <a:p>
            <a:r>
              <a:rPr lang="en-US" sz="1800" b="1" dirty="0">
                <a:latin typeface="Georgia" panose="02040502050405020303" pitchFamily="18" charset="0"/>
                <a:ea typeface="Verdana" panose="020B0604030504040204" pitchFamily="34" charset="0"/>
              </a:rPr>
              <a:t>Read It! </a:t>
            </a:r>
          </a:p>
        </p:txBody>
      </p:sp>
    </p:spTree>
    <p:extLst>
      <p:ext uri="{BB962C8B-B14F-4D97-AF65-F5344CB8AC3E}">
        <p14:creationId xmlns:p14="http://schemas.microsoft.com/office/powerpoint/2010/main" val="1452793236"/>
      </p:ext>
    </p:extLst>
  </p:cSld>
  <p:clrMap bg1="lt1" tx1="dk1" bg2="lt2" tx2="dk2" accent1="accent1" accent2="accent2" accent3="accent3" accent4="accent4" accent5="accent5" accent6="accent6" hlink="hlink" folHlink="folHlink"/>
  <p:sldLayoutIdLst>
    <p:sldLayoutId id="2147483730" r:id="rId1"/>
    <p:sldLayoutId id="2147483743" r:id="rId2"/>
    <p:sldLayoutId id="2147483744"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FA82C66D-14F8-4748-9411-BE19889733C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22E8CB38-FE08-481D-93F2-45EE5475A07D}"/>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42A81C-581B-4807-BB83-3FCB249E8549}"/>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E25083A0-D482-45D9-BECD-8E86E122AAEA}"/>
              </a:ext>
            </a:extLst>
          </p:cNvPr>
          <p:cNvPicPr>
            <a:picLocks noChangeAspect="1"/>
          </p:cNvPicPr>
          <p:nvPr userDrawn="1"/>
        </p:nvPicPr>
        <p:blipFill>
          <a:blip r:embed="rId6"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2" name="Group 11">
            <a:extLst>
              <a:ext uri="{FF2B5EF4-FFF2-40B4-BE49-F238E27FC236}">
                <a16:creationId xmlns:a16="http://schemas.microsoft.com/office/drawing/2014/main" id="{6240F823-5DB9-4F28-8527-0F402BF1245B}"/>
              </a:ext>
            </a:extLst>
          </p:cNvPr>
          <p:cNvGrpSpPr/>
          <p:nvPr userDrawn="1"/>
        </p:nvGrpSpPr>
        <p:grpSpPr>
          <a:xfrm>
            <a:off x="7781544" y="3785616"/>
            <a:ext cx="1207008" cy="1207008"/>
            <a:chOff x="11408" y="24791"/>
            <a:chExt cx="1212211" cy="1212211"/>
          </a:xfrm>
        </p:grpSpPr>
        <p:sp>
          <p:nvSpPr>
            <p:cNvPr id="15" name="Star: 32 Points 14">
              <a:extLst>
                <a:ext uri="{FF2B5EF4-FFF2-40B4-BE49-F238E27FC236}">
                  <a16:creationId xmlns:a16="http://schemas.microsoft.com/office/drawing/2014/main" id="{62E5061D-88F2-4386-9B22-CEE230D9A5BD}"/>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ar: 32 Points 17">
              <a:extLst>
                <a:ext uri="{FF2B5EF4-FFF2-40B4-BE49-F238E27FC236}">
                  <a16:creationId xmlns:a16="http://schemas.microsoft.com/office/drawing/2014/main" id="{162D5FA5-EF23-43D4-9F25-802D7677579F}"/>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559C1AF-74DE-4BBA-94CF-37379779E059}"/>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23" name="TextBox 22">
            <a:extLst>
              <a:ext uri="{FF2B5EF4-FFF2-40B4-BE49-F238E27FC236}">
                <a16:creationId xmlns:a16="http://schemas.microsoft.com/office/drawing/2014/main" id="{47AA88E0-D491-455A-A2AB-7051BCEFF90F}"/>
              </a:ext>
            </a:extLst>
          </p:cNvPr>
          <p:cNvSpPr txBox="1"/>
          <p:nvPr userDrawn="1"/>
        </p:nvSpPr>
        <p:spPr>
          <a:xfrm>
            <a:off x="2540445"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Explore It! </a:t>
            </a:r>
          </a:p>
        </p:txBody>
      </p:sp>
      <p:sp>
        <p:nvSpPr>
          <p:cNvPr id="24" name="TextBox 23">
            <a:extLst>
              <a:ext uri="{FF2B5EF4-FFF2-40B4-BE49-F238E27FC236}">
                <a16:creationId xmlns:a16="http://schemas.microsoft.com/office/drawing/2014/main" id="{EBBCEA1D-F84C-4BC9-AFFE-3E5B12D8853C}"/>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2855893126"/>
      </p:ext>
    </p:extLst>
  </p:cSld>
  <p:clrMap bg1="lt1" tx1="dk1" bg2="lt2" tx2="dk2" accent1="accent1" accent2="accent2" accent3="accent3" accent4="accent4" accent5="accent5" accent6="accent6" hlink="hlink" folHlink="folHlink"/>
  <p:sldLayoutIdLst>
    <p:sldLayoutId id="2147483715" r:id="rId1"/>
    <p:sldLayoutId id="2147483755" r:id="rId2"/>
    <p:sldLayoutId id="2147483756"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EE72F289-002D-4865-AA06-AE62F2A3C9E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6A44B4F0-6079-4B7C-8756-5879DE09BEAF}"/>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0F7333-D367-4F15-A859-4209C3066395}"/>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F0D96999-A2F6-46C5-A3F2-7F65DA57D10A}"/>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2" name="Group 11">
            <a:extLst>
              <a:ext uri="{FF2B5EF4-FFF2-40B4-BE49-F238E27FC236}">
                <a16:creationId xmlns:a16="http://schemas.microsoft.com/office/drawing/2014/main" id="{5C275B12-387D-4425-8E10-F2EF04A5DE92}"/>
              </a:ext>
            </a:extLst>
          </p:cNvPr>
          <p:cNvGrpSpPr/>
          <p:nvPr userDrawn="1"/>
        </p:nvGrpSpPr>
        <p:grpSpPr>
          <a:xfrm>
            <a:off x="7781544" y="3785616"/>
            <a:ext cx="1207008" cy="1207008"/>
            <a:chOff x="11408" y="24791"/>
            <a:chExt cx="1212211" cy="1212211"/>
          </a:xfrm>
        </p:grpSpPr>
        <p:sp>
          <p:nvSpPr>
            <p:cNvPr id="15" name="Star: 32 Points 14">
              <a:extLst>
                <a:ext uri="{FF2B5EF4-FFF2-40B4-BE49-F238E27FC236}">
                  <a16:creationId xmlns:a16="http://schemas.microsoft.com/office/drawing/2014/main" id="{709216F9-5551-492C-8AA6-9B6FCAF7FB13}"/>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ar: 32 Points 17">
              <a:extLst>
                <a:ext uri="{FF2B5EF4-FFF2-40B4-BE49-F238E27FC236}">
                  <a16:creationId xmlns:a16="http://schemas.microsoft.com/office/drawing/2014/main" id="{D3636260-B257-454C-B664-3D7C66E2C4CE}"/>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7D8D7A8-162C-484F-97DB-579D70400F3F}"/>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23" name="TextBox 22">
            <a:extLst>
              <a:ext uri="{FF2B5EF4-FFF2-40B4-BE49-F238E27FC236}">
                <a16:creationId xmlns:a16="http://schemas.microsoft.com/office/drawing/2014/main" id="{618B8CA9-F2EB-44C1-A260-71C0A852C3E5}"/>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Research It! </a:t>
            </a:r>
          </a:p>
        </p:txBody>
      </p:sp>
      <p:sp>
        <p:nvSpPr>
          <p:cNvPr id="24" name="TextBox 23">
            <a:extLst>
              <a:ext uri="{FF2B5EF4-FFF2-40B4-BE49-F238E27FC236}">
                <a16:creationId xmlns:a16="http://schemas.microsoft.com/office/drawing/2014/main" id="{CAB2D8E7-4176-4A8E-9283-4C342DA8A475}"/>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3420348809"/>
      </p:ext>
    </p:extLst>
  </p:cSld>
  <p:clrMap bg1="lt1" tx1="dk1" bg2="lt2" tx2="dk2" accent1="accent1" accent2="accent2" accent3="accent3" accent4="accent4" accent5="accent5" accent6="accent6" hlink="hlink" folHlink="folHlink"/>
  <p:sldLayoutIdLst>
    <p:sldLayoutId id="2147483728"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descr="A picture containing drawing&#10;&#10;Description automatically generated">
            <a:extLst>
              <a:ext uri="{FF2B5EF4-FFF2-40B4-BE49-F238E27FC236}">
                <a16:creationId xmlns:a16="http://schemas.microsoft.com/office/drawing/2014/main" id="{4C8A3AEC-8C41-49BD-AC0C-3787F7C80FD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A4516FA9-1E60-4703-8456-EEA5911618E2}"/>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F74850-549D-43CB-8D3D-9249A51F551B}"/>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8" name="Picture 17">
            <a:extLst>
              <a:ext uri="{FF2B5EF4-FFF2-40B4-BE49-F238E27FC236}">
                <a16:creationId xmlns:a16="http://schemas.microsoft.com/office/drawing/2014/main" id="{02347962-2875-4861-BBBC-4708BB61A2F3}"/>
              </a:ext>
            </a:extLst>
          </p:cNvPr>
          <p:cNvPicPr>
            <a:picLocks noChangeAspect="1"/>
          </p:cNvPicPr>
          <p:nvPr userDrawn="1"/>
        </p:nvPicPr>
        <p:blipFill>
          <a:blip r:embed="rId6"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2" name="Group 11">
            <a:extLst>
              <a:ext uri="{FF2B5EF4-FFF2-40B4-BE49-F238E27FC236}">
                <a16:creationId xmlns:a16="http://schemas.microsoft.com/office/drawing/2014/main" id="{5C9B89C0-8F5A-4E15-87E3-2218FA4613F9}"/>
              </a:ext>
            </a:extLst>
          </p:cNvPr>
          <p:cNvGrpSpPr/>
          <p:nvPr userDrawn="1"/>
        </p:nvGrpSpPr>
        <p:grpSpPr>
          <a:xfrm>
            <a:off x="7781544" y="3785616"/>
            <a:ext cx="1207008" cy="1207008"/>
            <a:chOff x="11408" y="24791"/>
            <a:chExt cx="1212211" cy="1212211"/>
          </a:xfrm>
        </p:grpSpPr>
        <p:sp>
          <p:nvSpPr>
            <p:cNvPr id="14" name="Star: 32 Points 13">
              <a:extLst>
                <a:ext uri="{FF2B5EF4-FFF2-40B4-BE49-F238E27FC236}">
                  <a16:creationId xmlns:a16="http://schemas.microsoft.com/office/drawing/2014/main" id="{2451BF2B-6C55-41B9-A02F-4A03623D1311}"/>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tar: 32 Points 15">
              <a:extLst>
                <a:ext uri="{FF2B5EF4-FFF2-40B4-BE49-F238E27FC236}">
                  <a16:creationId xmlns:a16="http://schemas.microsoft.com/office/drawing/2014/main" id="{EF6FB81C-7236-4EEE-A54F-5111DDAA3577}"/>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67109736-69B5-4C3F-AEAB-8FFB2E0C5142}"/>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OUTPUT STATION</a:t>
            </a:r>
          </a:p>
        </p:txBody>
      </p:sp>
      <p:sp>
        <p:nvSpPr>
          <p:cNvPr id="23" name="TextBox 22">
            <a:extLst>
              <a:ext uri="{FF2B5EF4-FFF2-40B4-BE49-F238E27FC236}">
                <a16:creationId xmlns:a16="http://schemas.microsoft.com/office/drawing/2014/main" id="{2A206A64-640D-4343-8DB5-B2F6F3F4144B}"/>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Write It! </a:t>
            </a:r>
          </a:p>
        </p:txBody>
      </p:sp>
      <p:sp>
        <p:nvSpPr>
          <p:cNvPr id="24" name="TextBox 23">
            <a:extLst>
              <a:ext uri="{FF2B5EF4-FFF2-40B4-BE49-F238E27FC236}">
                <a16:creationId xmlns:a16="http://schemas.microsoft.com/office/drawing/2014/main" id="{D5D33C45-833F-4E37-AA18-B427ED96C439}"/>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829605100"/>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5A6E6B4A-3A7F-49ED-A4AB-433D136896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DE86D5EA-F9C1-4CE6-BCA8-CB512DB5BEA7}"/>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C7A68C-07F2-4E51-9581-FDAF257A923F}"/>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013C547A-3D0C-43CE-8C46-8212D0815E95}"/>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2" name="Group 11">
            <a:extLst>
              <a:ext uri="{FF2B5EF4-FFF2-40B4-BE49-F238E27FC236}">
                <a16:creationId xmlns:a16="http://schemas.microsoft.com/office/drawing/2014/main" id="{67F116A4-E65A-46CE-AA4D-41D1317785D0}"/>
              </a:ext>
            </a:extLst>
          </p:cNvPr>
          <p:cNvGrpSpPr/>
          <p:nvPr userDrawn="1"/>
        </p:nvGrpSpPr>
        <p:grpSpPr>
          <a:xfrm>
            <a:off x="2542032" y="109728"/>
            <a:ext cx="740664" cy="740664"/>
            <a:chOff x="11408" y="24791"/>
            <a:chExt cx="1212211" cy="1212211"/>
          </a:xfrm>
        </p:grpSpPr>
        <p:sp>
          <p:nvSpPr>
            <p:cNvPr id="15" name="Star: 32 Points 14">
              <a:extLst>
                <a:ext uri="{FF2B5EF4-FFF2-40B4-BE49-F238E27FC236}">
                  <a16:creationId xmlns:a16="http://schemas.microsoft.com/office/drawing/2014/main" id="{925EFD79-35F0-44CB-9E88-C3BBEA2C2199}"/>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ar: 32 Points 17">
              <a:extLst>
                <a:ext uri="{FF2B5EF4-FFF2-40B4-BE49-F238E27FC236}">
                  <a16:creationId xmlns:a16="http://schemas.microsoft.com/office/drawing/2014/main" id="{AFEF999F-FA9E-45A7-A23E-AE21B9E45184}"/>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445DF46-8EEC-4A4E-A419-2BE554F31E94}"/>
              </a:ext>
            </a:extLst>
          </p:cNvPr>
          <p:cNvSpPr txBox="1"/>
          <p:nvPr userDrawn="1"/>
        </p:nvSpPr>
        <p:spPr>
          <a:xfrm>
            <a:off x="2497271" y="307067"/>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OUTPUT STATION</a:t>
            </a:r>
          </a:p>
        </p:txBody>
      </p:sp>
      <p:sp>
        <p:nvSpPr>
          <p:cNvPr id="22" name="TextBox 21">
            <a:extLst>
              <a:ext uri="{FF2B5EF4-FFF2-40B4-BE49-F238E27FC236}">
                <a16:creationId xmlns:a16="http://schemas.microsoft.com/office/drawing/2014/main" id="{66168122-476F-446B-9E49-F5C181E6CE5E}"/>
              </a:ext>
            </a:extLst>
          </p:cNvPr>
          <p:cNvSpPr txBox="1"/>
          <p:nvPr userDrawn="1"/>
        </p:nvSpPr>
        <p:spPr>
          <a:xfrm>
            <a:off x="3297368" y="227937"/>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Organize It!</a:t>
            </a:r>
          </a:p>
        </p:txBody>
      </p:sp>
      <p:sp>
        <p:nvSpPr>
          <p:cNvPr id="23" name="TextBox 22">
            <a:extLst>
              <a:ext uri="{FF2B5EF4-FFF2-40B4-BE49-F238E27FC236}">
                <a16:creationId xmlns:a16="http://schemas.microsoft.com/office/drawing/2014/main" id="{B1655015-BC2E-469C-B826-67A813BDBDF9}"/>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1265460953"/>
      </p:ext>
    </p:extLst>
  </p:cSld>
  <p:clrMap bg1="lt1" tx1="dk1" bg2="lt2" tx2="dk2" accent1="accent1" accent2="accent2" accent3="accent3" accent4="accent4" accent5="accent5" accent6="accent6" hlink="hlink" folHlink="folHlink"/>
  <p:sldLayoutIdLst>
    <p:sldLayoutId id="2147483734"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descr="A picture containing drawing&#10;&#10;Description automatically generated">
            <a:extLst>
              <a:ext uri="{FF2B5EF4-FFF2-40B4-BE49-F238E27FC236}">
                <a16:creationId xmlns:a16="http://schemas.microsoft.com/office/drawing/2014/main" id="{E3B0E541-3168-4874-AB76-1C24C8704F4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8" name="Rectangle 17">
            <a:extLst>
              <a:ext uri="{FF2B5EF4-FFF2-40B4-BE49-F238E27FC236}">
                <a16:creationId xmlns:a16="http://schemas.microsoft.com/office/drawing/2014/main" id="{EDA9A708-34D4-49FC-92F9-650CF8CB157F}"/>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7DBB171-7388-4994-83AE-B8107DCC0A47}"/>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1CEFC884-385F-4E9B-9A00-0A2808312B93}"/>
              </a:ext>
            </a:extLst>
          </p:cNvPr>
          <p:cNvPicPr>
            <a:picLocks noChangeAspect="1"/>
          </p:cNvPicPr>
          <p:nvPr userDrawn="1"/>
        </p:nvPicPr>
        <p:blipFill>
          <a:blip r:embed="rId5"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6" name="TextBox 25">
            <a:extLst>
              <a:ext uri="{FF2B5EF4-FFF2-40B4-BE49-F238E27FC236}">
                <a16:creationId xmlns:a16="http://schemas.microsoft.com/office/drawing/2014/main" id="{4015FEC5-0750-439E-869F-F9D1877425F3}"/>
              </a:ext>
            </a:extLst>
          </p:cNvPr>
          <p:cNvSpPr txBox="1"/>
          <p:nvPr userDrawn="1"/>
        </p:nvSpPr>
        <p:spPr>
          <a:xfrm>
            <a:off x="3297368" y="227937"/>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Illustrate It!</a:t>
            </a:r>
          </a:p>
        </p:txBody>
      </p:sp>
      <p:grpSp>
        <p:nvGrpSpPr>
          <p:cNvPr id="11" name="Group 10">
            <a:extLst>
              <a:ext uri="{FF2B5EF4-FFF2-40B4-BE49-F238E27FC236}">
                <a16:creationId xmlns:a16="http://schemas.microsoft.com/office/drawing/2014/main" id="{DCC94DCA-E3D6-46C2-B47C-22286362F011}"/>
              </a:ext>
            </a:extLst>
          </p:cNvPr>
          <p:cNvGrpSpPr/>
          <p:nvPr userDrawn="1"/>
        </p:nvGrpSpPr>
        <p:grpSpPr>
          <a:xfrm>
            <a:off x="2542032" y="109728"/>
            <a:ext cx="740664" cy="740664"/>
            <a:chOff x="11408" y="24791"/>
            <a:chExt cx="1212211" cy="1212211"/>
          </a:xfrm>
        </p:grpSpPr>
        <p:sp>
          <p:nvSpPr>
            <p:cNvPr id="13" name="Star: 32 Points 12">
              <a:extLst>
                <a:ext uri="{FF2B5EF4-FFF2-40B4-BE49-F238E27FC236}">
                  <a16:creationId xmlns:a16="http://schemas.microsoft.com/office/drawing/2014/main" id="{547FC63C-42A1-44AD-8492-514273FAA30D}"/>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tar: 32 Points 13">
              <a:extLst>
                <a:ext uri="{FF2B5EF4-FFF2-40B4-BE49-F238E27FC236}">
                  <a16:creationId xmlns:a16="http://schemas.microsoft.com/office/drawing/2014/main" id="{ACCCB1B5-1AB5-4779-A16A-E3A480DB4667}"/>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1645CD79-18A4-4BE9-92B4-82A5E63A8AE1}"/>
              </a:ext>
            </a:extLst>
          </p:cNvPr>
          <p:cNvSpPr txBox="1"/>
          <p:nvPr userDrawn="1"/>
        </p:nvSpPr>
        <p:spPr>
          <a:xfrm>
            <a:off x="2490597" y="307067"/>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OUTPUT STATION</a:t>
            </a:r>
          </a:p>
        </p:txBody>
      </p:sp>
    </p:spTree>
    <p:extLst>
      <p:ext uri="{BB962C8B-B14F-4D97-AF65-F5344CB8AC3E}">
        <p14:creationId xmlns:p14="http://schemas.microsoft.com/office/powerpoint/2010/main" val="2170103054"/>
      </p:ext>
    </p:extLst>
  </p:cSld>
  <p:clrMap bg1="lt1" tx1="dk1" bg2="lt2" tx2="dk2" accent1="accent1" accent2="accent2" accent3="accent3" accent4="accent4" accent5="accent5" accent6="accent6" hlink="hlink" folHlink="folHlink"/>
  <p:sldLayoutIdLst>
    <p:sldLayoutId id="2147483736" r:id="rId1"/>
    <p:sldLayoutId id="2147483749"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93434B23-F920-4D44-BB90-BF193D329EC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5AB95CBF-23AC-4396-A08E-2F6FE3DE616C}"/>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5B38E8D-7E9E-47A2-A267-7DEB7FC5F056}"/>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3E7E38A6-D1CC-49DF-A64D-A5B3E485A65E}"/>
              </a:ext>
            </a:extLst>
          </p:cNvPr>
          <p:cNvPicPr>
            <a:picLocks noChangeAspect="1"/>
          </p:cNvPicPr>
          <p:nvPr userDrawn="1"/>
        </p:nvPicPr>
        <p:blipFill>
          <a:blip r:embed="rId5"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2" name="Group 11">
            <a:extLst>
              <a:ext uri="{FF2B5EF4-FFF2-40B4-BE49-F238E27FC236}">
                <a16:creationId xmlns:a16="http://schemas.microsoft.com/office/drawing/2014/main" id="{1F2D3B47-6A83-403D-B6E3-7D54D1E2A419}"/>
              </a:ext>
            </a:extLst>
          </p:cNvPr>
          <p:cNvGrpSpPr/>
          <p:nvPr userDrawn="1"/>
        </p:nvGrpSpPr>
        <p:grpSpPr>
          <a:xfrm>
            <a:off x="7781544" y="3785616"/>
            <a:ext cx="1207008" cy="1207008"/>
            <a:chOff x="11408" y="24791"/>
            <a:chExt cx="1212211" cy="1212211"/>
          </a:xfrm>
        </p:grpSpPr>
        <p:sp>
          <p:nvSpPr>
            <p:cNvPr id="15" name="Star: 32 Points 14">
              <a:extLst>
                <a:ext uri="{FF2B5EF4-FFF2-40B4-BE49-F238E27FC236}">
                  <a16:creationId xmlns:a16="http://schemas.microsoft.com/office/drawing/2014/main" id="{72CAF2A9-A1AA-4C51-B43E-3DA2AACE922B}"/>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ar: 32 Points 17">
              <a:extLst>
                <a:ext uri="{FF2B5EF4-FFF2-40B4-BE49-F238E27FC236}">
                  <a16:creationId xmlns:a16="http://schemas.microsoft.com/office/drawing/2014/main" id="{B5008A06-6FA2-4A1D-93E2-92B88C8BA643}"/>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DC900CF3-3CBB-4D04-A8BA-EC0923D09638}"/>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OUTPUT STATION</a:t>
            </a:r>
          </a:p>
        </p:txBody>
      </p:sp>
      <p:sp>
        <p:nvSpPr>
          <p:cNvPr id="22" name="TextBox 21">
            <a:extLst>
              <a:ext uri="{FF2B5EF4-FFF2-40B4-BE49-F238E27FC236}">
                <a16:creationId xmlns:a16="http://schemas.microsoft.com/office/drawing/2014/main" id="{D828FF26-62B5-43F7-AD79-56D3BC8653C1}"/>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Assess It! </a:t>
            </a:r>
          </a:p>
        </p:txBody>
      </p:sp>
      <p:sp>
        <p:nvSpPr>
          <p:cNvPr id="23" name="TextBox 22">
            <a:extLst>
              <a:ext uri="{FF2B5EF4-FFF2-40B4-BE49-F238E27FC236}">
                <a16:creationId xmlns:a16="http://schemas.microsoft.com/office/drawing/2014/main" id="{7D0172B0-FBF6-478E-8CDD-EF2E971BA907}"/>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265831760"/>
      </p:ext>
    </p:extLst>
  </p:cSld>
  <p:clrMap bg1="lt1" tx1="dk1" bg2="lt2" tx2="dk2" accent1="accent1" accent2="accent2" accent3="accent3" accent4="accent4" accent5="accent5" accent6="accent6" hlink="hlink" folHlink="folHlink"/>
  <p:sldLayoutIdLst>
    <p:sldLayoutId id="2147483738" r:id="rId1"/>
    <p:sldLayoutId id="214748375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22.png"/><Relationship Id="rId18" Type="http://schemas.openxmlformats.org/officeDocument/2006/relationships/slide" Target="slide18.xml"/><Relationship Id="rId3" Type="http://schemas.openxmlformats.org/officeDocument/2006/relationships/image" Target="../media/image15.svg"/><Relationship Id="rId21" Type="http://schemas.openxmlformats.org/officeDocument/2006/relationships/image" Target="../media/image26.png"/><Relationship Id="rId7" Type="http://schemas.openxmlformats.org/officeDocument/2006/relationships/image" Target="../media/image19.svg"/><Relationship Id="rId12" Type="http://schemas.openxmlformats.org/officeDocument/2006/relationships/slide" Target="slide2.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image" Target="../media/image14.png"/><Relationship Id="rId16" Type="http://schemas.openxmlformats.org/officeDocument/2006/relationships/slide" Target="slide3.xml"/><Relationship Id="rId20"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1.png"/><Relationship Id="rId24" Type="http://schemas.openxmlformats.org/officeDocument/2006/relationships/slide" Target="slide11.xml"/><Relationship Id="rId5" Type="http://schemas.openxmlformats.org/officeDocument/2006/relationships/image" Target="../media/image17.svg"/><Relationship Id="rId15" Type="http://schemas.openxmlformats.org/officeDocument/2006/relationships/image" Target="../media/image23.png"/><Relationship Id="rId23" Type="http://schemas.openxmlformats.org/officeDocument/2006/relationships/image" Target="../media/image27.png"/><Relationship Id="rId10" Type="http://schemas.openxmlformats.org/officeDocument/2006/relationships/slide" Target="slide16.xml"/><Relationship Id="rId19" Type="http://schemas.openxmlformats.org/officeDocument/2006/relationships/image" Target="../media/image25.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slide" Target="slide13.xml"/><Relationship Id="rId22" Type="http://schemas.openxmlformats.org/officeDocument/2006/relationships/slide" Target="slide10.xml"/></Relationships>
</file>

<file path=ppt/slides/_rels/slide1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20.xml"/><Relationship Id="rId5" Type="http://schemas.openxmlformats.org/officeDocument/2006/relationships/slide" Target="slide22.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8m6hHRlKwxY&amp;vl=en"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8.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tiff"/><Relationship Id="rId1" Type="http://schemas.openxmlformats.org/officeDocument/2006/relationships/slideLayout" Target="../slideLayouts/slideLayout8.xml"/><Relationship Id="rId5" Type="http://schemas.openxmlformats.org/officeDocument/2006/relationships/image" Target="../media/image32.jpeg"/><Relationship Id="rId4" Type="http://schemas.openxmlformats.org/officeDocument/2006/relationships/image" Target="../media/image31.jpeg"/></Relationships>
</file>

<file path=ppt/slides/_rels/slide7.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slide" Target="slide8.xml"/><Relationship Id="rId1" Type="http://schemas.openxmlformats.org/officeDocument/2006/relationships/slideLayout" Target="../slideLayouts/slideLayout9.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3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learn.genetics.utah.edu/content/basics/" TargetMode="External"/><Relationship Id="rId2" Type="http://schemas.openxmlformats.org/officeDocument/2006/relationships/slide" Target="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Checkmark">
            <a:extLst>
              <a:ext uri="{FF2B5EF4-FFF2-40B4-BE49-F238E27FC236}">
                <a16:creationId xmlns:a16="http://schemas.microsoft.com/office/drawing/2014/main" id="{896D8F08-7F06-45D7-BE2C-B60C64F5ED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5274" y="2277589"/>
            <a:ext cx="252847" cy="252847"/>
          </a:xfrm>
          <a:prstGeom prst="rect">
            <a:avLst/>
          </a:prstGeom>
        </p:spPr>
      </p:pic>
      <p:pic>
        <p:nvPicPr>
          <p:cNvPr id="3" name="Graphic 2" descr="Checkmark">
            <a:extLst>
              <a:ext uri="{FF2B5EF4-FFF2-40B4-BE49-F238E27FC236}">
                <a16:creationId xmlns:a16="http://schemas.microsoft.com/office/drawing/2014/main" id="{F4C8F287-525E-4D04-ABF7-7A9CBFF350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0520" y="3398136"/>
            <a:ext cx="252847" cy="252847"/>
          </a:xfrm>
          <a:prstGeom prst="rect">
            <a:avLst/>
          </a:prstGeom>
        </p:spPr>
      </p:pic>
      <p:pic>
        <p:nvPicPr>
          <p:cNvPr id="4" name="Graphic 3" descr="Checkmark">
            <a:extLst>
              <a:ext uri="{FF2B5EF4-FFF2-40B4-BE49-F238E27FC236}">
                <a16:creationId xmlns:a16="http://schemas.microsoft.com/office/drawing/2014/main" id="{52A2587C-6C2B-4CAA-98EF-F91542FDF1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4935" y="3410551"/>
            <a:ext cx="252847" cy="252847"/>
          </a:xfrm>
          <a:prstGeom prst="rect">
            <a:avLst/>
          </a:prstGeom>
        </p:spPr>
      </p:pic>
      <p:pic>
        <p:nvPicPr>
          <p:cNvPr id="5" name="Graphic 4" descr="Checkmark">
            <a:extLst>
              <a:ext uri="{FF2B5EF4-FFF2-40B4-BE49-F238E27FC236}">
                <a16:creationId xmlns:a16="http://schemas.microsoft.com/office/drawing/2014/main" id="{5A08B8F5-28C3-4F1E-8D69-4F7ACC2102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1812" y="2279314"/>
            <a:ext cx="252847" cy="252847"/>
          </a:xfrm>
          <a:prstGeom prst="rect">
            <a:avLst/>
          </a:prstGeom>
        </p:spPr>
      </p:pic>
      <p:pic>
        <p:nvPicPr>
          <p:cNvPr id="6" name="Graphic 5" descr="Checkmark">
            <a:extLst>
              <a:ext uri="{FF2B5EF4-FFF2-40B4-BE49-F238E27FC236}">
                <a16:creationId xmlns:a16="http://schemas.microsoft.com/office/drawing/2014/main" id="{86053AC1-2ACB-4464-904E-C92804BCFA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2008" y="1984698"/>
            <a:ext cx="252847" cy="252847"/>
          </a:xfrm>
          <a:prstGeom prst="rect">
            <a:avLst/>
          </a:prstGeom>
        </p:spPr>
      </p:pic>
      <p:pic>
        <p:nvPicPr>
          <p:cNvPr id="7" name="Graphic 6" descr="Checkmark">
            <a:extLst>
              <a:ext uri="{FF2B5EF4-FFF2-40B4-BE49-F238E27FC236}">
                <a16:creationId xmlns:a16="http://schemas.microsoft.com/office/drawing/2014/main" id="{09B8AC2C-C8FC-4DBA-85B0-C81AE984E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90807" y="3386996"/>
            <a:ext cx="252847" cy="252847"/>
          </a:xfrm>
          <a:prstGeom prst="rect">
            <a:avLst/>
          </a:prstGeom>
        </p:spPr>
      </p:pic>
      <p:pic>
        <p:nvPicPr>
          <p:cNvPr id="8" name="Graphic 7" descr="Checkmark">
            <a:extLst>
              <a:ext uri="{FF2B5EF4-FFF2-40B4-BE49-F238E27FC236}">
                <a16:creationId xmlns:a16="http://schemas.microsoft.com/office/drawing/2014/main" id="{B27D6B49-F8C8-4BE4-A286-38720976C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4835" y="3371440"/>
            <a:ext cx="252847" cy="252847"/>
          </a:xfrm>
          <a:prstGeom prst="rect">
            <a:avLst/>
          </a:prstGeom>
        </p:spPr>
      </p:pic>
      <p:pic>
        <p:nvPicPr>
          <p:cNvPr id="9" name="Graphic 8" descr="Checkmark">
            <a:extLst>
              <a:ext uri="{FF2B5EF4-FFF2-40B4-BE49-F238E27FC236}">
                <a16:creationId xmlns:a16="http://schemas.microsoft.com/office/drawing/2014/main" id="{DAFF74EF-81B8-483E-92C3-A4A1F11E54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6147" y="2300552"/>
            <a:ext cx="240906" cy="252847"/>
          </a:xfrm>
          <a:prstGeom prst="rect">
            <a:avLst/>
          </a:prstGeom>
        </p:spPr>
      </p:pic>
      <p:pic>
        <p:nvPicPr>
          <p:cNvPr id="10" name="Graphic 9" descr="Checkmark">
            <a:extLst>
              <a:ext uri="{FF2B5EF4-FFF2-40B4-BE49-F238E27FC236}">
                <a16:creationId xmlns:a16="http://schemas.microsoft.com/office/drawing/2014/main" id="{C6D5D52B-7FEE-4AED-BD68-5E53800BDC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38394" y="2312690"/>
            <a:ext cx="240906" cy="252847"/>
          </a:xfrm>
          <a:prstGeom prst="rect">
            <a:avLst/>
          </a:prstGeom>
        </p:spPr>
      </p:pic>
      <p:pic>
        <p:nvPicPr>
          <p:cNvPr id="11" name="Picture 10" descr="A picture containing instrument&#10;&#10;Description automatically generated">
            <a:hlinkClick r:id="rId8" action="ppaction://hlinksldjump"/>
            <a:extLst>
              <a:ext uri="{FF2B5EF4-FFF2-40B4-BE49-F238E27FC236}">
                <a16:creationId xmlns:a16="http://schemas.microsoft.com/office/drawing/2014/main" id="{4758C300-3AB2-494C-A916-C85CE0CB5F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40000">
            <a:off x="1467845" y="2817487"/>
            <a:ext cx="914400" cy="457200"/>
          </a:xfrm>
          <a:prstGeom prst="rect">
            <a:avLst/>
          </a:prstGeom>
        </p:spPr>
      </p:pic>
      <p:pic>
        <p:nvPicPr>
          <p:cNvPr id="12" name="Picture 11" descr="A picture containing drawing&#10;&#10;Description automatically generated">
            <a:hlinkClick r:id="rId10" action="ppaction://hlinksldjump"/>
            <a:extLst>
              <a:ext uri="{FF2B5EF4-FFF2-40B4-BE49-F238E27FC236}">
                <a16:creationId xmlns:a16="http://schemas.microsoft.com/office/drawing/2014/main" id="{ED0D1F8D-B043-4153-91C7-EFEDD8D346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80000">
            <a:off x="5334591" y="1956118"/>
            <a:ext cx="685800" cy="342900"/>
          </a:xfrm>
          <a:prstGeom prst="rect">
            <a:avLst/>
          </a:prstGeom>
        </p:spPr>
      </p:pic>
      <p:pic>
        <p:nvPicPr>
          <p:cNvPr id="13" name="Picture 12" descr="A picture containing drawing&#10;&#10;Description automatically generated">
            <a:hlinkClick r:id="rId12" action="ppaction://hlinksldjump"/>
            <a:extLst>
              <a:ext uri="{FF2B5EF4-FFF2-40B4-BE49-F238E27FC236}">
                <a16:creationId xmlns:a16="http://schemas.microsoft.com/office/drawing/2014/main" id="{B05680AE-9F54-4C03-A442-EC7A6BDB000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21420000">
            <a:off x="930060" y="1956118"/>
            <a:ext cx="685800" cy="342900"/>
          </a:xfrm>
          <a:prstGeom prst="rect">
            <a:avLst/>
          </a:prstGeom>
        </p:spPr>
      </p:pic>
      <p:pic>
        <p:nvPicPr>
          <p:cNvPr id="14" name="Picture 13" descr="A picture containing drawing&#10;&#10;Description automatically generated">
            <a:hlinkClick r:id="rId14" action="ppaction://hlinksldjump"/>
            <a:extLst>
              <a:ext uri="{FF2B5EF4-FFF2-40B4-BE49-F238E27FC236}">
                <a16:creationId xmlns:a16="http://schemas.microsoft.com/office/drawing/2014/main" id="{7C002431-BC08-485F-95B0-20F5DA3BA19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80000">
            <a:off x="4604537" y="1961385"/>
            <a:ext cx="685800" cy="342900"/>
          </a:xfrm>
          <a:prstGeom prst="rect">
            <a:avLst/>
          </a:prstGeom>
        </p:spPr>
      </p:pic>
      <p:pic>
        <p:nvPicPr>
          <p:cNvPr id="15" name="Picture 14" descr="A picture containing instrument, drawing&#10;&#10;Description automatically generated">
            <a:hlinkClick r:id="rId16" action="ppaction://hlinksldjump"/>
            <a:extLst>
              <a:ext uri="{FF2B5EF4-FFF2-40B4-BE49-F238E27FC236}">
                <a16:creationId xmlns:a16="http://schemas.microsoft.com/office/drawing/2014/main" id="{B15AFF66-05BF-4B47-86CB-EC669DC5302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80000">
            <a:off x="1653864" y="1957652"/>
            <a:ext cx="685800" cy="342900"/>
          </a:xfrm>
          <a:prstGeom prst="rect">
            <a:avLst/>
          </a:prstGeom>
        </p:spPr>
      </p:pic>
      <p:pic>
        <p:nvPicPr>
          <p:cNvPr id="16" name="Picture 15" descr="A picture containing instrument&#10;&#10;Description automatically generated">
            <a:hlinkClick r:id="rId18" action="ppaction://hlinksldjump"/>
            <a:extLst>
              <a:ext uri="{FF2B5EF4-FFF2-40B4-BE49-F238E27FC236}">
                <a16:creationId xmlns:a16="http://schemas.microsoft.com/office/drawing/2014/main" id="{BC0C49CE-4136-47B8-ACAB-9D9177F6CB2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55980" y="1724033"/>
            <a:ext cx="585216" cy="292608"/>
          </a:xfrm>
          <a:prstGeom prst="rect">
            <a:avLst/>
          </a:prstGeom>
        </p:spPr>
      </p:pic>
      <p:pic>
        <p:nvPicPr>
          <p:cNvPr id="17" name="Picture 16" descr="A picture containing instrument&#10;&#10;Description automatically generated">
            <a:hlinkClick r:id="rId20" action="ppaction://hlinksldjump"/>
            <a:extLst>
              <a:ext uri="{FF2B5EF4-FFF2-40B4-BE49-F238E27FC236}">
                <a16:creationId xmlns:a16="http://schemas.microsoft.com/office/drawing/2014/main" id="{628E5927-87D5-4149-96F5-E81565F6A79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rot="-180000">
            <a:off x="484469" y="2833117"/>
            <a:ext cx="914400" cy="457200"/>
          </a:xfrm>
          <a:prstGeom prst="rect">
            <a:avLst/>
          </a:prstGeom>
        </p:spPr>
      </p:pic>
      <p:pic>
        <p:nvPicPr>
          <p:cNvPr id="18" name="Picture 17" descr="A close up of a logo&#10;&#10;Description automatically generated">
            <a:hlinkClick r:id="rId22" action="ppaction://hlinksldjump"/>
            <a:extLst>
              <a:ext uri="{FF2B5EF4-FFF2-40B4-BE49-F238E27FC236}">
                <a16:creationId xmlns:a16="http://schemas.microsoft.com/office/drawing/2014/main" id="{496AB5DA-8646-4FC6-B059-26D183B48A2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240000">
            <a:off x="4614251" y="2825166"/>
            <a:ext cx="914400" cy="457200"/>
          </a:xfrm>
          <a:prstGeom prst="rect">
            <a:avLst/>
          </a:prstGeom>
        </p:spPr>
      </p:pic>
      <p:pic>
        <p:nvPicPr>
          <p:cNvPr id="19" name="Picture 18" descr="A close up of a logo&#10;&#10;Description automatically generated">
            <a:hlinkClick r:id="rId24" action="ppaction://hlinksldjump"/>
            <a:extLst>
              <a:ext uri="{FF2B5EF4-FFF2-40B4-BE49-F238E27FC236}">
                <a16:creationId xmlns:a16="http://schemas.microsoft.com/office/drawing/2014/main" id="{25FD11B5-8707-456E-A4DA-81CD8E055AC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300000">
            <a:off x="5607338" y="2839727"/>
            <a:ext cx="914400" cy="457200"/>
          </a:xfrm>
          <a:prstGeom prst="rect">
            <a:avLst/>
          </a:prstGeom>
        </p:spPr>
      </p:pic>
    </p:spTree>
    <p:extLst>
      <p:ext uri="{BB962C8B-B14F-4D97-AF65-F5344CB8AC3E}">
        <p14:creationId xmlns:p14="http://schemas.microsoft.com/office/powerpoint/2010/main" val="53114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4DD1671-A448-45C8-B597-7791B7892BC4}"/>
              </a:ext>
            </a:extLst>
          </p:cNvPr>
          <p:cNvSpPr txBox="1"/>
          <p:nvPr/>
        </p:nvSpPr>
        <p:spPr>
          <a:xfrm>
            <a:off x="205010" y="4490668"/>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10041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4B010-BDE3-4A65-B9F5-51AB53875FC3}"/>
              </a:ext>
            </a:extLst>
          </p:cNvPr>
          <p:cNvSpPr txBox="1"/>
          <p:nvPr/>
        </p:nvSpPr>
        <p:spPr>
          <a:xfrm>
            <a:off x="139696"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 action="ppaction://hlinkshowjump?jump=nextslide"/>
              </a:rPr>
              <a:t>Go to Image Help</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59539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030A01-3AF4-4DD9-BF74-5A1BD89CF947}"/>
              </a:ext>
            </a:extLst>
          </p:cNvPr>
          <p:cNvSpPr txBox="1"/>
          <p:nvPr/>
        </p:nvSpPr>
        <p:spPr>
          <a:xfrm>
            <a:off x="205010"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24943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E0DB93-8F0C-4BB3-8235-C4F3032B5805}"/>
              </a:ext>
            </a:extLst>
          </p:cNvPr>
          <p:cNvSpPr txBox="1"/>
          <p:nvPr/>
        </p:nvSpPr>
        <p:spPr>
          <a:xfrm>
            <a:off x="205010"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 action="ppaction://hlinkshowjump?jump=nextslide"/>
              </a:rPr>
              <a:t>Go to Question 2</a:t>
            </a:r>
            <a:endParaRPr lang="en-US" sz="1200" b="1" dirty="0">
              <a:latin typeface="Georgia" panose="02040502050405020303" pitchFamily="18" charset="0"/>
              <a:ea typeface="Verdana" panose="020B0604030504040204" pitchFamily="34" charset="0"/>
              <a:cs typeface="+mj-cs"/>
            </a:endParaRPr>
          </a:p>
        </p:txBody>
      </p:sp>
      <p:sp>
        <p:nvSpPr>
          <p:cNvPr id="6" name="TextBox 5">
            <a:extLst>
              <a:ext uri="{FF2B5EF4-FFF2-40B4-BE49-F238E27FC236}">
                <a16:creationId xmlns:a16="http://schemas.microsoft.com/office/drawing/2014/main" id="{75F3D19C-FDDF-4FAC-AC4D-261A3C48022A}"/>
              </a:ext>
            </a:extLst>
          </p:cNvPr>
          <p:cNvSpPr txBox="1"/>
          <p:nvPr/>
        </p:nvSpPr>
        <p:spPr>
          <a:xfrm>
            <a:off x="3103429" y="772642"/>
            <a:ext cx="540609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Tree>
    <p:extLst>
      <p:ext uri="{BB962C8B-B14F-4D97-AF65-F5344CB8AC3E}">
        <p14:creationId xmlns:p14="http://schemas.microsoft.com/office/powerpoint/2010/main" val="96698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1B8D84-3FD0-46F2-9455-9481C25FBB60}"/>
              </a:ext>
            </a:extLst>
          </p:cNvPr>
          <p:cNvSpPr txBox="1"/>
          <p:nvPr/>
        </p:nvSpPr>
        <p:spPr>
          <a:xfrm>
            <a:off x="205010"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 action="ppaction://hlinkshowjump?jump=nextslide"/>
              </a:rPr>
              <a:t>Go to Question 3</a:t>
            </a:r>
            <a:endParaRPr lang="en-US" sz="1200" b="1" dirty="0">
              <a:latin typeface="Georgia" panose="02040502050405020303" pitchFamily="18" charset="0"/>
              <a:ea typeface="Verdana" panose="020B0604030504040204" pitchFamily="34" charset="0"/>
              <a:cs typeface="+mj-cs"/>
            </a:endParaRPr>
          </a:p>
        </p:txBody>
      </p:sp>
      <p:sp>
        <p:nvSpPr>
          <p:cNvPr id="7" name="TextBox 6">
            <a:extLst>
              <a:ext uri="{FF2B5EF4-FFF2-40B4-BE49-F238E27FC236}">
                <a16:creationId xmlns:a16="http://schemas.microsoft.com/office/drawing/2014/main" id="{0C1C6F96-FFB0-4915-98BA-1FE21568DBA3}"/>
              </a:ext>
            </a:extLst>
          </p:cNvPr>
          <p:cNvSpPr txBox="1"/>
          <p:nvPr/>
        </p:nvSpPr>
        <p:spPr>
          <a:xfrm>
            <a:off x="3103429" y="772642"/>
            <a:ext cx="540609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Tree>
    <p:extLst>
      <p:ext uri="{BB962C8B-B14F-4D97-AF65-F5344CB8AC3E}">
        <p14:creationId xmlns:p14="http://schemas.microsoft.com/office/powerpoint/2010/main" val="363419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F80DC-E09E-4F00-9B34-E418DDAAC318}"/>
              </a:ext>
            </a:extLst>
          </p:cNvPr>
          <p:cNvSpPr txBox="1"/>
          <p:nvPr/>
        </p:nvSpPr>
        <p:spPr>
          <a:xfrm>
            <a:off x="3103429" y="772642"/>
            <a:ext cx="540609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6" name="TextBox 5">
            <a:extLst>
              <a:ext uri="{FF2B5EF4-FFF2-40B4-BE49-F238E27FC236}">
                <a16:creationId xmlns:a16="http://schemas.microsoft.com/office/drawing/2014/main" id="{8340CED5-B7E6-4A29-ACCA-89E902795A17}"/>
              </a:ext>
            </a:extLst>
          </p:cNvPr>
          <p:cNvSpPr txBox="1"/>
          <p:nvPr/>
        </p:nvSpPr>
        <p:spPr>
          <a:xfrm>
            <a:off x="205010"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44302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2485D-F273-41BB-BB57-07FA7730B7B3}"/>
              </a:ext>
            </a:extLst>
          </p:cNvPr>
          <p:cNvSpPr txBox="1"/>
          <p:nvPr/>
        </p:nvSpPr>
        <p:spPr>
          <a:xfrm>
            <a:off x="248851" y="41640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3" name="TextBox 2">
            <a:extLst>
              <a:ext uri="{FF2B5EF4-FFF2-40B4-BE49-F238E27FC236}">
                <a16:creationId xmlns:a16="http://schemas.microsoft.com/office/drawing/2014/main" id="{C1CE7F08-0553-4BFD-80DF-8B3272E18F2C}"/>
              </a:ext>
            </a:extLst>
          </p:cNvPr>
          <p:cNvSpPr txBox="1"/>
          <p:nvPr/>
        </p:nvSpPr>
        <p:spPr>
          <a:xfrm>
            <a:off x="248851" y="973013"/>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4" name="TextBox 3">
            <a:extLst>
              <a:ext uri="{FF2B5EF4-FFF2-40B4-BE49-F238E27FC236}">
                <a16:creationId xmlns:a16="http://schemas.microsoft.com/office/drawing/2014/main" id="{0AC137BD-C39C-451C-8410-F7CB90344803}"/>
              </a:ext>
            </a:extLst>
          </p:cNvPr>
          <p:cNvSpPr txBox="1"/>
          <p:nvPr/>
        </p:nvSpPr>
        <p:spPr>
          <a:xfrm>
            <a:off x="248851" y="1529622"/>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5" name="TextBox 4">
            <a:extLst>
              <a:ext uri="{FF2B5EF4-FFF2-40B4-BE49-F238E27FC236}">
                <a16:creationId xmlns:a16="http://schemas.microsoft.com/office/drawing/2014/main" id="{5FE4D417-D240-4AD6-A4EB-D649689227E9}"/>
              </a:ext>
            </a:extLst>
          </p:cNvPr>
          <p:cNvSpPr txBox="1"/>
          <p:nvPr/>
        </p:nvSpPr>
        <p:spPr>
          <a:xfrm>
            <a:off x="205010" y="4528768"/>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98450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C07B0-E3FD-445B-B24E-B05AB6023C45}"/>
              </a:ext>
            </a:extLst>
          </p:cNvPr>
          <p:cNvSpPr txBox="1"/>
          <p:nvPr/>
        </p:nvSpPr>
        <p:spPr>
          <a:xfrm>
            <a:off x="248851" y="445390"/>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3" name="TextBox 2">
            <a:extLst>
              <a:ext uri="{FF2B5EF4-FFF2-40B4-BE49-F238E27FC236}">
                <a16:creationId xmlns:a16="http://schemas.microsoft.com/office/drawing/2014/main" id="{E52DE8D8-9DDC-4D80-871D-5631985B9190}"/>
              </a:ext>
            </a:extLst>
          </p:cNvPr>
          <p:cNvSpPr txBox="1"/>
          <p:nvPr/>
        </p:nvSpPr>
        <p:spPr>
          <a:xfrm>
            <a:off x="248851" y="973013"/>
            <a:ext cx="2012097"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4" name="TextBox 3">
            <a:extLst>
              <a:ext uri="{FF2B5EF4-FFF2-40B4-BE49-F238E27FC236}">
                <a16:creationId xmlns:a16="http://schemas.microsoft.com/office/drawing/2014/main" id="{8CCEEB6F-1A50-4CB8-9745-267D9DE73950}"/>
              </a:ext>
            </a:extLst>
          </p:cNvPr>
          <p:cNvSpPr txBox="1"/>
          <p:nvPr/>
        </p:nvSpPr>
        <p:spPr>
          <a:xfrm>
            <a:off x="248851" y="1529622"/>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5" name="TextBox 4">
            <a:extLst>
              <a:ext uri="{FF2B5EF4-FFF2-40B4-BE49-F238E27FC236}">
                <a16:creationId xmlns:a16="http://schemas.microsoft.com/office/drawing/2014/main" id="{D3D8DCD3-D227-47F2-98F2-A0DE189A24BF}"/>
              </a:ext>
            </a:extLst>
          </p:cNvPr>
          <p:cNvSpPr txBox="1"/>
          <p:nvPr/>
        </p:nvSpPr>
        <p:spPr>
          <a:xfrm>
            <a:off x="248851" y="209249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6" name="TextBox 5">
            <a:extLst>
              <a:ext uri="{FF2B5EF4-FFF2-40B4-BE49-F238E27FC236}">
                <a16:creationId xmlns:a16="http://schemas.microsoft.com/office/drawing/2014/main" id="{6A328F23-CE1F-4D25-A812-AE0DCC4B5753}"/>
              </a:ext>
            </a:extLst>
          </p:cNvPr>
          <p:cNvSpPr txBox="1"/>
          <p:nvPr/>
        </p:nvSpPr>
        <p:spPr>
          <a:xfrm>
            <a:off x="248851" y="263031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Tree>
    <p:extLst>
      <p:ext uri="{BB962C8B-B14F-4D97-AF65-F5344CB8AC3E}">
        <p14:creationId xmlns:p14="http://schemas.microsoft.com/office/powerpoint/2010/main" val="3631095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4EE360-63E7-4DD9-9429-5EFC18E3E0E7}"/>
              </a:ext>
            </a:extLst>
          </p:cNvPr>
          <p:cNvSpPr txBox="1"/>
          <p:nvPr/>
        </p:nvSpPr>
        <p:spPr>
          <a:xfrm>
            <a:off x="3592685" y="2181785"/>
            <a:ext cx="2099556" cy="400110"/>
          </a:xfrm>
          <a:prstGeom prst="rect">
            <a:avLst/>
          </a:prstGeom>
          <a:noFill/>
        </p:spPr>
        <p:txBody>
          <a:bodyPr wrap="square" rtlCol="0">
            <a:spAutoFit/>
          </a:bodyPr>
          <a:lstStyle/>
          <a:p>
            <a:pPr algn="ctr"/>
            <a:r>
              <a:rPr lang="en-US" sz="2000" b="1" dirty="0">
                <a:solidFill>
                  <a:schemeClr val="bg1"/>
                </a:solidFill>
                <a:latin typeface="Verdana" panose="020B0604030504040204" pitchFamily="34" charset="0"/>
                <a:ea typeface="Verdana" panose="020B0604030504040204" pitchFamily="34" charset="0"/>
                <a:hlinkClick r:id="rId2" action="ppaction://hlinksldjump">
                  <a:extLst>
                    <a:ext uri="{A12FA001-AC4F-418D-AE19-62706E023703}">
                      <ahyp:hlinkClr xmlns:ahyp="http://schemas.microsoft.com/office/drawing/2018/hyperlinkcolor" val="tx"/>
                    </a:ext>
                  </a:extLst>
                </a:hlinkClick>
              </a:rPr>
              <a:t>INTERVIEW</a:t>
            </a:r>
            <a:endParaRPr lang="en-US" sz="2000" dirty="0">
              <a:solidFill>
                <a:schemeClr val="bg1"/>
              </a:solidFill>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E057A101-8310-45D6-B524-347344B4D639}"/>
              </a:ext>
            </a:extLst>
          </p:cNvPr>
          <p:cNvSpPr txBox="1"/>
          <p:nvPr/>
        </p:nvSpPr>
        <p:spPr>
          <a:xfrm>
            <a:off x="6125999" y="2181785"/>
            <a:ext cx="2099556" cy="400110"/>
          </a:xfrm>
          <a:prstGeom prst="rect">
            <a:avLst/>
          </a:prstGeom>
          <a:noFill/>
        </p:spPr>
        <p:txBody>
          <a:bodyPr wrap="square" rtlCol="0">
            <a:spAutoFit/>
          </a:bodyPr>
          <a:lstStyle/>
          <a:p>
            <a:pPr algn="ctr"/>
            <a:r>
              <a:rPr lang="en-US" sz="2000" b="1" dirty="0">
                <a:solidFill>
                  <a:schemeClr val="accent1"/>
                </a:solidFill>
                <a:latin typeface="Verdana" panose="020B0604030504040204" pitchFamily="34" charset="0"/>
                <a:ea typeface="Verdana" panose="020B0604030504040204" pitchFamily="34" charset="0"/>
                <a:hlinkClick r:id="rId3" action="ppaction://hlinksldjump">
                  <a:extLst>
                    <a:ext uri="{A12FA001-AC4F-418D-AE19-62706E023703}">
                      <ahyp:hlinkClr xmlns:ahyp="http://schemas.microsoft.com/office/drawing/2018/hyperlinkcolor" val="tx"/>
                    </a:ext>
                  </a:extLst>
                </a:hlinkClick>
              </a:rPr>
              <a:t>RESEARCH</a:t>
            </a:r>
            <a:endParaRPr lang="en-US" sz="2000" b="1" dirty="0">
              <a:solidFill>
                <a:schemeClr val="accent1"/>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3BD47D76-A27C-46FD-9273-888D8EFB7C45}"/>
              </a:ext>
            </a:extLst>
          </p:cNvPr>
          <p:cNvSpPr txBox="1"/>
          <p:nvPr/>
        </p:nvSpPr>
        <p:spPr>
          <a:xfrm>
            <a:off x="3410353" y="3736365"/>
            <a:ext cx="2464220" cy="400110"/>
          </a:xfrm>
          <a:prstGeom prst="rect">
            <a:avLst/>
          </a:prstGeom>
          <a:noFill/>
        </p:spPr>
        <p:txBody>
          <a:bodyPr wrap="square" rtlCol="0">
            <a:spAutoFit/>
          </a:bodyPr>
          <a:lstStyle/>
          <a:p>
            <a:pPr algn="ctr"/>
            <a:r>
              <a:rPr lang="en-US" sz="2000" b="1" dirty="0">
                <a:solidFill>
                  <a:schemeClr val="bg1"/>
                </a:solidFill>
                <a:latin typeface="Verdana" panose="020B0604030504040204" pitchFamily="34" charset="0"/>
                <a:ea typeface="Verdana" panose="020B0604030504040204" pitchFamily="34" charset="0"/>
                <a:hlinkClick r:id="rId4" action="ppaction://hlinksldjump"/>
              </a:rPr>
              <a:t>MAKE A MODEL</a:t>
            </a:r>
            <a:endParaRPr lang="en-US" sz="2000" b="1" dirty="0">
              <a:solidFill>
                <a:schemeClr val="bg1"/>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45D2B706-35D2-48CD-881C-897380BDA109}"/>
              </a:ext>
            </a:extLst>
          </p:cNvPr>
          <p:cNvSpPr txBox="1"/>
          <p:nvPr/>
        </p:nvSpPr>
        <p:spPr>
          <a:xfrm>
            <a:off x="6125999" y="3736365"/>
            <a:ext cx="2099556" cy="400110"/>
          </a:xfrm>
          <a:prstGeom prst="rect">
            <a:avLst/>
          </a:prstGeom>
          <a:noFill/>
        </p:spPr>
        <p:txBody>
          <a:bodyPr wrap="square" rtlCol="0">
            <a:spAutoFit/>
          </a:bodyPr>
          <a:lstStyle/>
          <a:p>
            <a:pPr algn="ctr"/>
            <a:r>
              <a:rPr lang="en-US" sz="2000" b="1" dirty="0">
                <a:solidFill>
                  <a:schemeClr val="bg1"/>
                </a:solidFill>
                <a:latin typeface="Verdana" panose="020B0604030504040204" pitchFamily="34" charset="0"/>
                <a:ea typeface="Verdana" panose="020B0604030504040204" pitchFamily="34" charset="0"/>
                <a:hlinkClick r:id="rId5" action="ppaction://hlinksldjump">
                  <a:extLst>
                    <a:ext uri="{A12FA001-AC4F-418D-AE19-62706E023703}">
                      <ahyp:hlinkClr xmlns:ahyp="http://schemas.microsoft.com/office/drawing/2018/hyperlinkcolor" val="tx"/>
                    </a:ext>
                  </a:extLst>
                </a:hlinkClick>
              </a:rPr>
              <a:t>ACROSTIC</a:t>
            </a:r>
            <a:endParaRPr lang="en-US" sz="2000" b="1"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9890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B8DF36-198D-44FC-B8B1-D16101CDFB21}"/>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6686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06E0185-5A1C-4C7A-BD27-70530ED55244}"/>
              </a:ext>
            </a:extLst>
          </p:cNvPr>
          <p:cNvSpPr txBox="1"/>
          <p:nvPr/>
        </p:nvSpPr>
        <p:spPr>
          <a:xfrm>
            <a:off x="234062" y="443407"/>
            <a:ext cx="2112384"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11" name="TextBox 10">
            <a:extLst>
              <a:ext uri="{FF2B5EF4-FFF2-40B4-BE49-F238E27FC236}">
                <a16:creationId xmlns:a16="http://schemas.microsoft.com/office/drawing/2014/main" id="{CD735366-70CA-4885-A75A-0E5A10E9964E}"/>
              </a:ext>
            </a:extLst>
          </p:cNvPr>
          <p:cNvSpPr txBox="1"/>
          <p:nvPr/>
        </p:nvSpPr>
        <p:spPr>
          <a:xfrm>
            <a:off x="234062" y="1714237"/>
            <a:ext cx="2112384"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12" name="TextBox 11">
            <a:extLst>
              <a:ext uri="{FF2B5EF4-FFF2-40B4-BE49-F238E27FC236}">
                <a16:creationId xmlns:a16="http://schemas.microsoft.com/office/drawing/2014/main" id="{946929CE-DCCA-4666-AC34-B3DEC6DCB33D}"/>
              </a:ext>
            </a:extLst>
          </p:cNvPr>
          <p:cNvSpPr txBox="1"/>
          <p:nvPr/>
        </p:nvSpPr>
        <p:spPr>
          <a:xfrm>
            <a:off x="234062" y="2997285"/>
            <a:ext cx="2112384"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6" name="TextBox 5">
            <a:extLst>
              <a:ext uri="{FF2B5EF4-FFF2-40B4-BE49-F238E27FC236}">
                <a16:creationId xmlns:a16="http://schemas.microsoft.com/office/drawing/2014/main" id="{15844F67-428B-4FDF-BF9F-C81E7D3EC0C2}"/>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 action="ppaction://hlinkshowjump?jump=firstslide"/>
              </a:rPr>
              <a:t>Go Back to Lab Room</a:t>
            </a:r>
            <a:endParaRPr lang="en-US" sz="1200" b="1" dirty="0">
              <a:latin typeface="Georgia" panose="02040502050405020303" pitchFamily="18" charset="0"/>
              <a:ea typeface="Verdana" panose="020B0604030504040204" pitchFamily="34" charset="0"/>
              <a:cs typeface="+mj-cs"/>
            </a:endParaRPr>
          </a:p>
        </p:txBody>
      </p:sp>
      <p:sp>
        <p:nvSpPr>
          <p:cNvPr id="2" name="TextBox 1">
            <a:hlinkClick r:id="rId2"/>
            <a:extLst>
              <a:ext uri="{FF2B5EF4-FFF2-40B4-BE49-F238E27FC236}">
                <a16:creationId xmlns:a16="http://schemas.microsoft.com/office/drawing/2014/main" id="{FC88A590-062A-4111-B170-3906B29B61EB}"/>
              </a:ext>
            </a:extLst>
          </p:cNvPr>
          <p:cNvSpPr txBox="1"/>
          <p:nvPr/>
        </p:nvSpPr>
        <p:spPr>
          <a:xfrm>
            <a:off x="2629787" y="1254265"/>
            <a:ext cx="5996762" cy="307777"/>
          </a:xfrm>
          <a:prstGeom prst="rect">
            <a:avLst/>
          </a:prstGeom>
          <a:noFill/>
        </p:spPr>
        <p:txBody>
          <a:bodyPr wrap="square" rtlCol="0">
            <a:spAutoFit/>
          </a:bodyPr>
          <a:lstStyle/>
          <a:p>
            <a:pPr marL="171450" indent="0"/>
            <a:r>
              <a:rPr lang="en-US" sz="1400" dirty="0">
                <a:solidFill>
                  <a:prstClr val="black"/>
                </a:solidFill>
                <a:latin typeface="Verdana" panose="020B0604030504040204" pitchFamily="34" charset="0"/>
                <a:ea typeface="Verdana" panose="020B0604030504040204" pitchFamily="34" charset="0"/>
                <a:hlinkClick r:id="rId2"/>
              </a:rPr>
              <a:t>https://www.youtube.com/watch?v=8m6hHRlKwxY&amp;vl=en</a:t>
            </a:r>
            <a:endParaRPr lang="en-US" sz="1400" b="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0905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2316D-1598-4469-9BCC-45D1CC2A777C}"/>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323860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C1ED6-F44E-4450-866F-3C1622A780E1}"/>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742579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7ED680-7B51-41F7-9F88-C0FFE6987AEA}"/>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96825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E27DE7-446D-4E32-A846-28CFEF42E19E}"/>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 action="ppaction://hlinkshowjump?jump=nextslide"/>
              </a:rPr>
              <a:t>Continue</a:t>
            </a:r>
            <a:r>
              <a:rPr lang="en-US" sz="1200" dirty="0">
                <a:hlinkClick r:id="" action="ppaction://hlinkshowjump?jump=nextslide"/>
              </a:rPr>
              <a:t> </a:t>
            </a:r>
            <a:r>
              <a:rPr lang="en-US" sz="1200" b="1" dirty="0">
                <a:latin typeface="Georgia" panose="02040502050405020303" pitchFamily="18" charset="0"/>
                <a:ea typeface="Verdana" panose="020B0604030504040204" pitchFamily="34" charset="0"/>
                <a:cs typeface="+mj-cs"/>
                <a:hlinkClick r:id="" action="ppaction://hlinkshowjump?jump=nextslide"/>
              </a:rPr>
              <a:t>to Part 2</a:t>
            </a:r>
            <a:endParaRPr lang="en-US" sz="1200" b="1" dirty="0">
              <a:latin typeface="Georgia" panose="02040502050405020303" pitchFamily="18" charset="0"/>
              <a:ea typeface="Verdana" panose="020B0604030504040204" pitchFamily="34" charset="0"/>
              <a:cs typeface="+mj-cs"/>
            </a:endParaRPr>
          </a:p>
        </p:txBody>
      </p:sp>
      <p:sp>
        <p:nvSpPr>
          <p:cNvPr id="4" name="TextBox 3">
            <a:extLst>
              <a:ext uri="{FF2B5EF4-FFF2-40B4-BE49-F238E27FC236}">
                <a16:creationId xmlns:a16="http://schemas.microsoft.com/office/drawing/2014/main" id="{DE74CBAA-989A-40A1-ADC8-82DD172B3635}"/>
              </a:ext>
            </a:extLst>
          </p:cNvPr>
          <p:cNvSpPr txBox="1"/>
          <p:nvPr/>
        </p:nvSpPr>
        <p:spPr>
          <a:xfrm>
            <a:off x="208633" y="1690502"/>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5" name="TextBox 4">
            <a:extLst>
              <a:ext uri="{FF2B5EF4-FFF2-40B4-BE49-F238E27FC236}">
                <a16:creationId xmlns:a16="http://schemas.microsoft.com/office/drawing/2014/main" id="{755C743A-0C58-4773-8644-D0E8AB097D7B}"/>
              </a:ext>
            </a:extLst>
          </p:cNvPr>
          <p:cNvSpPr txBox="1"/>
          <p:nvPr/>
        </p:nvSpPr>
        <p:spPr>
          <a:xfrm>
            <a:off x="208632" y="2773285"/>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6" name="TextBox 5">
            <a:extLst>
              <a:ext uri="{FF2B5EF4-FFF2-40B4-BE49-F238E27FC236}">
                <a16:creationId xmlns:a16="http://schemas.microsoft.com/office/drawing/2014/main" id="{8BEEA5E4-9589-4F36-BD4C-985336CE0296}"/>
              </a:ext>
            </a:extLst>
          </p:cNvPr>
          <p:cNvSpPr txBox="1"/>
          <p:nvPr/>
        </p:nvSpPr>
        <p:spPr>
          <a:xfrm>
            <a:off x="208632" y="3856069"/>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Tree>
    <p:extLst>
      <p:ext uri="{BB962C8B-B14F-4D97-AF65-F5344CB8AC3E}">
        <p14:creationId xmlns:p14="http://schemas.microsoft.com/office/powerpoint/2010/main" val="106751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5D1CDC-EABF-4BCB-917D-A083AE3123D8}"/>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 action="ppaction://hlinkshowjump?jump=nextslide"/>
              </a:rPr>
              <a:t>Continue</a:t>
            </a:r>
            <a:r>
              <a:rPr lang="en-US" sz="1200" dirty="0">
                <a:hlinkClick r:id="" action="ppaction://hlinkshowjump?jump=nextslide"/>
              </a:rPr>
              <a:t> </a:t>
            </a:r>
            <a:r>
              <a:rPr lang="en-US" sz="1200" b="1" dirty="0">
                <a:latin typeface="Georgia" panose="02040502050405020303" pitchFamily="18" charset="0"/>
                <a:ea typeface="Verdana" panose="020B0604030504040204" pitchFamily="34" charset="0"/>
                <a:cs typeface="+mj-cs"/>
                <a:hlinkClick r:id="" action="ppaction://hlinkshowjump?jump=nextslide"/>
              </a:rPr>
              <a:t>to Questions</a:t>
            </a:r>
            <a:endParaRPr lang="en-US" sz="1200" b="1" dirty="0">
              <a:latin typeface="Georgia" panose="02040502050405020303" pitchFamily="18" charset="0"/>
              <a:ea typeface="Verdana" panose="020B0604030504040204" pitchFamily="34" charset="0"/>
              <a:cs typeface="+mj-cs"/>
            </a:endParaRPr>
          </a:p>
        </p:txBody>
      </p:sp>
      <p:sp>
        <p:nvSpPr>
          <p:cNvPr id="5" name="TextBox 4">
            <a:extLst>
              <a:ext uri="{FF2B5EF4-FFF2-40B4-BE49-F238E27FC236}">
                <a16:creationId xmlns:a16="http://schemas.microsoft.com/office/drawing/2014/main" id="{391321A3-ABA8-47C2-93C5-7CA863D29085}"/>
              </a:ext>
            </a:extLst>
          </p:cNvPr>
          <p:cNvSpPr txBox="1"/>
          <p:nvPr/>
        </p:nvSpPr>
        <p:spPr>
          <a:xfrm>
            <a:off x="208632" y="1642485"/>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6" name="TextBox 5">
            <a:extLst>
              <a:ext uri="{FF2B5EF4-FFF2-40B4-BE49-F238E27FC236}">
                <a16:creationId xmlns:a16="http://schemas.microsoft.com/office/drawing/2014/main" id="{0C46EABD-9CE1-45E6-A3E8-514F79894167}"/>
              </a:ext>
            </a:extLst>
          </p:cNvPr>
          <p:cNvSpPr txBox="1"/>
          <p:nvPr/>
        </p:nvSpPr>
        <p:spPr>
          <a:xfrm>
            <a:off x="208632" y="2913877"/>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Tree>
    <p:extLst>
      <p:ext uri="{BB962C8B-B14F-4D97-AF65-F5344CB8AC3E}">
        <p14:creationId xmlns:p14="http://schemas.microsoft.com/office/powerpoint/2010/main" val="61597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79EF40DC-3395-40D7-8C99-6CCBAE08D59E}"/>
              </a:ext>
            </a:extLst>
          </p:cNvPr>
          <p:cNvSpPr txBox="1"/>
          <p:nvPr/>
        </p:nvSpPr>
        <p:spPr>
          <a:xfrm>
            <a:off x="248388" y="422767"/>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28" name="TextBox 27">
            <a:extLst>
              <a:ext uri="{FF2B5EF4-FFF2-40B4-BE49-F238E27FC236}">
                <a16:creationId xmlns:a16="http://schemas.microsoft.com/office/drawing/2014/main" id="{3DC580C0-61F5-459D-84A9-85DCCCB52415}"/>
              </a:ext>
            </a:extLst>
          </p:cNvPr>
          <p:cNvSpPr txBox="1"/>
          <p:nvPr/>
        </p:nvSpPr>
        <p:spPr>
          <a:xfrm>
            <a:off x="248388" y="1144774"/>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29" name="TextBox 28">
            <a:extLst>
              <a:ext uri="{FF2B5EF4-FFF2-40B4-BE49-F238E27FC236}">
                <a16:creationId xmlns:a16="http://schemas.microsoft.com/office/drawing/2014/main" id="{D53223CE-53B3-450E-B3AE-A5CAF535B720}"/>
              </a:ext>
            </a:extLst>
          </p:cNvPr>
          <p:cNvSpPr txBox="1"/>
          <p:nvPr/>
        </p:nvSpPr>
        <p:spPr>
          <a:xfrm>
            <a:off x="248388" y="1885570"/>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7" name="TextBox 6">
            <a:extLst>
              <a:ext uri="{FF2B5EF4-FFF2-40B4-BE49-F238E27FC236}">
                <a16:creationId xmlns:a16="http://schemas.microsoft.com/office/drawing/2014/main" id="{8EDE17DF-F85E-4CF3-9B31-98EFC2CF108E}"/>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 action="ppaction://hlinkshowjump?jump=firstslide"/>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162776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C826E9-58DB-481E-B664-679E13D81791}"/>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 action="ppaction://hlinkshowjump?jump=nextslide"/>
              </a:rPr>
              <a:t>Go to Part 2</a:t>
            </a:r>
            <a:endParaRPr lang="en-US" sz="1200" b="1" dirty="0">
              <a:latin typeface="Georgia" panose="02040502050405020303" pitchFamily="18" charset="0"/>
              <a:ea typeface="Verdana" panose="020B0604030504040204" pitchFamily="34" charset="0"/>
              <a:cs typeface="+mj-cs"/>
            </a:endParaRPr>
          </a:p>
        </p:txBody>
      </p:sp>
      <p:sp>
        <p:nvSpPr>
          <p:cNvPr id="3" name="TextBox 2">
            <a:extLst>
              <a:ext uri="{FF2B5EF4-FFF2-40B4-BE49-F238E27FC236}">
                <a16:creationId xmlns:a16="http://schemas.microsoft.com/office/drawing/2014/main" id="{8DE3F718-77E9-4048-A55F-DEEBF7B8C4B9}"/>
              </a:ext>
            </a:extLst>
          </p:cNvPr>
          <p:cNvSpPr txBox="1"/>
          <p:nvPr/>
        </p:nvSpPr>
        <p:spPr>
          <a:xfrm>
            <a:off x="238449" y="432709"/>
            <a:ext cx="2022499"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grpSp>
        <p:nvGrpSpPr>
          <p:cNvPr id="8" name="Group 7">
            <a:extLst>
              <a:ext uri="{FF2B5EF4-FFF2-40B4-BE49-F238E27FC236}">
                <a16:creationId xmlns:a16="http://schemas.microsoft.com/office/drawing/2014/main" id="{A1A43930-697B-43C6-AFD7-238BE8DFB6FB}"/>
              </a:ext>
            </a:extLst>
          </p:cNvPr>
          <p:cNvGrpSpPr/>
          <p:nvPr/>
        </p:nvGrpSpPr>
        <p:grpSpPr>
          <a:xfrm>
            <a:off x="4064647" y="1679677"/>
            <a:ext cx="1516481" cy="1124712"/>
            <a:chOff x="2794262" y="3781176"/>
            <a:chExt cx="2011680" cy="1549952"/>
          </a:xfrm>
        </p:grpSpPr>
        <p:sp>
          <p:nvSpPr>
            <p:cNvPr id="5" name="TextBox 4">
              <a:extLst>
                <a:ext uri="{FF2B5EF4-FFF2-40B4-BE49-F238E27FC236}">
                  <a16:creationId xmlns:a16="http://schemas.microsoft.com/office/drawing/2014/main" id="{FFBD163F-156B-488F-8445-AA3D5F1CA385}"/>
                </a:ext>
              </a:extLst>
            </p:cNvPr>
            <p:cNvSpPr txBox="1"/>
            <p:nvPr/>
          </p:nvSpPr>
          <p:spPr>
            <a:xfrm>
              <a:off x="2794262" y="3781176"/>
              <a:ext cx="2011680" cy="1549952"/>
            </a:xfrm>
            <a:prstGeom prst="rect">
              <a:avLst/>
            </a:prstGeom>
            <a:noFill/>
            <a:ln>
              <a:solidFill>
                <a:schemeClr val="tx1"/>
              </a:solidFill>
            </a:ln>
          </p:spPr>
          <p:txBody>
            <a:bodyPr wrap="square" rtlCol="0" anchor="b">
              <a:spAutoFit/>
            </a:bodyPr>
            <a:lstStyle/>
            <a:p>
              <a:pPr algn="ctr" defTabSz="1005840"/>
              <a:r>
                <a:rPr lang="en-US" sz="1700" dirty="0">
                  <a:solidFill>
                    <a:prstClr val="black"/>
                  </a:solidFill>
                  <a:latin typeface="Verdana" panose="020B0604030504040204" pitchFamily="34" charset="0"/>
                  <a:ea typeface="Verdana" panose="020B0604030504040204" pitchFamily="34" charset="0"/>
                </a:rPr>
                <a:t>Genes</a:t>
              </a:r>
            </a:p>
          </p:txBody>
        </p:sp>
        <p:pic>
          <p:nvPicPr>
            <p:cNvPr id="7" name="Picture 6">
              <a:extLst>
                <a:ext uri="{FF2B5EF4-FFF2-40B4-BE49-F238E27FC236}">
                  <a16:creationId xmlns:a16="http://schemas.microsoft.com/office/drawing/2014/main" id="{F3A600BA-AAA3-49FF-8393-FA47F77062E1}"/>
                </a:ext>
              </a:extLst>
            </p:cNvPr>
            <p:cNvPicPr>
              <a:picLocks noChangeAspect="1"/>
            </p:cNvPicPr>
            <p:nvPr/>
          </p:nvPicPr>
          <p:blipFill>
            <a:blip r:embed="rId2"/>
            <a:stretch>
              <a:fillRect/>
            </a:stretch>
          </p:blipFill>
          <p:spPr>
            <a:xfrm>
              <a:off x="3019119" y="3942518"/>
              <a:ext cx="1561965" cy="1097280"/>
            </a:xfrm>
            <a:prstGeom prst="rect">
              <a:avLst/>
            </a:prstGeom>
          </p:spPr>
        </p:pic>
      </p:grpSp>
      <p:grpSp>
        <p:nvGrpSpPr>
          <p:cNvPr id="18" name="Group 17">
            <a:extLst>
              <a:ext uri="{FF2B5EF4-FFF2-40B4-BE49-F238E27FC236}">
                <a16:creationId xmlns:a16="http://schemas.microsoft.com/office/drawing/2014/main" id="{42F66026-17F4-4863-BEFD-8C4220C118ED}"/>
              </a:ext>
            </a:extLst>
          </p:cNvPr>
          <p:cNvGrpSpPr/>
          <p:nvPr/>
        </p:nvGrpSpPr>
        <p:grpSpPr>
          <a:xfrm>
            <a:off x="7030737" y="1679677"/>
            <a:ext cx="1517904" cy="1124712"/>
            <a:chOff x="5569648" y="1443753"/>
            <a:chExt cx="2377440" cy="1645920"/>
          </a:xfrm>
        </p:grpSpPr>
        <p:sp>
          <p:nvSpPr>
            <p:cNvPr id="10" name="TextBox 9">
              <a:extLst>
                <a:ext uri="{FF2B5EF4-FFF2-40B4-BE49-F238E27FC236}">
                  <a16:creationId xmlns:a16="http://schemas.microsoft.com/office/drawing/2014/main" id="{2D57977D-99FB-478B-A83C-2B6C3E98BC2C}"/>
                </a:ext>
              </a:extLst>
            </p:cNvPr>
            <p:cNvSpPr txBox="1"/>
            <p:nvPr/>
          </p:nvSpPr>
          <p:spPr>
            <a:xfrm>
              <a:off x="5569648" y="1443753"/>
              <a:ext cx="2377440" cy="1645920"/>
            </a:xfrm>
            <a:prstGeom prst="rect">
              <a:avLst/>
            </a:prstGeom>
            <a:noFill/>
            <a:ln>
              <a:solidFill>
                <a:schemeClr val="tx1"/>
              </a:solidFill>
            </a:ln>
          </p:spPr>
          <p:txBody>
            <a:bodyPr wrap="square" rtlCol="0" anchor="b">
              <a:spAutoFit/>
            </a:bodyPr>
            <a:lstStyle/>
            <a:p>
              <a:pPr algn="ctr" defTabSz="1005840"/>
              <a:r>
                <a:rPr lang="en-US" sz="1700" dirty="0"/>
                <a:t>Chromosomes</a:t>
              </a:r>
              <a:endParaRPr lang="en-US" sz="1700" dirty="0">
                <a:solidFill>
                  <a:prstClr val="black"/>
                </a:solidFill>
                <a:latin typeface="Verdana" panose="020B0604030504040204" pitchFamily="34" charset="0"/>
                <a:ea typeface="Verdana" panose="020B0604030504040204" pitchFamily="34" charset="0"/>
              </a:endParaRPr>
            </a:p>
          </p:txBody>
        </p:sp>
        <p:pic>
          <p:nvPicPr>
            <p:cNvPr id="12" name="Picture 11">
              <a:extLst>
                <a:ext uri="{FF2B5EF4-FFF2-40B4-BE49-F238E27FC236}">
                  <a16:creationId xmlns:a16="http://schemas.microsoft.com/office/drawing/2014/main" id="{63FA1779-FD11-455C-97DD-BD4E4525EA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590" y="1508913"/>
              <a:ext cx="1481555" cy="1163318"/>
            </a:xfrm>
            <a:prstGeom prst="rect">
              <a:avLst/>
            </a:prstGeom>
          </p:spPr>
        </p:pic>
      </p:grpSp>
      <p:grpSp>
        <p:nvGrpSpPr>
          <p:cNvPr id="30" name="Group 29">
            <a:extLst>
              <a:ext uri="{FF2B5EF4-FFF2-40B4-BE49-F238E27FC236}">
                <a16:creationId xmlns:a16="http://schemas.microsoft.com/office/drawing/2014/main" id="{79C95B3D-3718-4A5A-8306-8DD1838D1D34}"/>
              </a:ext>
            </a:extLst>
          </p:cNvPr>
          <p:cNvGrpSpPr/>
          <p:nvPr/>
        </p:nvGrpSpPr>
        <p:grpSpPr>
          <a:xfrm>
            <a:off x="5740654" y="3389629"/>
            <a:ext cx="1517904" cy="1124712"/>
            <a:chOff x="6796886" y="1326675"/>
            <a:chExt cx="1517904" cy="1124712"/>
          </a:xfrm>
        </p:grpSpPr>
        <p:sp>
          <p:nvSpPr>
            <p:cNvPr id="14" name="TextBox 13">
              <a:extLst>
                <a:ext uri="{FF2B5EF4-FFF2-40B4-BE49-F238E27FC236}">
                  <a16:creationId xmlns:a16="http://schemas.microsoft.com/office/drawing/2014/main" id="{B94530CA-F0E3-4167-8BE7-E96712AB3BE6}"/>
                </a:ext>
              </a:extLst>
            </p:cNvPr>
            <p:cNvSpPr txBox="1"/>
            <p:nvPr/>
          </p:nvSpPr>
          <p:spPr>
            <a:xfrm>
              <a:off x="6796886" y="1326675"/>
              <a:ext cx="1517904" cy="1124712"/>
            </a:xfrm>
            <a:prstGeom prst="rect">
              <a:avLst/>
            </a:prstGeom>
            <a:noFill/>
            <a:ln>
              <a:solidFill>
                <a:schemeClr val="tx1"/>
              </a:solidFill>
            </a:ln>
          </p:spPr>
          <p:txBody>
            <a:bodyPr wrap="square" rtlCol="0" anchor="b">
              <a:spAutoFit/>
            </a:bodyPr>
            <a:lstStyle/>
            <a:p>
              <a:pPr algn="ctr" defTabSz="1005840"/>
              <a:r>
                <a:rPr lang="en-US" sz="1700" dirty="0">
                  <a:solidFill>
                    <a:prstClr val="black"/>
                  </a:solidFill>
                  <a:latin typeface="Verdana" panose="020B0604030504040204" pitchFamily="34" charset="0"/>
                  <a:ea typeface="Verdana" panose="020B0604030504040204" pitchFamily="34" charset="0"/>
                </a:rPr>
                <a:t>DNA</a:t>
              </a:r>
            </a:p>
          </p:txBody>
        </p:sp>
        <p:pic>
          <p:nvPicPr>
            <p:cNvPr id="17" name="Picture 16">
              <a:extLst>
                <a:ext uri="{FF2B5EF4-FFF2-40B4-BE49-F238E27FC236}">
                  <a16:creationId xmlns:a16="http://schemas.microsoft.com/office/drawing/2014/main" id="{4B431C82-7310-4345-A986-E6C08F9684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6761" y="1373837"/>
              <a:ext cx="978154" cy="698402"/>
            </a:xfrm>
            <a:prstGeom prst="rect">
              <a:avLst/>
            </a:prstGeom>
          </p:spPr>
        </p:pic>
        <p:cxnSp>
          <p:nvCxnSpPr>
            <p:cNvPr id="28" name="Straight Arrow Connector 27">
              <a:extLst>
                <a:ext uri="{FF2B5EF4-FFF2-40B4-BE49-F238E27FC236}">
                  <a16:creationId xmlns:a16="http://schemas.microsoft.com/office/drawing/2014/main" id="{10A3EA8C-59D7-4AD3-9060-67B112421E20}"/>
                </a:ext>
              </a:extLst>
            </p:cNvPr>
            <p:cNvCxnSpPr>
              <a:cxnSpLocks/>
            </p:cNvCxnSpPr>
            <p:nvPr/>
          </p:nvCxnSpPr>
          <p:spPr>
            <a:xfrm flipH="1" flipV="1">
              <a:off x="7555838" y="1690849"/>
              <a:ext cx="332207" cy="349201"/>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E3081073-84CC-4108-903D-E30E228C7291}"/>
              </a:ext>
            </a:extLst>
          </p:cNvPr>
          <p:cNvGrpSpPr/>
          <p:nvPr/>
        </p:nvGrpSpPr>
        <p:grpSpPr>
          <a:xfrm>
            <a:off x="2716249" y="3389629"/>
            <a:ext cx="1517904" cy="1124712"/>
            <a:chOff x="4402494" y="3704547"/>
            <a:chExt cx="1517904" cy="1124712"/>
          </a:xfrm>
        </p:grpSpPr>
        <p:sp>
          <p:nvSpPr>
            <p:cNvPr id="23" name="TextBox 22">
              <a:extLst>
                <a:ext uri="{FF2B5EF4-FFF2-40B4-BE49-F238E27FC236}">
                  <a16:creationId xmlns:a16="http://schemas.microsoft.com/office/drawing/2014/main" id="{292617EC-7C41-4F69-AA06-38F1325CC950}"/>
                </a:ext>
              </a:extLst>
            </p:cNvPr>
            <p:cNvSpPr txBox="1"/>
            <p:nvPr/>
          </p:nvSpPr>
          <p:spPr>
            <a:xfrm>
              <a:off x="4402494" y="3704547"/>
              <a:ext cx="1517904" cy="1124712"/>
            </a:xfrm>
            <a:prstGeom prst="rect">
              <a:avLst/>
            </a:prstGeom>
            <a:noFill/>
            <a:ln>
              <a:solidFill>
                <a:schemeClr val="tx1"/>
              </a:solidFill>
            </a:ln>
          </p:spPr>
          <p:txBody>
            <a:bodyPr wrap="square" anchor="b">
              <a:spAutoFit/>
            </a:bodyPr>
            <a:lstStyle/>
            <a:p>
              <a:pPr algn="ctr" defTabSz="1005840"/>
              <a:r>
                <a:rPr lang="en-US" sz="1700" dirty="0">
                  <a:solidFill>
                    <a:prstClr val="black"/>
                  </a:solidFill>
                  <a:latin typeface="Verdana" panose="020B0604030504040204" pitchFamily="34" charset="0"/>
                  <a:ea typeface="Verdana" panose="020B0604030504040204" pitchFamily="34" charset="0"/>
                </a:rPr>
                <a:t>Nucleus</a:t>
              </a:r>
            </a:p>
          </p:txBody>
        </p:sp>
        <p:pic>
          <p:nvPicPr>
            <p:cNvPr id="32" name="Picture 31">
              <a:extLst>
                <a:ext uri="{FF2B5EF4-FFF2-40B4-BE49-F238E27FC236}">
                  <a16:creationId xmlns:a16="http://schemas.microsoft.com/office/drawing/2014/main" id="{84C581E2-47B0-4185-85F3-86D67C6A91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5927" y="3781867"/>
              <a:ext cx="782799" cy="782799"/>
            </a:xfrm>
            <a:prstGeom prst="rect">
              <a:avLst/>
            </a:prstGeom>
          </p:spPr>
        </p:pic>
        <p:cxnSp>
          <p:nvCxnSpPr>
            <p:cNvPr id="26" name="Straight Arrow Connector 25">
              <a:extLst>
                <a:ext uri="{FF2B5EF4-FFF2-40B4-BE49-F238E27FC236}">
                  <a16:creationId xmlns:a16="http://schemas.microsoft.com/office/drawing/2014/main" id="{C2BEDE9F-4372-4356-8537-86AB506FCB8A}"/>
                </a:ext>
              </a:extLst>
            </p:cNvPr>
            <p:cNvCxnSpPr>
              <a:cxnSpLocks/>
            </p:cNvCxnSpPr>
            <p:nvPr/>
          </p:nvCxnSpPr>
          <p:spPr>
            <a:xfrm flipH="1">
              <a:off x="5123682" y="3985994"/>
              <a:ext cx="575880" cy="18727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981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7FD5FF-7160-475A-A607-7D9C1C3CDCFF}"/>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Part 3</a:t>
            </a:r>
            <a:endParaRPr lang="en-US" sz="1200" b="1" dirty="0">
              <a:latin typeface="Georgia" panose="02040502050405020303" pitchFamily="18" charset="0"/>
              <a:ea typeface="Verdana" panose="020B0604030504040204" pitchFamily="34" charset="0"/>
              <a:cs typeface="+mj-cs"/>
            </a:endParaRPr>
          </a:p>
        </p:txBody>
      </p:sp>
      <p:sp>
        <p:nvSpPr>
          <p:cNvPr id="5" name="TextBox 4">
            <a:extLst>
              <a:ext uri="{FF2B5EF4-FFF2-40B4-BE49-F238E27FC236}">
                <a16:creationId xmlns:a16="http://schemas.microsoft.com/office/drawing/2014/main" id="{64BC547E-5174-4735-9813-E9F8EF96B962}"/>
              </a:ext>
            </a:extLst>
          </p:cNvPr>
          <p:cNvSpPr txBox="1"/>
          <p:nvPr/>
        </p:nvSpPr>
        <p:spPr>
          <a:xfrm>
            <a:off x="238449" y="432709"/>
            <a:ext cx="2022499"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grpSp>
        <p:nvGrpSpPr>
          <p:cNvPr id="16" name="Group 15">
            <a:extLst>
              <a:ext uri="{FF2B5EF4-FFF2-40B4-BE49-F238E27FC236}">
                <a16:creationId xmlns:a16="http://schemas.microsoft.com/office/drawing/2014/main" id="{8CD77434-2ECD-4091-B1C9-FB1D2AE18D61}"/>
              </a:ext>
            </a:extLst>
          </p:cNvPr>
          <p:cNvGrpSpPr/>
          <p:nvPr/>
        </p:nvGrpSpPr>
        <p:grpSpPr>
          <a:xfrm>
            <a:off x="5577931" y="3107733"/>
            <a:ext cx="2103120" cy="1554480"/>
            <a:chOff x="6420410" y="1553253"/>
            <a:chExt cx="2103120" cy="1554480"/>
          </a:xfrm>
        </p:grpSpPr>
        <p:sp>
          <p:nvSpPr>
            <p:cNvPr id="7" name="TextBox 6">
              <a:extLst>
                <a:ext uri="{FF2B5EF4-FFF2-40B4-BE49-F238E27FC236}">
                  <a16:creationId xmlns:a16="http://schemas.microsoft.com/office/drawing/2014/main" id="{0D5EB909-95F5-4822-B6EE-AD7343581AE3}"/>
                </a:ext>
              </a:extLst>
            </p:cNvPr>
            <p:cNvSpPr txBox="1"/>
            <p:nvPr/>
          </p:nvSpPr>
          <p:spPr>
            <a:xfrm>
              <a:off x="6420410" y="1553253"/>
              <a:ext cx="2103120" cy="1554480"/>
            </a:xfrm>
            <a:prstGeom prst="rect">
              <a:avLst/>
            </a:prstGeom>
            <a:noFill/>
            <a:ln>
              <a:solidFill>
                <a:schemeClr val="tx1"/>
              </a:solidFill>
            </a:ln>
          </p:spPr>
          <p:txBody>
            <a:bodyPr wrap="square" rtlCol="0" anchor="b">
              <a:spAutoFit/>
            </a:bodyPr>
            <a:lstStyle/>
            <a:p>
              <a:pPr defTabSz="1005840"/>
              <a:r>
                <a:rPr lang="en-US" sz="1300" b="1" dirty="0">
                  <a:solidFill>
                    <a:prstClr val="black"/>
                  </a:solidFill>
                  <a:latin typeface="Verdana" panose="020B0604030504040204" pitchFamily="34" charset="0"/>
                  <a:ea typeface="Verdana" panose="020B0604030504040204" pitchFamily="34" charset="0"/>
                </a:rPr>
                <a:t>Genes</a:t>
              </a:r>
              <a:r>
                <a:rPr lang="en-US" sz="1300" dirty="0">
                  <a:solidFill>
                    <a:prstClr val="black"/>
                  </a:solidFill>
                  <a:latin typeface="Verdana" panose="020B0604030504040204" pitchFamily="34" charset="0"/>
                  <a:ea typeface="Verdana" panose="020B0604030504040204" pitchFamily="34" charset="0"/>
                </a:rPr>
                <a:t> – parts of the DNA which control the traits of an organism</a:t>
              </a:r>
            </a:p>
          </p:txBody>
        </p:sp>
        <p:pic>
          <p:nvPicPr>
            <p:cNvPr id="15" name="Picture 14">
              <a:extLst>
                <a:ext uri="{FF2B5EF4-FFF2-40B4-BE49-F238E27FC236}">
                  <a16:creationId xmlns:a16="http://schemas.microsoft.com/office/drawing/2014/main" id="{77E929BA-CFC2-45A8-B8EB-78DEFE38022A}"/>
                </a:ext>
              </a:extLst>
            </p:cNvPr>
            <p:cNvPicPr>
              <a:picLocks noChangeAspect="1"/>
            </p:cNvPicPr>
            <p:nvPr/>
          </p:nvPicPr>
          <p:blipFill>
            <a:blip r:embed="rId3"/>
            <a:stretch>
              <a:fillRect/>
            </a:stretch>
          </p:blipFill>
          <p:spPr>
            <a:xfrm>
              <a:off x="6873187" y="1633637"/>
              <a:ext cx="1177469" cy="796234"/>
            </a:xfrm>
            <a:prstGeom prst="rect">
              <a:avLst/>
            </a:prstGeom>
          </p:spPr>
        </p:pic>
      </p:grpSp>
      <p:grpSp>
        <p:nvGrpSpPr>
          <p:cNvPr id="19" name="Group 18">
            <a:extLst>
              <a:ext uri="{FF2B5EF4-FFF2-40B4-BE49-F238E27FC236}">
                <a16:creationId xmlns:a16="http://schemas.microsoft.com/office/drawing/2014/main" id="{DFE87F47-CB24-4A4C-95E4-74329E3DB0D1}"/>
              </a:ext>
            </a:extLst>
          </p:cNvPr>
          <p:cNvGrpSpPr/>
          <p:nvPr/>
        </p:nvGrpSpPr>
        <p:grpSpPr>
          <a:xfrm>
            <a:off x="6127196" y="1425158"/>
            <a:ext cx="2103120" cy="1554480"/>
            <a:chOff x="2733425" y="1641227"/>
            <a:chExt cx="2103120" cy="1554480"/>
          </a:xfrm>
        </p:grpSpPr>
        <p:sp>
          <p:nvSpPr>
            <p:cNvPr id="13" name="TextBox 12">
              <a:extLst>
                <a:ext uri="{FF2B5EF4-FFF2-40B4-BE49-F238E27FC236}">
                  <a16:creationId xmlns:a16="http://schemas.microsoft.com/office/drawing/2014/main" id="{CB23BEC3-100E-427E-B6CD-012E06847B3D}"/>
                </a:ext>
              </a:extLst>
            </p:cNvPr>
            <p:cNvSpPr txBox="1"/>
            <p:nvPr/>
          </p:nvSpPr>
          <p:spPr>
            <a:xfrm>
              <a:off x="2733425" y="1641227"/>
              <a:ext cx="2103120" cy="1554480"/>
            </a:xfrm>
            <a:prstGeom prst="rect">
              <a:avLst/>
            </a:prstGeom>
            <a:noFill/>
            <a:ln>
              <a:solidFill>
                <a:schemeClr val="tx1"/>
              </a:solidFill>
            </a:ln>
          </p:spPr>
          <p:txBody>
            <a:bodyPr wrap="square" rtlCol="0" anchor="b">
              <a:spAutoFit/>
            </a:bodyPr>
            <a:lstStyle/>
            <a:p>
              <a:pPr defTabSz="1005840"/>
              <a:r>
                <a:rPr lang="en-US" sz="1300" b="1" dirty="0">
                  <a:solidFill>
                    <a:prstClr val="black"/>
                  </a:solidFill>
                  <a:latin typeface="Verdana" panose="020B0604030504040204" pitchFamily="34" charset="0"/>
                  <a:ea typeface="Verdana" panose="020B0604030504040204" pitchFamily="34" charset="0"/>
                </a:rPr>
                <a:t>Nucleus</a:t>
              </a:r>
              <a:r>
                <a:rPr lang="en-US" sz="1300" dirty="0">
                  <a:solidFill>
                    <a:prstClr val="black"/>
                  </a:solidFill>
                  <a:latin typeface="Verdana" panose="020B0604030504040204" pitchFamily="34" charset="0"/>
                  <a:ea typeface="Verdana" panose="020B0604030504040204" pitchFamily="34" charset="0"/>
                </a:rPr>
                <a:t> – stores the cells hereditary material or DNA</a:t>
              </a:r>
            </a:p>
          </p:txBody>
        </p:sp>
        <p:pic>
          <p:nvPicPr>
            <p:cNvPr id="17" name="Picture 16">
              <a:extLst>
                <a:ext uri="{FF2B5EF4-FFF2-40B4-BE49-F238E27FC236}">
                  <a16:creationId xmlns:a16="http://schemas.microsoft.com/office/drawing/2014/main" id="{DBB944F1-CE93-454C-BCDB-2EC63307F6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0001" y="1809691"/>
              <a:ext cx="782799" cy="782799"/>
            </a:xfrm>
            <a:prstGeom prst="rect">
              <a:avLst/>
            </a:prstGeom>
          </p:spPr>
        </p:pic>
        <p:cxnSp>
          <p:nvCxnSpPr>
            <p:cNvPr id="18" name="Straight Arrow Connector 17">
              <a:extLst>
                <a:ext uri="{FF2B5EF4-FFF2-40B4-BE49-F238E27FC236}">
                  <a16:creationId xmlns:a16="http://schemas.microsoft.com/office/drawing/2014/main" id="{56476B6C-8B76-402A-BF57-0A3FB9806F65}"/>
                </a:ext>
              </a:extLst>
            </p:cNvPr>
            <p:cNvCxnSpPr>
              <a:cxnSpLocks/>
            </p:cNvCxnSpPr>
            <p:nvPr/>
          </p:nvCxnSpPr>
          <p:spPr>
            <a:xfrm flipH="1">
              <a:off x="3711400" y="1986874"/>
              <a:ext cx="575880" cy="187272"/>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085161B4-DBAD-4436-BDE5-9BD1416D82FE}"/>
              </a:ext>
            </a:extLst>
          </p:cNvPr>
          <p:cNvGrpSpPr/>
          <p:nvPr/>
        </p:nvGrpSpPr>
        <p:grpSpPr>
          <a:xfrm>
            <a:off x="3446458" y="1421399"/>
            <a:ext cx="2103120" cy="1554480"/>
            <a:chOff x="2723591" y="2753351"/>
            <a:chExt cx="2103120" cy="1554480"/>
          </a:xfrm>
        </p:grpSpPr>
        <p:sp>
          <p:nvSpPr>
            <p:cNvPr id="9" name="TextBox 8">
              <a:extLst>
                <a:ext uri="{FF2B5EF4-FFF2-40B4-BE49-F238E27FC236}">
                  <a16:creationId xmlns:a16="http://schemas.microsoft.com/office/drawing/2014/main" id="{E71E1B21-7A9B-47F6-B625-F4C70CFA69F3}"/>
                </a:ext>
              </a:extLst>
            </p:cNvPr>
            <p:cNvSpPr txBox="1"/>
            <p:nvPr/>
          </p:nvSpPr>
          <p:spPr>
            <a:xfrm>
              <a:off x="2723591" y="2753351"/>
              <a:ext cx="2103120" cy="1554480"/>
            </a:xfrm>
            <a:prstGeom prst="rect">
              <a:avLst/>
            </a:prstGeom>
            <a:noFill/>
            <a:ln>
              <a:solidFill>
                <a:schemeClr val="tx1"/>
              </a:solidFill>
            </a:ln>
          </p:spPr>
          <p:txBody>
            <a:bodyPr wrap="square" rtlCol="0" anchor="b">
              <a:spAutoFit/>
            </a:bodyPr>
            <a:lstStyle/>
            <a:p>
              <a:pPr defTabSz="1005840"/>
              <a:r>
                <a:rPr lang="en-US" sz="1100" b="1" dirty="0">
                  <a:solidFill>
                    <a:prstClr val="black"/>
                  </a:solidFill>
                  <a:latin typeface="Verdana" panose="020B0604030504040204" pitchFamily="34" charset="0"/>
                  <a:ea typeface="Verdana" panose="020B0604030504040204" pitchFamily="34" charset="0"/>
                </a:rPr>
                <a:t>Chromosomes</a:t>
              </a:r>
              <a:r>
                <a:rPr lang="en-US" sz="1100" dirty="0">
                  <a:solidFill>
                    <a:prstClr val="black"/>
                  </a:solidFill>
                  <a:latin typeface="Verdana" panose="020B0604030504040204" pitchFamily="34" charset="0"/>
                  <a:ea typeface="Verdana" panose="020B0604030504040204" pitchFamily="34" charset="0"/>
                </a:rPr>
                <a:t> – Thread-like structures that are found in the nucleus of a cell that contains all DNA.</a:t>
              </a:r>
            </a:p>
          </p:txBody>
        </p:sp>
        <p:pic>
          <p:nvPicPr>
            <p:cNvPr id="21" name="Picture 20">
              <a:extLst>
                <a:ext uri="{FF2B5EF4-FFF2-40B4-BE49-F238E27FC236}">
                  <a16:creationId xmlns:a16="http://schemas.microsoft.com/office/drawing/2014/main" id="{66E8D499-91D6-4F11-9EE3-A08453F0D2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2193" y="2789531"/>
              <a:ext cx="945916" cy="794934"/>
            </a:xfrm>
            <a:prstGeom prst="rect">
              <a:avLst/>
            </a:prstGeom>
          </p:spPr>
        </p:pic>
      </p:grpSp>
      <p:grpSp>
        <p:nvGrpSpPr>
          <p:cNvPr id="25" name="Group 24">
            <a:extLst>
              <a:ext uri="{FF2B5EF4-FFF2-40B4-BE49-F238E27FC236}">
                <a16:creationId xmlns:a16="http://schemas.microsoft.com/office/drawing/2014/main" id="{C613D4DC-3D23-4881-9C3D-3737F5D3D4EA}"/>
              </a:ext>
            </a:extLst>
          </p:cNvPr>
          <p:cNvGrpSpPr/>
          <p:nvPr/>
        </p:nvGrpSpPr>
        <p:grpSpPr>
          <a:xfrm>
            <a:off x="2867856" y="3107733"/>
            <a:ext cx="2103120" cy="1554480"/>
            <a:chOff x="2723591" y="3954327"/>
            <a:chExt cx="2103120" cy="1554480"/>
          </a:xfrm>
        </p:grpSpPr>
        <p:sp>
          <p:nvSpPr>
            <p:cNvPr id="11" name="TextBox 10">
              <a:extLst>
                <a:ext uri="{FF2B5EF4-FFF2-40B4-BE49-F238E27FC236}">
                  <a16:creationId xmlns:a16="http://schemas.microsoft.com/office/drawing/2014/main" id="{007D08F7-15CA-49B2-BADD-D4972BC18391}"/>
                </a:ext>
              </a:extLst>
            </p:cNvPr>
            <p:cNvSpPr txBox="1"/>
            <p:nvPr/>
          </p:nvSpPr>
          <p:spPr>
            <a:xfrm>
              <a:off x="2723591" y="3954327"/>
              <a:ext cx="2103120" cy="1554480"/>
            </a:xfrm>
            <a:prstGeom prst="rect">
              <a:avLst/>
            </a:prstGeom>
            <a:noFill/>
            <a:ln>
              <a:solidFill>
                <a:schemeClr val="tx1"/>
              </a:solidFill>
            </a:ln>
          </p:spPr>
          <p:txBody>
            <a:bodyPr wrap="square" rtlCol="0" anchor="b">
              <a:spAutoFit/>
            </a:bodyPr>
            <a:lstStyle/>
            <a:p>
              <a:pPr defTabSz="1005840"/>
              <a:r>
                <a:rPr lang="en-US" sz="1000" b="1" dirty="0">
                  <a:solidFill>
                    <a:prstClr val="black"/>
                  </a:solidFill>
                  <a:latin typeface="Verdana" panose="020B0604030504040204" pitchFamily="34" charset="0"/>
                  <a:ea typeface="Verdana" panose="020B0604030504040204" pitchFamily="34" charset="0"/>
                </a:rPr>
                <a:t>DNA</a:t>
              </a:r>
              <a:r>
                <a:rPr lang="en-US" sz="1000" dirty="0">
                  <a:solidFill>
                    <a:prstClr val="black"/>
                  </a:solidFill>
                  <a:latin typeface="Verdana" panose="020B0604030504040204" pitchFamily="34" charset="0"/>
                  <a:ea typeface="Verdana" panose="020B0604030504040204" pitchFamily="34" charset="0"/>
                </a:rPr>
                <a:t> – molecule that carries the genetic instructions for all living organisms.  Found in the chromosome.</a:t>
              </a:r>
            </a:p>
          </p:txBody>
        </p:sp>
        <p:pic>
          <p:nvPicPr>
            <p:cNvPr id="23" name="Picture 22">
              <a:extLst>
                <a:ext uri="{FF2B5EF4-FFF2-40B4-BE49-F238E27FC236}">
                  <a16:creationId xmlns:a16="http://schemas.microsoft.com/office/drawing/2014/main" id="{617E50D8-8A61-4C61-B52D-15F1A22A23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4174" y="4042230"/>
              <a:ext cx="978154" cy="698402"/>
            </a:xfrm>
            <a:prstGeom prst="rect">
              <a:avLst/>
            </a:prstGeom>
          </p:spPr>
        </p:pic>
        <p:cxnSp>
          <p:nvCxnSpPr>
            <p:cNvPr id="24" name="Straight Arrow Connector 23">
              <a:extLst>
                <a:ext uri="{FF2B5EF4-FFF2-40B4-BE49-F238E27FC236}">
                  <a16:creationId xmlns:a16="http://schemas.microsoft.com/office/drawing/2014/main" id="{9B558340-47F4-4C8C-AF70-551F971BB36E}"/>
                </a:ext>
              </a:extLst>
            </p:cNvPr>
            <p:cNvCxnSpPr>
              <a:cxnSpLocks/>
            </p:cNvCxnSpPr>
            <p:nvPr/>
          </p:nvCxnSpPr>
          <p:spPr>
            <a:xfrm flipH="1" flipV="1">
              <a:off x="3723251" y="4359242"/>
              <a:ext cx="332207" cy="349201"/>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036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9E8E6F-3CEA-485E-826C-30DC996FC591}"/>
              </a:ext>
            </a:extLst>
          </p:cNvPr>
          <p:cNvSpPr txBox="1"/>
          <p:nvPr/>
        </p:nvSpPr>
        <p:spPr>
          <a:xfrm>
            <a:off x="238449" y="432709"/>
            <a:ext cx="2022499"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Tree>
    <p:extLst>
      <p:ext uri="{BB962C8B-B14F-4D97-AF65-F5344CB8AC3E}">
        <p14:creationId xmlns:p14="http://schemas.microsoft.com/office/powerpoint/2010/main" val="365838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825EE-5FE2-43BF-A96A-9D5DDD5154D7}"/>
              </a:ext>
            </a:extLst>
          </p:cNvPr>
          <p:cNvSpPr txBox="1"/>
          <p:nvPr/>
        </p:nvSpPr>
        <p:spPr>
          <a:xfrm>
            <a:off x="248387" y="651088"/>
            <a:ext cx="2006296"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4" name="TextBox 3">
            <a:extLst>
              <a:ext uri="{FF2B5EF4-FFF2-40B4-BE49-F238E27FC236}">
                <a16:creationId xmlns:a16="http://schemas.microsoft.com/office/drawing/2014/main" id="{E7BEE69D-17F9-4769-9448-CC8E75F54BDC}"/>
              </a:ext>
            </a:extLst>
          </p:cNvPr>
          <p:cNvSpPr txBox="1"/>
          <p:nvPr/>
        </p:nvSpPr>
        <p:spPr>
          <a:xfrm>
            <a:off x="248386" y="1768074"/>
            <a:ext cx="20062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5" name="TextBox 4">
            <a:extLst>
              <a:ext uri="{FF2B5EF4-FFF2-40B4-BE49-F238E27FC236}">
                <a16:creationId xmlns:a16="http://schemas.microsoft.com/office/drawing/2014/main" id="{987BD0EC-49A4-4CBB-A9FD-AA3B47BAAD51}"/>
              </a:ext>
            </a:extLst>
          </p:cNvPr>
          <p:cNvSpPr txBox="1"/>
          <p:nvPr/>
        </p:nvSpPr>
        <p:spPr>
          <a:xfrm>
            <a:off x="208632" y="4639429"/>
            <a:ext cx="1968910"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7" name="TextBox 6">
            <a:extLst>
              <a:ext uri="{FF2B5EF4-FFF2-40B4-BE49-F238E27FC236}">
                <a16:creationId xmlns:a16="http://schemas.microsoft.com/office/drawing/2014/main" id="{1D7ED848-08C9-4DBF-918A-BD4F36DA4A1B}"/>
              </a:ext>
            </a:extLst>
          </p:cNvPr>
          <p:cNvSpPr txBox="1"/>
          <p:nvPr/>
        </p:nvSpPr>
        <p:spPr>
          <a:xfrm>
            <a:off x="2806001" y="1065731"/>
            <a:ext cx="5915967" cy="369332"/>
          </a:xfrm>
          <a:prstGeom prst="rect">
            <a:avLst/>
          </a:prstGeom>
          <a:noFill/>
        </p:spPr>
        <p:txBody>
          <a:bodyPr wrap="square">
            <a:spAutoFit/>
          </a:bodyPr>
          <a:lstStyle/>
          <a:p>
            <a:pPr algn="ctr"/>
            <a:r>
              <a:rPr lang="en-US" dirty="0">
                <a:hlinkClick r:id="rId3"/>
              </a:rPr>
              <a:t>https://learn.genetics.utah.edu/content/basics/</a:t>
            </a:r>
            <a:endParaRPr lang="en-US" dirty="0"/>
          </a:p>
        </p:txBody>
      </p:sp>
      <p:sp>
        <p:nvSpPr>
          <p:cNvPr id="9" name="TextBox 8">
            <a:extLst>
              <a:ext uri="{FF2B5EF4-FFF2-40B4-BE49-F238E27FC236}">
                <a16:creationId xmlns:a16="http://schemas.microsoft.com/office/drawing/2014/main" id="{A23B3A32-2D83-4C33-9AE3-ABA13836CCBD}"/>
              </a:ext>
            </a:extLst>
          </p:cNvPr>
          <p:cNvSpPr txBox="1"/>
          <p:nvPr/>
        </p:nvSpPr>
        <p:spPr>
          <a:xfrm>
            <a:off x="248385" y="4313323"/>
            <a:ext cx="20062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11" name="TextBox 10">
            <a:extLst>
              <a:ext uri="{FF2B5EF4-FFF2-40B4-BE49-F238E27FC236}">
                <a16:creationId xmlns:a16="http://schemas.microsoft.com/office/drawing/2014/main" id="{446CEA99-C613-4BBD-B4D7-0E7C441E58FB}"/>
              </a:ext>
            </a:extLst>
          </p:cNvPr>
          <p:cNvSpPr txBox="1"/>
          <p:nvPr/>
        </p:nvSpPr>
        <p:spPr>
          <a:xfrm>
            <a:off x="248386" y="3426356"/>
            <a:ext cx="20062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15" name="TextBox 14">
            <a:extLst>
              <a:ext uri="{FF2B5EF4-FFF2-40B4-BE49-F238E27FC236}">
                <a16:creationId xmlns:a16="http://schemas.microsoft.com/office/drawing/2014/main" id="{3F526BB3-8430-473A-8C3C-B5639CFCBB01}"/>
              </a:ext>
            </a:extLst>
          </p:cNvPr>
          <p:cNvSpPr txBox="1"/>
          <p:nvPr/>
        </p:nvSpPr>
        <p:spPr>
          <a:xfrm>
            <a:off x="208632" y="2597215"/>
            <a:ext cx="20062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Tree>
    <p:extLst>
      <p:ext uri="{BB962C8B-B14F-4D97-AF65-F5344CB8AC3E}">
        <p14:creationId xmlns:p14="http://schemas.microsoft.com/office/powerpoint/2010/main" val="3252649148"/>
      </p:ext>
    </p:extLst>
  </p:cSld>
  <p:clrMapOvr>
    <a:masterClrMapping/>
  </p:clrMapOvr>
</p:sld>
</file>

<file path=ppt/theme/theme1.xml><?xml version="1.0" encoding="utf-8"?>
<a:theme xmlns:a="http://schemas.openxmlformats.org/drawingml/2006/main" name="1_Lab 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Challeng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Frame Only">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idebar Onl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Blank+Copyr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tch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ad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xplor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search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Writ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rganiz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llustrat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Assess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7971661-5C74-410E-B048-7F6F0386AFEA}"/>
</file>

<file path=customXml/itemProps2.xml><?xml version="1.0" encoding="utf-8"?>
<ds:datastoreItem xmlns:ds="http://schemas.openxmlformats.org/officeDocument/2006/customXml" ds:itemID="{9E5B0BD8-56D5-40A5-82FB-7BEB3CDC5692}"/>
</file>

<file path=customXml/itemProps3.xml><?xml version="1.0" encoding="utf-8"?>
<ds:datastoreItem xmlns:ds="http://schemas.openxmlformats.org/officeDocument/2006/customXml" ds:itemID="{DADE8F01-FED2-4829-A65A-5633437537BE}"/>
</file>

<file path=docProps/app.xml><?xml version="1.0" encoding="utf-8"?>
<Properties xmlns="http://schemas.openxmlformats.org/officeDocument/2006/extended-properties" xmlns:vt="http://schemas.openxmlformats.org/officeDocument/2006/docPropsVTypes">
  <Template>Office Theme</Template>
  <TotalTime>3119</TotalTime>
  <Words>331</Words>
  <Application>Microsoft Office PowerPoint</Application>
  <PresentationFormat>On-screen Show (16:9)</PresentationFormat>
  <Paragraphs>91</Paragraphs>
  <Slides>22</Slides>
  <Notes>0</Notes>
  <HiddenSlides>0</HiddenSlides>
  <MMClips>0</MMClips>
  <ScaleCrop>false</ScaleCrop>
  <HeadingPairs>
    <vt:vector size="6" baseType="variant">
      <vt:variant>
        <vt:lpstr>Fonts Used</vt:lpstr>
      </vt:variant>
      <vt:variant>
        <vt:i4>4</vt:i4>
      </vt:variant>
      <vt:variant>
        <vt:lpstr>Theme</vt:lpstr>
      </vt:variant>
      <vt:variant>
        <vt:i4>13</vt:i4>
      </vt:variant>
      <vt:variant>
        <vt:lpstr>Slide Titles</vt:lpstr>
      </vt:variant>
      <vt:variant>
        <vt:i4>22</vt:i4>
      </vt:variant>
    </vt:vector>
  </HeadingPairs>
  <TitlesOfParts>
    <vt:vector size="39" baseType="lpstr">
      <vt:lpstr>Arial</vt:lpstr>
      <vt:lpstr>Calibri</vt:lpstr>
      <vt:lpstr>Georgia</vt:lpstr>
      <vt:lpstr>Verdana</vt:lpstr>
      <vt:lpstr>1_Lab Room</vt:lpstr>
      <vt:lpstr>Watch It</vt:lpstr>
      <vt:lpstr>Read It</vt:lpstr>
      <vt:lpstr>Explore It</vt:lpstr>
      <vt:lpstr>Research It</vt:lpstr>
      <vt:lpstr>Write It</vt:lpstr>
      <vt:lpstr>Organize It</vt:lpstr>
      <vt:lpstr>Illustrate It</vt:lpstr>
      <vt:lpstr>Assess It</vt:lpstr>
      <vt:lpstr>Challenge It</vt:lpstr>
      <vt:lpstr>Frame Only</vt:lpstr>
      <vt:lpstr>Sidebar Only</vt:lpstr>
      <vt:lpstr>Blank+Copyright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Stone</dc:creator>
  <cp:lastModifiedBy>Amber Roberts</cp:lastModifiedBy>
  <cp:revision>149</cp:revision>
  <dcterms:created xsi:type="dcterms:W3CDTF">2020-06-04T19:05:49Z</dcterms:created>
  <dcterms:modified xsi:type="dcterms:W3CDTF">2021-03-22T16:49:00Z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88700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