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02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3648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8CF6D-8899-4542-9E5D-7EBB6E9B8C08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7EC31-FEC5-6943-8EA8-F18380FD16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1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6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F610-843F-3346-AE18-AA286793C5EF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8DCE-DC64-E24B-A521-F043893F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4350" y="340658"/>
            <a:ext cx="5829300" cy="3948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Century Gothic" charset="0"/>
                <a:ea typeface="Century Gothic" charset="0"/>
                <a:cs typeface="Century Gothic" charset="0"/>
              </a:rPr>
              <a:t>Water Cycle Notes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6750" y="933898"/>
            <a:ext cx="5829300" cy="77210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525" y="1056806"/>
            <a:ext cx="556895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entury Gothic" pitchFamily="34" charset="0"/>
              </a:rPr>
              <a:t>Water Cycle</a:t>
            </a:r>
          </a:p>
          <a:p>
            <a:r>
              <a:rPr lang="en-US" sz="1200" dirty="0">
                <a:latin typeface="Century Gothic" pitchFamily="34" charset="0"/>
              </a:rPr>
              <a:t>Also called the ___________________ Cycle</a:t>
            </a:r>
          </a:p>
          <a:p>
            <a:r>
              <a:rPr lang="en-US" sz="1200" dirty="0">
                <a:latin typeface="Century Gothic" pitchFamily="34" charset="0"/>
              </a:rPr>
              <a:t>Process by which water __________________between the Earth’s oceans, ________________________and land</a:t>
            </a:r>
          </a:p>
          <a:p>
            <a:r>
              <a:rPr lang="en-US" sz="1200" dirty="0">
                <a:latin typeface="Century Gothic" pitchFamily="34" charset="0"/>
              </a:rPr>
              <a:t>Involves water storage</a:t>
            </a:r>
          </a:p>
          <a:p>
            <a:r>
              <a:rPr lang="en-US" sz="1200" dirty="0">
                <a:latin typeface="Century Gothic" pitchFamily="34" charset="0"/>
              </a:rPr>
              <a:t>_____________________</a:t>
            </a:r>
          </a:p>
          <a:p>
            <a:r>
              <a:rPr lang="en-US" sz="1200" dirty="0">
                <a:latin typeface="Century Gothic" pitchFamily="34" charset="0"/>
              </a:rPr>
              <a:t>_____________________</a:t>
            </a:r>
          </a:p>
          <a:p>
            <a:r>
              <a:rPr lang="en-US" sz="1200" dirty="0">
                <a:latin typeface="Century Gothic" pitchFamily="34" charset="0"/>
              </a:rPr>
              <a:t>Condensation</a:t>
            </a:r>
          </a:p>
          <a:p>
            <a:r>
              <a:rPr lang="en-US" sz="1200" dirty="0">
                <a:latin typeface="Century Gothic" pitchFamily="34" charset="0"/>
              </a:rPr>
              <a:t>_____________________</a:t>
            </a:r>
          </a:p>
          <a:p>
            <a:r>
              <a:rPr lang="en-US" sz="1200" dirty="0">
                <a:latin typeface="Century Gothic" pitchFamily="34" charset="0"/>
              </a:rPr>
              <a:t>Runoff</a:t>
            </a:r>
          </a:p>
          <a:p>
            <a:endParaRPr lang="en-US" sz="1200" dirty="0">
              <a:latin typeface="Century Gothic" pitchFamily="34" charset="0"/>
            </a:endParaRPr>
          </a:p>
          <a:p>
            <a:r>
              <a:rPr lang="en-US" sz="1200" b="1" dirty="0">
                <a:latin typeface="Century Gothic" pitchFamily="34" charset="0"/>
              </a:rPr>
              <a:t>Water Storage</a:t>
            </a:r>
          </a:p>
          <a:p>
            <a:r>
              <a:rPr lang="en-US" sz="1200" dirty="0">
                <a:latin typeface="Century Gothic" pitchFamily="34" charset="0"/>
              </a:rPr>
              <a:t>Oceans - ____________  _______________ for the water cycle – holds ________% of Earth’s water</a:t>
            </a:r>
          </a:p>
          <a:p>
            <a:r>
              <a:rPr lang="en-US" sz="1200" dirty="0">
                <a:latin typeface="Century Gothic" pitchFamily="34" charset="0"/>
              </a:rPr>
              <a:t>Primary pathway into the _______________  _______________</a:t>
            </a:r>
          </a:p>
          <a:p>
            <a:r>
              <a:rPr lang="en-US" sz="1200" dirty="0">
                <a:latin typeface="Century Gothic" pitchFamily="34" charset="0"/>
              </a:rPr>
              <a:t>Oceans, seas, lakes and rivers provide nearly _____% of the moisture in our atmosphere through __________________________</a:t>
            </a:r>
          </a:p>
          <a:p>
            <a:endParaRPr lang="en-US" sz="1200" dirty="0">
              <a:latin typeface="Century Gothic" pitchFamily="34" charset="0"/>
            </a:endParaRPr>
          </a:p>
          <a:p>
            <a:r>
              <a:rPr lang="en-US" sz="1200" b="1" dirty="0">
                <a:latin typeface="Century Gothic" pitchFamily="34" charset="0"/>
              </a:rPr>
              <a:t>Evaporation</a:t>
            </a:r>
          </a:p>
          <a:p>
            <a:r>
              <a:rPr lang="en-US" sz="1200" dirty="0">
                <a:latin typeface="Century Gothic" pitchFamily="34" charset="0"/>
              </a:rPr>
              <a:t>Process by which water changes from a _____________ to a ___________.</a:t>
            </a:r>
          </a:p>
          <a:p>
            <a:r>
              <a:rPr lang="en-US" sz="1200" dirty="0">
                <a:latin typeface="Century Gothic" pitchFamily="34" charset="0"/>
              </a:rPr>
              <a:t>Primary pathway that water moves from the ______________ state back into the water cycle as water __________________.</a:t>
            </a:r>
          </a:p>
          <a:p>
            <a:r>
              <a:rPr lang="en-US" sz="1200" dirty="0">
                <a:latin typeface="Century Gothic" pitchFamily="34" charset="0"/>
              </a:rPr>
              <a:t>Heat ____________ from the sun is necessary for ______________ to occur.</a:t>
            </a:r>
          </a:p>
          <a:p>
            <a:r>
              <a:rPr lang="en-US" sz="1200" dirty="0">
                <a:latin typeface="Century Gothic" pitchFamily="34" charset="0"/>
              </a:rPr>
              <a:t>Energy breaks bonds that hold water ______________ together.</a:t>
            </a:r>
          </a:p>
          <a:p>
            <a:r>
              <a:rPr lang="en-US" sz="1200" dirty="0">
                <a:latin typeface="Century Gothic" pitchFamily="34" charset="0"/>
              </a:rPr>
              <a:t>Molecules move  ____________ at boiling point _________</a:t>
            </a:r>
          </a:p>
          <a:p>
            <a:r>
              <a:rPr lang="en-US" sz="1200" dirty="0">
                <a:latin typeface="Century Gothic" pitchFamily="34" charset="0"/>
              </a:rPr>
              <a:t>_____________at freezing point ____________</a:t>
            </a:r>
          </a:p>
          <a:p>
            <a:r>
              <a:rPr lang="en-US" sz="1200" dirty="0">
                <a:latin typeface="Century Gothic" pitchFamily="34" charset="0"/>
              </a:rPr>
              <a:t>_______________________ - the process of snow and ice changing into _____________________ without first _______________ into water.</a:t>
            </a:r>
          </a:p>
          <a:p>
            <a:r>
              <a:rPr lang="en-US" sz="1200" dirty="0">
                <a:latin typeface="Century Gothic" pitchFamily="34" charset="0"/>
              </a:rPr>
              <a:t>_____________________________ - water lost to the atmosphere from the ground surface and </a:t>
            </a:r>
          </a:p>
          <a:p>
            <a:r>
              <a:rPr lang="en-US" sz="1200" dirty="0">
                <a:latin typeface="Century Gothic" pitchFamily="34" charset="0"/>
              </a:rPr>
              <a:t>_____________________________ of groundwater by plants through their leaves.</a:t>
            </a:r>
          </a:p>
          <a:p>
            <a:endParaRPr lang="en-US" sz="1200" dirty="0">
              <a:latin typeface="Century Gothic" pitchFamily="34" charset="0"/>
            </a:endParaRPr>
          </a:p>
          <a:p>
            <a:r>
              <a:rPr lang="en-US" sz="1200" b="1" dirty="0">
                <a:latin typeface="Century Gothic" pitchFamily="34" charset="0"/>
              </a:rPr>
              <a:t>Water Storage</a:t>
            </a:r>
          </a:p>
          <a:p>
            <a:r>
              <a:rPr lang="en-US" sz="1200" dirty="0">
                <a:latin typeface="Century Gothic" pitchFamily="34" charset="0"/>
              </a:rPr>
              <a:t>Atmosphere</a:t>
            </a:r>
          </a:p>
          <a:p>
            <a:r>
              <a:rPr lang="en-US" sz="1200" dirty="0">
                <a:latin typeface="Century Gothic" pitchFamily="34" charset="0"/>
              </a:rPr>
              <a:t>________________________ used to move water around the globe</a:t>
            </a:r>
          </a:p>
          <a:p>
            <a:r>
              <a:rPr lang="en-US" sz="1200" dirty="0">
                <a:latin typeface="Century Gothic" pitchFamily="34" charset="0"/>
              </a:rPr>
              <a:t>Involves ______________________ and ____________________________.</a:t>
            </a:r>
          </a:p>
          <a:p>
            <a:endParaRPr lang="en-US" sz="1200" dirty="0">
              <a:latin typeface="Century Gothic" pitchFamily="34" charset="0"/>
            </a:endParaRPr>
          </a:p>
          <a:p>
            <a:r>
              <a:rPr lang="en-US" sz="1200" b="1" dirty="0">
                <a:latin typeface="Century Gothic" pitchFamily="34" charset="0"/>
              </a:rPr>
              <a:t>Condensation</a:t>
            </a:r>
          </a:p>
          <a:p>
            <a:r>
              <a:rPr lang="en-US" sz="1200" dirty="0">
                <a:latin typeface="Century Gothic" pitchFamily="34" charset="0"/>
              </a:rPr>
              <a:t>Process in which water __________in the air is changed into ____________ water.</a:t>
            </a:r>
          </a:p>
          <a:p>
            <a:endParaRPr 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8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4350" y="340658"/>
            <a:ext cx="5829300" cy="3948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Century Gothic" charset="0"/>
                <a:ea typeface="Century Gothic" charset="0"/>
                <a:cs typeface="Century Gothic" charset="0"/>
              </a:rPr>
              <a:t>Water Cycle Notes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192" y="1075267"/>
            <a:ext cx="586845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itchFamily="34" charset="0"/>
              </a:rPr>
              <a:t>Condensation </a:t>
            </a:r>
            <a:r>
              <a:rPr lang="en-US" sz="1200" b="1">
                <a:latin typeface="Century Gothic" pitchFamily="34" charset="0"/>
              </a:rPr>
              <a:t>(cont.)</a:t>
            </a:r>
            <a:endParaRPr lang="en-US" sz="1200" b="1" dirty="0">
              <a:latin typeface="Century Gothic" pitchFamily="34" charset="0"/>
            </a:endParaRPr>
          </a:p>
          <a:p>
            <a:r>
              <a:rPr lang="en-US" sz="1200" dirty="0">
                <a:latin typeface="Century Gothic" pitchFamily="34" charset="0"/>
              </a:rPr>
              <a:t>Loss of _________________ allows water molecules to bond.</a:t>
            </a:r>
          </a:p>
          <a:p>
            <a:r>
              <a:rPr lang="en-US" sz="1200" dirty="0">
                <a:latin typeface="Century Gothic" pitchFamily="34" charset="0"/>
              </a:rPr>
              <a:t>Forms _______________, _________________</a:t>
            </a:r>
          </a:p>
          <a:p>
            <a:endParaRPr lang="en-US" sz="1200" dirty="0">
              <a:latin typeface="Century Gothic" pitchFamily="34" charset="0"/>
            </a:endParaRPr>
          </a:p>
          <a:p>
            <a:r>
              <a:rPr lang="en-US" sz="1200" b="1" dirty="0">
                <a:latin typeface="Century Gothic" pitchFamily="34" charset="0"/>
              </a:rPr>
              <a:t>Precipitation</a:t>
            </a:r>
          </a:p>
          <a:p>
            <a:r>
              <a:rPr lang="en-US" sz="1200" dirty="0">
                <a:latin typeface="Century Gothic" pitchFamily="34" charset="0"/>
              </a:rPr>
              <a:t>Water released from clouds in the form of rain, _____________ rain, __________, __________________. And _______________</a:t>
            </a:r>
          </a:p>
          <a:p>
            <a:r>
              <a:rPr lang="en-US" sz="1200" dirty="0">
                <a:latin typeface="Century Gothic" pitchFamily="34" charset="0"/>
              </a:rPr>
              <a:t>Provides the ______________ system of atmospheric water to the Earth.</a:t>
            </a:r>
          </a:p>
          <a:p>
            <a:endParaRPr lang="en-US" sz="1200" dirty="0">
              <a:latin typeface="Century Gothic" pitchFamily="34" charset="0"/>
            </a:endParaRPr>
          </a:p>
          <a:p>
            <a:r>
              <a:rPr lang="en-US" sz="1200" b="1" dirty="0">
                <a:latin typeface="Century Gothic" pitchFamily="34" charset="0"/>
              </a:rPr>
              <a:t>Water Storage</a:t>
            </a:r>
          </a:p>
          <a:p>
            <a:r>
              <a:rPr lang="en-US" sz="1200" dirty="0">
                <a:latin typeface="Century Gothic" pitchFamily="34" charset="0"/>
              </a:rPr>
              <a:t>Ice, snow, groundwater</a:t>
            </a:r>
          </a:p>
          <a:p>
            <a:r>
              <a:rPr lang="en-US" sz="1200" dirty="0">
                <a:latin typeface="Century Gothic" pitchFamily="34" charset="0"/>
              </a:rPr>
              <a:t>Water locked up in its present state for a relatively ___________ period of time.</a:t>
            </a:r>
          </a:p>
          <a:p>
            <a:r>
              <a:rPr lang="en-US" sz="1200" dirty="0">
                <a:latin typeface="Century Gothic" pitchFamily="34" charset="0"/>
              </a:rPr>
              <a:t>Involves _________________ and _____________________</a:t>
            </a:r>
          </a:p>
          <a:p>
            <a:endParaRPr lang="en-US" sz="1200" dirty="0">
              <a:latin typeface="Century Gothic" pitchFamily="34" charset="0"/>
            </a:endParaRPr>
          </a:p>
          <a:p>
            <a:r>
              <a:rPr lang="en-US" sz="1200" b="1" dirty="0">
                <a:latin typeface="Century Gothic" pitchFamily="34" charset="0"/>
              </a:rPr>
              <a:t>Runoff</a:t>
            </a:r>
          </a:p>
          <a:p>
            <a:r>
              <a:rPr lang="en-US" sz="1200" dirty="0">
                <a:latin typeface="Century Gothic" pitchFamily="34" charset="0"/>
              </a:rPr>
              <a:t>Precipitation that did not get ____________________ into soil, or _______________.</a:t>
            </a:r>
          </a:p>
          <a:p>
            <a:r>
              <a:rPr lang="en-US" sz="1200" dirty="0">
                <a:latin typeface="Century Gothic" pitchFamily="34" charset="0"/>
              </a:rPr>
              <a:t>Ice caps and glaciers – provides runoff from ________________________</a:t>
            </a:r>
          </a:p>
          <a:p>
            <a:r>
              <a:rPr lang="en-US" sz="1200" dirty="0">
                <a:latin typeface="Century Gothic" pitchFamily="34" charset="0"/>
              </a:rPr>
              <a:t>Water moved by _______________ makes its way into places that collect water – </a:t>
            </a:r>
          </a:p>
          <a:p>
            <a:r>
              <a:rPr lang="en-US" sz="1200" dirty="0">
                <a:latin typeface="Century Gothic" pitchFamily="34" charset="0"/>
              </a:rPr>
              <a:t>Rivers, </a:t>
            </a:r>
          </a:p>
          <a:p>
            <a:r>
              <a:rPr lang="en-US" sz="1200" dirty="0">
                <a:latin typeface="Century Gothic" pitchFamily="34" charset="0"/>
              </a:rPr>
              <a:t>____________________</a:t>
            </a:r>
          </a:p>
          <a:p>
            <a:r>
              <a:rPr lang="en-US" sz="1200" dirty="0">
                <a:latin typeface="Century Gothic" pitchFamily="34" charset="0"/>
              </a:rPr>
              <a:t>____________________</a:t>
            </a:r>
          </a:p>
          <a:p>
            <a:r>
              <a:rPr lang="en-US" sz="1200" dirty="0">
                <a:latin typeface="Century Gothic" pitchFamily="34" charset="0"/>
              </a:rPr>
              <a:t>Oceans</a:t>
            </a:r>
          </a:p>
          <a:p>
            <a:endParaRPr lang="en-US" sz="1200" dirty="0">
              <a:latin typeface="Century Gothic" pitchFamily="34" charset="0"/>
            </a:endParaRPr>
          </a:p>
          <a:p>
            <a:r>
              <a:rPr lang="en-US" sz="1200" b="1" dirty="0">
                <a:latin typeface="Century Gothic" pitchFamily="34" charset="0"/>
              </a:rPr>
              <a:t>Infiltration</a:t>
            </a:r>
          </a:p>
          <a:p>
            <a:r>
              <a:rPr lang="en-US" sz="1200" dirty="0">
                <a:latin typeface="Century Gothic" pitchFamily="34" charset="0"/>
              </a:rPr>
              <a:t>The downward movement of water from the land surface into _____________or ____________________rock.</a:t>
            </a:r>
          </a:p>
          <a:p>
            <a:r>
              <a:rPr lang="en-US" sz="1200" dirty="0">
                <a:latin typeface="Century Gothic" pitchFamily="34" charset="0"/>
              </a:rPr>
              <a:t>__________________________ - Large amounts of water stored in the ground.</a:t>
            </a:r>
          </a:p>
          <a:p>
            <a:r>
              <a:rPr lang="en-US" sz="1200" dirty="0">
                <a:latin typeface="Century Gothic" pitchFamily="34" charset="0"/>
              </a:rPr>
              <a:t>__________________________ - another name for groundwater, usually describes water ______________ formations.</a:t>
            </a:r>
          </a:p>
          <a:p>
            <a:endParaRPr lang="en-US" sz="1200" dirty="0">
              <a:latin typeface="Century Gothic" pitchFamily="34" charset="0"/>
            </a:endParaRPr>
          </a:p>
          <a:p>
            <a:r>
              <a:rPr lang="en-US" sz="1200" b="1" dirty="0">
                <a:latin typeface="Century Gothic" pitchFamily="34" charset="0"/>
              </a:rPr>
              <a:t>Watershed</a:t>
            </a:r>
          </a:p>
          <a:p>
            <a:r>
              <a:rPr lang="en-US" sz="1200" dirty="0">
                <a:latin typeface="Century Gothic" pitchFamily="34" charset="0"/>
              </a:rPr>
              <a:t>The area of land where all the water that falls in it and drains off of it goes into the same _________________.</a:t>
            </a:r>
          </a:p>
          <a:p>
            <a:r>
              <a:rPr lang="en-US" sz="1200" dirty="0">
                <a:latin typeface="Century Gothic" pitchFamily="34" charset="0"/>
              </a:rPr>
              <a:t>Can be as small as a ________________ or as large as all the land that drains water into the _________________________ river.</a:t>
            </a:r>
          </a:p>
          <a:p>
            <a:endParaRPr lang="en-US" sz="1200" dirty="0">
              <a:latin typeface="Century Gothic" pitchFamily="34" charset="0"/>
            </a:endParaRPr>
          </a:p>
          <a:p>
            <a:endParaRPr 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2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96BEE87-2838-487C-B0EB-05568F22319C}"/>
</file>

<file path=customXml/itemProps2.xml><?xml version="1.0" encoding="utf-8"?>
<ds:datastoreItem xmlns:ds="http://schemas.openxmlformats.org/officeDocument/2006/customXml" ds:itemID="{2584104E-16F2-4191-9ACD-2E6D530C7C97}"/>
</file>

<file path=customXml/itemProps3.xml><?xml version="1.0" encoding="utf-8"?>
<ds:datastoreItem xmlns:ds="http://schemas.openxmlformats.org/officeDocument/2006/customXml" ds:itemID="{6B72B65B-4C92-4F71-BB99-AE39DD74591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399</Words>
  <Application>Microsoft Office PowerPoint</Application>
  <PresentationFormat>On-screen Show (4:3)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Cycle</dc:title>
  <dc:creator>Chris Kesler</dc:creator>
  <cp:lastModifiedBy>Josie</cp:lastModifiedBy>
  <cp:revision>24</cp:revision>
  <dcterms:created xsi:type="dcterms:W3CDTF">2016-01-11T17:15:37Z</dcterms:created>
  <dcterms:modified xsi:type="dcterms:W3CDTF">2017-03-05T21:30:14Z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87800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