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55039-3E5F-4053-9DB1-01FCE8B271D9}" v="4" dt="2022-03-21T03:48:04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RDS Michael [Southern River College]" userId="f9e3ea26-6dd9-4feb-84ad-f5fc9616dbb4" providerId="ADAL" clId="{23355039-3E5F-4053-9DB1-01FCE8B271D9}"/>
    <pc:docChg chg="custSel modSld">
      <pc:chgData name="BEARDS Michael [Southern River College]" userId="f9e3ea26-6dd9-4feb-84ad-f5fc9616dbb4" providerId="ADAL" clId="{23355039-3E5F-4053-9DB1-01FCE8B271D9}" dt="2022-03-21T03:48:04.962" v="7" actId="20577"/>
      <pc:docMkLst>
        <pc:docMk/>
      </pc:docMkLst>
      <pc:sldChg chg="addSp delSp modSp mod">
        <pc:chgData name="BEARDS Michael [Southern River College]" userId="f9e3ea26-6dd9-4feb-84ad-f5fc9616dbb4" providerId="ADAL" clId="{23355039-3E5F-4053-9DB1-01FCE8B271D9}" dt="2022-03-21T03:47:49.072" v="3" actId="20577"/>
        <pc:sldMkLst>
          <pc:docMk/>
          <pc:sldMk cId="2206869193" sldId="259"/>
        </pc:sldMkLst>
        <pc:spChg chg="add mod">
          <ac:chgData name="BEARDS Michael [Southern River College]" userId="f9e3ea26-6dd9-4feb-84ad-f5fc9616dbb4" providerId="ADAL" clId="{23355039-3E5F-4053-9DB1-01FCE8B271D9}" dt="2022-03-21T03:47:49.072" v="3" actId="20577"/>
          <ac:spMkLst>
            <pc:docMk/>
            <pc:sldMk cId="2206869193" sldId="259"/>
            <ac:spMk id="3" creationId="{CD7E6947-C974-4619-956A-E2F4540A64A9}"/>
          </ac:spMkLst>
        </pc:spChg>
        <pc:graphicFrameChg chg="del">
          <ac:chgData name="BEARDS Michael [Southern River College]" userId="f9e3ea26-6dd9-4feb-84ad-f5fc9616dbb4" providerId="ADAL" clId="{23355039-3E5F-4053-9DB1-01FCE8B271D9}" dt="2022-03-21T03:47:39.413" v="0" actId="478"/>
          <ac:graphicFrameMkLst>
            <pc:docMk/>
            <pc:sldMk cId="2206869193" sldId="259"/>
            <ac:graphicFrameMk id="4" creationId="{8FD00527-C0AE-4F63-93A2-2DD5F336BA61}"/>
          </ac:graphicFrameMkLst>
        </pc:graphicFrameChg>
      </pc:sldChg>
      <pc:sldChg chg="addSp delSp modSp mod">
        <pc:chgData name="BEARDS Michael [Southern River College]" userId="f9e3ea26-6dd9-4feb-84ad-f5fc9616dbb4" providerId="ADAL" clId="{23355039-3E5F-4053-9DB1-01FCE8B271D9}" dt="2022-03-21T03:48:04.962" v="7" actId="20577"/>
        <pc:sldMkLst>
          <pc:docMk/>
          <pc:sldMk cId="2016215690" sldId="262"/>
        </pc:sldMkLst>
        <pc:spChg chg="add mod">
          <ac:chgData name="BEARDS Michael [Southern River College]" userId="f9e3ea26-6dd9-4feb-84ad-f5fc9616dbb4" providerId="ADAL" clId="{23355039-3E5F-4053-9DB1-01FCE8B271D9}" dt="2022-03-21T03:48:04.962" v="7" actId="20577"/>
          <ac:spMkLst>
            <pc:docMk/>
            <pc:sldMk cId="2016215690" sldId="262"/>
            <ac:spMk id="3" creationId="{655A2ACF-F4DA-436D-8CBC-952CC1246D7D}"/>
          </ac:spMkLst>
        </pc:spChg>
        <pc:graphicFrameChg chg="del">
          <ac:chgData name="BEARDS Michael [Southern River College]" userId="f9e3ea26-6dd9-4feb-84ad-f5fc9616dbb4" providerId="ADAL" clId="{23355039-3E5F-4053-9DB1-01FCE8B271D9}" dt="2022-03-21T03:47:56.002" v="4" actId="478"/>
          <ac:graphicFrameMkLst>
            <pc:docMk/>
            <pc:sldMk cId="2016215690" sldId="262"/>
            <ac:graphicFrameMk id="4" creationId="{532C6E78-CA14-4103-880B-3A14D5B7719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897AE-C368-40C3-B773-48274D92CCB9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E3829-D00C-4715-969A-75939D4379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03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When running this slide, demonstrate to students what happens in each circuit if there’s a random break in any of the globes (simply delete the globe)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E3829-D00C-4715-969A-75939D4379F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32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Demonstrate to students that though the battery is the same energy (both 9V), the light globes in parallel are a lot brighter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E3829-D00C-4715-969A-75939D4379F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11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5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686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774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927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551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011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570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759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85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94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571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5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85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6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3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3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ABFD-8667-4815-BDE2-412FEBBAA61F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B909-FC9C-416C-96BB-94C90D41F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69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circuit-construction-kit-dc/latest/circuit-construction-kit-dc_e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circuit-construction-kit-dc/latest/circuit-construction-kit-dc_e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432C-680F-4166-9BCB-482E15C3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4A5D-94A0-4322-83F6-C497DF52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Complete the following sentences:</a:t>
            </a:r>
          </a:p>
          <a:p>
            <a:pPr lvl="1"/>
            <a:r>
              <a:rPr lang="en-AU" dirty="0"/>
              <a:t>If voltage decreases, current will ___________________</a:t>
            </a:r>
          </a:p>
          <a:p>
            <a:pPr lvl="1"/>
            <a:r>
              <a:rPr lang="en-AU" dirty="0"/>
              <a:t>If resistance increases, current will __________________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Solve the following for the unknown:</a:t>
            </a:r>
          </a:p>
          <a:p>
            <a:pPr lvl="1"/>
            <a:r>
              <a:rPr lang="en-AU" dirty="0"/>
              <a:t>V=3V, I=3A, R=?</a:t>
            </a:r>
          </a:p>
          <a:p>
            <a:pPr lvl="1"/>
            <a:r>
              <a:rPr lang="en-AU" dirty="0"/>
              <a:t>V=10V, R=1Ω, I=?</a:t>
            </a:r>
          </a:p>
        </p:txBody>
      </p:sp>
    </p:spTree>
    <p:extLst>
      <p:ext uri="{BB962C8B-B14F-4D97-AF65-F5344CB8AC3E}">
        <p14:creationId xmlns:p14="http://schemas.microsoft.com/office/powerpoint/2010/main" val="619585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D038-B539-4107-9A4C-5AA77854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Cfu</a:t>
            </a:r>
            <a:r>
              <a:rPr lang="en-AU" dirty="0"/>
              <a:t>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6F264-4534-49A6-AE5B-16E87BF6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Which of the following are parallel circuits? (may be multiple answers)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F2FBE-976A-48FC-A2C9-E9E666FBA533}"/>
              </a:ext>
            </a:extLst>
          </p:cNvPr>
          <p:cNvSpPr/>
          <p:nvPr/>
        </p:nvSpPr>
        <p:spPr>
          <a:xfrm>
            <a:off x="1992429" y="2993457"/>
            <a:ext cx="2377440" cy="14052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972239-8DF1-42C4-B813-BD42D3F35E33}"/>
              </a:ext>
            </a:extLst>
          </p:cNvPr>
          <p:cNvSpPr/>
          <p:nvPr/>
        </p:nvSpPr>
        <p:spPr>
          <a:xfrm>
            <a:off x="7438724" y="2993457"/>
            <a:ext cx="2377440" cy="14052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2CD35-CC89-4442-9376-FDACABAAD2CD}"/>
              </a:ext>
            </a:extLst>
          </p:cNvPr>
          <p:cNvSpPr/>
          <p:nvPr/>
        </p:nvSpPr>
        <p:spPr>
          <a:xfrm>
            <a:off x="1992429" y="4813397"/>
            <a:ext cx="2377440" cy="14052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9F20-710E-4C16-9813-F87F567F4FEB}"/>
              </a:ext>
            </a:extLst>
          </p:cNvPr>
          <p:cNvSpPr/>
          <p:nvPr/>
        </p:nvSpPr>
        <p:spPr>
          <a:xfrm>
            <a:off x="7438724" y="4813397"/>
            <a:ext cx="2377440" cy="14052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AD45E6-5FFC-4A1C-A24D-1C97AA8E838C}"/>
              </a:ext>
            </a:extLst>
          </p:cNvPr>
          <p:cNvSpPr/>
          <p:nvPr/>
        </p:nvSpPr>
        <p:spPr>
          <a:xfrm>
            <a:off x="3011905" y="2824213"/>
            <a:ext cx="338488" cy="3384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A7835A-3AA2-470F-9C4E-B18929084C07}"/>
              </a:ext>
            </a:extLst>
          </p:cNvPr>
          <p:cNvCxnSpPr>
            <a:stCxn id="8" idx="1"/>
            <a:endCxn id="8" idx="5"/>
          </p:cNvCxnSpPr>
          <p:nvPr/>
        </p:nvCxnSpPr>
        <p:spPr>
          <a:xfrm>
            <a:off x="3061475" y="287378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2F0523-D055-4A9A-972F-B7C00E0BE046}"/>
              </a:ext>
            </a:extLst>
          </p:cNvPr>
          <p:cNvCxnSpPr>
            <a:stCxn id="8" idx="7"/>
            <a:endCxn id="8" idx="3"/>
          </p:cNvCxnSpPr>
          <p:nvPr/>
        </p:nvCxnSpPr>
        <p:spPr>
          <a:xfrm flipH="1">
            <a:off x="3061475" y="287378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90176AF-C88F-432C-A2B5-A01A0AD994A3}"/>
              </a:ext>
            </a:extLst>
          </p:cNvPr>
          <p:cNvSpPr/>
          <p:nvPr/>
        </p:nvSpPr>
        <p:spPr>
          <a:xfrm>
            <a:off x="4200625" y="3524894"/>
            <a:ext cx="338488" cy="3384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65FB54-12CA-44AD-93CE-2C674779AE23}"/>
              </a:ext>
            </a:extLst>
          </p:cNvPr>
          <p:cNvCxnSpPr>
            <a:stCxn id="13" idx="1"/>
            <a:endCxn id="13" idx="5"/>
          </p:cNvCxnSpPr>
          <p:nvPr/>
        </p:nvCxnSpPr>
        <p:spPr>
          <a:xfrm>
            <a:off x="4250195" y="3574464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D54E16-7178-41EA-B758-C48B8D41B8D0}"/>
              </a:ext>
            </a:extLst>
          </p:cNvPr>
          <p:cNvCxnSpPr>
            <a:stCxn id="13" idx="7"/>
            <a:endCxn id="13" idx="3"/>
          </p:cNvCxnSpPr>
          <p:nvPr/>
        </p:nvCxnSpPr>
        <p:spPr>
          <a:xfrm flipH="1">
            <a:off x="4250195" y="3574464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00CB1BB-E14B-4578-8AEF-75C2F02F9B0F}"/>
              </a:ext>
            </a:extLst>
          </p:cNvPr>
          <p:cNvSpPr/>
          <p:nvPr/>
        </p:nvSpPr>
        <p:spPr>
          <a:xfrm>
            <a:off x="3061475" y="4644153"/>
            <a:ext cx="338488" cy="3384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A99A7-C34C-4BAF-A853-05E04005E933}"/>
              </a:ext>
            </a:extLst>
          </p:cNvPr>
          <p:cNvCxnSpPr>
            <a:stCxn id="16" idx="1"/>
            <a:endCxn id="16" idx="5"/>
          </p:cNvCxnSpPr>
          <p:nvPr/>
        </p:nvCxnSpPr>
        <p:spPr>
          <a:xfrm>
            <a:off x="3111045" y="469372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C534FA-C8D5-4EE4-AA41-16ED35DDFE56}"/>
              </a:ext>
            </a:extLst>
          </p:cNvPr>
          <p:cNvCxnSpPr>
            <a:stCxn id="16" idx="7"/>
            <a:endCxn id="16" idx="3"/>
          </p:cNvCxnSpPr>
          <p:nvPr/>
        </p:nvCxnSpPr>
        <p:spPr>
          <a:xfrm flipH="1">
            <a:off x="3111045" y="469372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9EEF68B-7808-45A3-B04E-D594C68C2952}"/>
              </a:ext>
            </a:extLst>
          </p:cNvPr>
          <p:cNvSpPr/>
          <p:nvPr/>
        </p:nvSpPr>
        <p:spPr>
          <a:xfrm>
            <a:off x="8448574" y="2824373"/>
            <a:ext cx="338488" cy="3384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AECF66-C1D9-4CAE-AC22-1E5C686978A0}"/>
              </a:ext>
            </a:extLst>
          </p:cNvPr>
          <p:cNvCxnSpPr>
            <a:stCxn id="19" idx="1"/>
            <a:endCxn id="19" idx="5"/>
          </p:cNvCxnSpPr>
          <p:nvPr/>
        </p:nvCxnSpPr>
        <p:spPr>
          <a:xfrm>
            <a:off x="8498144" y="287394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7B267C-7877-4185-B1E8-CD63C9EF97D7}"/>
              </a:ext>
            </a:extLst>
          </p:cNvPr>
          <p:cNvCxnSpPr>
            <a:stCxn id="19" idx="7"/>
            <a:endCxn id="19" idx="3"/>
          </p:cNvCxnSpPr>
          <p:nvPr/>
        </p:nvCxnSpPr>
        <p:spPr>
          <a:xfrm flipH="1">
            <a:off x="8498144" y="287394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08F5817-5C63-40D3-BE25-3852FDBCCF91}"/>
              </a:ext>
            </a:extLst>
          </p:cNvPr>
          <p:cNvSpPr/>
          <p:nvPr/>
        </p:nvSpPr>
        <p:spPr>
          <a:xfrm>
            <a:off x="8448574" y="4644153"/>
            <a:ext cx="338488" cy="3384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9EE128-F6CA-4480-B13D-FFD47748123C}"/>
              </a:ext>
            </a:extLst>
          </p:cNvPr>
          <p:cNvCxnSpPr>
            <a:stCxn id="22" idx="1"/>
            <a:endCxn id="22" idx="5"/>
          </p:cNvCxnSpPr>
          <p:nvPr/>
        </p:nvCxnSpPr>
        <p:spPr>
          <a:xfrm>
            <a:off x="8498144" y="469372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42D84E-6972-49E6-9C7D-D5655ED12AF1}"/>
              </a:ext>
            </a:extLst>
          </p:cNvPr>
          <p:cNvCxnSpPr>
            <a:stCxn id="22" idx="7"/>
            <a:endCxn id="22" idx="3"/>
          </p:cNvCxnSpPr>
          <p:nvPr/>
        </p:nvCxnSpPr>
        <p:spPr>
          <a:xfrm flipH="1">
            <a:off x="8498144" y="4693723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4DD752-1DF1-4BF2-9FCE-5691ADF7292E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7438724" y="3696101"/>
            <a:ext cx="2377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9E1610DE-EF0C-4C45-AE6E-03B527781321}"/>
              </a:ext>
            </a:extLst>
          </p:cNvPr>
          <p:cNvSpPr/>
          <p:nvPr/>
        </p:nvSpPr>
        <p:spPr>
          <a:xfrm>
            <a:off x="8448574" y="3524894"/>
            <a:ext cx="338488" cy="3384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9C885B-F806-4CF4-A79F-2E00326073C8}"/>
              </a:ext>
            </a:extLst>
          </p:cNvPr>
          <p:cNvCxnSpPr>
            <a:stCxn id="27" idx="1"/>
            <a:endCxn id="27" idx="5"/>
          </p:cNvCxnSpPr>
          <p:nvPr/>
        </p:nvCxnSpPr>
        <p:spPr>
          <a:xfrm>
            <a:off x="8498144" y="3574464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12316F-E031-406E-A8DE-45AA81C88485}"/>
              </a:ext>
            </a:extLst>
          </p:cNvPr>
          <p:cNvCxnSpPr>
            <a:stCxn id="27" idx="7"/>
            <a:endCxn id="27" idx="3"/>
          </p:cNvCxnSpPr>
          <p:nvPr/>
        </p:nvCxnSpPr>
        <p:spPr>
          <a:xfrm flipH="1">
            <a:off x="8498144" y="3574464"/>
            <a:ext cx="239348" cy="239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B2671B-01BD-4AD8-9C70-83EC4654432D}"/>
              </a:ext>
            </a:extLst>
          </p:cNvPr>
          <p:cNvSpPr/>
          <p:nvPr/>
        </p:nvSpPr>
        <p:spPr>
          <a:xfrm>
            <a:off x="3111045" y="4283242"/>
            <a:ext cx="103793" cy="235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48BAD5-BD12-4B9F-A1BB-C203631BB083}"/>
              </a:ext>
            </a:extLst>
          </p:cNvPr>
          <p:cNvSpPr/>
          <p:nvPr/>
        </p:nvSpPr>
        <p:spPr>
          <a:xfrm>
            <a:off x="3059887" y="4241800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8DC7D2-0F61-4ADA-901E-9C811EABD6E0}"/>
              </a:ext>
            </a:extLst>
          </p:cNvPr>
          <p:cNvSpPr/>
          <p:nvPr/>
        </p:nvSpPr>
        <p:spPr>
          <a:xfrm>
            <a:off x="3059681" y="4451129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7813EC-C847-4D3B-AA04-2E8B741DAE1B}"/>
              </a:ext>
            </a:extLst>
          </p:cNvPr>
          <p:cNvSpPr/>
          <p:nvPr/>
        </p:nvSpPr>
        <p:spPr>
          <a:xfrm>
            <a:off x="8549508" y="4284409"/>
            <a:ext cx="103793" cy="235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77909A-5560-4235-9A78-E27E582E4356}"/>
              </a:ext>
            </a:extLst>
          </p:cNvPr>
          <p:cNvSpPr/>
          <p:nvPr/>
        </p:nvSpPr>
        <p:spPr>
          <a:xfrm>
            <a:off x="8498350" y="4242967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7D3DB7-8C51-4313-A6F6-B8952266964F}"/>
              </a:ext>
            </a:extLst>
          </p:cNvPr>
          <p:cNvSpPr/>
          <p:nvPr/>
        </p:nvSpPr>
        <p:spPr>
          <a:xfrm>
            <a:off x="8498144" y="4452296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48EF34-0CF7-447F-B76A-6B4817C46F5E}"/>
              </a:ext>
            </a:extLst>
          </p:cNvPr>
          <p:cNvSpPr/>
          <p:nvPr/>
        </p:nvSpPr>
        <p:spPr>
          <a:xfrm>
            <a:off x="3124102" y="6105709"/>
            <a:ext cx="103793" cy="235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3ADE19-0CD2-4F17-B68D-60F2C2777556}"/>
              </a:ext>
            </a:extLst>
          </p:cNvPr>
          <p:cNvSpPr/>
          <p:nvPr/>
        </p:nvSpPr>
        <p:spPr>
          <a:xfrm>
            <a:off x="3072944" y="6064267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866483-5466-4E4D-9ACA-A479C7A96874}"/>
              </a:ext>
            </a:extLst>
          </p:cNvPr>
          <p:cNvSpPr/>
          <p:nvPr/>
        </p:nvSpPr>
        <p:spPr>
          <a:xfrm>
            <a:off x="3072738" y="6273596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BE505E-42D3-46B7-90A4-4295D73FFDB6}"/>
              </a:ext>
            </a:extLst>
          </p:cNvPr>
          <p:cNvSpPr/>
          <p:nvPr/>
        </p:nvSpPr>
        <p:spPr>
          <a:xfrm>
            <a:off x="8562565" y="6106822"/>
            <a:ext cx="103793" cy="2351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6836F-5E24-414D-863C-07E0DC2D4663}"/>
              </a:ext>
            </a:extLst>
          </p:cNvPr>
          <p:cNvSpPr/>
          <p:nvPr/>
        </p:nvSpPr>
        <p:spPr>
          <a:xfrm>
            <a:off x="8511407" y="6065380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115F89-60DC-4C35-961B-70D41CA9D1C1}"/>
              </a:ext>
            </a:extLst>
          </p:cNvPr>
          <p:cNvSpPr/>
          <p:nvPr/>
        </p:nvSpPr>
        <p:spPr>
          <a:xfrm>
            <a:off x="8511201" y="6274709"/>
            <a:ext cx="142100" cy="920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779193-D239-40C5-9ECE-8F975D7A661A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992429" y="5516041"/>
            <a:ext cx="23774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FA2E8D3-A28E-446E-A580-9119BEE92434}"/>
              </a:ext>
            </a:extLst>
          </p:cNvPr>
          <p:cNvSpPr/>
          <p:nvPr/>
        </p:nvSpPr>
        <p:spPr>
          <a:xfrm>
            <a:off x="2667000" y="5401733"/>
            <a:ext cx="1075267" cy="235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35ACC7-2927-4DC1-8827-2FE3D3B35F08}"/>
              </a:ext>
            </a:extLst>
          </p:cNvPr>
          <p:cNvSpPr/>
          <p:nvPr/>
        </p:nvSpPr>
        <p:spPr>
          <a:xfrm rot="5400000">
            <a:off x="9278530" y="5398456"/>
            <a:ext cx="1075267" cy="235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7B322A-CE1F-4962-A968-0EE32D0AD71E}"/>
              </a:ext>
            </a:extLst>
          </p:cNvPr>
          <p:cNvSpPr txBox="1"/>
          <p:nvPr/>
        </p:nvSpPr>
        <p:spPr>
          <a:xfrm>
            <a:off x="1126067" y="2709333"/>
            <a:ext cx="9533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	1.												2.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	3. 												4.</a:t>
            </a:r>
          </a:p>
        </p:txBody>
      </p:sp>
    </p:spTree>
    <p:extLst>
      <p:ext uri="{BB962C8B-B14F-4D97-AF65-F5344CB8AC3E}">
        <p14:creationId xmlns:p14="http://schemas.microsoft.com/office/powerpoint/2010/main" val="2308429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E7B9-F5EF-4983-B51D-FF6AF41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CFU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683-2314-47CB-AE0F-D15B3A8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1997"/>
          </a:xfrm>
        </p:spPr>
        <p:txBody>
          <a:bodyPr>
            <a:normAutofit/>
          </a:bodyPr>
          <a:lstStyle/>
          <a:p>
            <a:r>
              <a:rPr lang="en-AU" sz="3200" dirty="0"/>
              <a:t>Which of the following is NOT an advantage of a parallel circuit?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One break won’t cause the circuit to stop working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Very easy to setup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Can use less power for multiple light bulbs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Light bulbs will be brighter than if put in series</a:t>
            </a:r>
          </a:p>
        </p:txBody>
      </p:sp>
    </p:spTree>
    <p:extLst>
      <p:ext uri="{BB962C8B-B14F-4D97-AF65-F5344CB8AC3E}">
        <p14:creationId xmlns:p14="http://schemas.microsoft.com/office/powerpoint/2010/main" val="522304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E7B9-F5EF-4983-B51D-FF6AF41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CFU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683-2314-47CB-AE0F-D15B3A8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1997"/>
          </a:xfrm>
        </p:spPr>
        <p:txBody>
          <a:bodyPr>
            <a:normAutofit/>
          </a:bodyPr>
          <a:lstStyle/>
          <a:p>
            <a:r>
              <a:rPr lang="en-AU" sz="3200" dirty="0"/>
              <a:t>If one street lamp goes out, all the rest stay on. Which of the following are correct?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They will be wired in parallel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They will be wired in series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The light bulb was high quality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A fuse broke</a:t>
            </a:r>
          </a:p>
        </p:txBody>
      </p:sp>
    </p:spTree>
    <p:extLst>
      <p:ext uri="{BB962C8B-B14F-4D97-AF65-F5344CB8AC3E}">
        <p14:creationId xmlns:p14="http://schemas.microsoft.com/office/powerpoint/2010/main" val="410300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E7B9-F5EF-4983-B51D-FF6AF41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CFU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683-2314-47CB-AE0F-D15B3A8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9897"/>
            <a:ext cx="10820400" cy="4988103"/>
          </a:xfrm>
        </p:spPr>
        <p:txBody>
          <a:bodyPr>
            <a:normAutofit/>
          </a:bodyPr>
          <a:lstStyle/>
          <a:p>
            <a:r>
              <a:rPr lang="en-AU" sz="3200" dirty="0"/>
              <a:t>Two light bulbs are placed in a series circuit. Two other light bulbs are placed in a parallel circuit. Which will be brighter?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All will be the same brightness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The ones in series will glow brighter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The ones in parallel will glow brighter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They’ll all turn off</a:t>
            </a:r>
          </a:p>
        </p:txBody>
      </p:sp>
    </p:spTree>
    <p:extLst>
      <p:ext uri="{BB962C8B-B14F-4D97-AF65-F5344CB8AC3E}">
        <p14:creationId xmlns:p14="http://schemas.microsoft.com/office/powerpoint/2010/main" val="157261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693C-529E-42CE-A420-F6A8C91F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6102B-F2E4-4978-974C-8E55B585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Fuses are safety features of circuits – if the current gets too high, the fuse will break (usually, literally)</a:t>
            </a:r>
          </a:p>
          <a:p>
            <a:endParaRPr lang="en-AU" dirty="0"/>
          </a:p>
          <a:p>
            <a:r>
              <a:rPr lang="en-AU" dirty="0"/>
              <a:t>If the current gets too high in a circuit, lots of bad things can happen:</a:t>
            </a:r>
          </a:p>
          <a:p>
            <a:pPr lvl="1"/>
            <a:r>
              <a:rPr lang="en-AU" dirty="0"/>
              <a:t>The circuit can get incredibly hot and light on fire</a:t>
            </a:r>
          </a:p>
          <a:p>
            <a:pPr lvl="1"/>
            <a:r>
              <a:rPr lang="en-AU" dirty="0"/>
              <a:t>If a wire is accidentally exposed, somebody could get shocked (higher current = more likely to be electrocuted)</a:t>
            </a:r>
          </a:p>
        </p:txBody>
      </p:sp>
    </p:spTree>
    <p:extLst>
      <p:ext uri="{BB962C8B-B14F-4D97-AF65-F5344CB8AC3E}">
        <p14:creationId xmlns:p14="http://schemas.microsoft.com/office/powerpoint/2010/main" val="304998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E43-A58A-4AC0-ACF9-C6E337263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AU" dirty="0"/>
              <a:t>Circuit breakers</a:t>
            </a:r>
          </a:p>
        </p:txBody>
      </p:sp>
      <p:pic>
        <p:nvPicPr>
          <p:cNvPr id="1026" name="Picture 2" descr="WHATS IN YOUR METERBOX | Camtec Electrical Services Perth">
            <a:extLst>
              <a:ext uri="{FF2B5EF4-FFF2-40B4-BE49-F238E27FC236}">
                <a16:creationId xmlns:a16="http://schemas.microsoft.com/office/drawing/2014/main" id="{9425A0E5-FC29-47BC-9895-CBA1D86D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92" b="-3"/>
          <a:stretch/>
        </p:blipFill>
        <p:spPr bwMode="auto">
          <a:xfrm>
            <a:off x="1187581" y="1582220"/>
            <a:ext cx="3088086" cy="463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387C-2CF9-479D-844F-9C70BABC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AU" dirty="0"/>
              <a:t>True fuses are one-time use only, and will need to be replaced, which can be costly.</a:t>
            </a:r>
          </a:p>
          <a:p>
            <a:endParaRPr lang="en-AU" dirty="0"/>
          </a:p>
          <a:p>
            <a:r>
              <a:rPr lang="en-AU" dirty="0"/>
              <a:t>Modern circuits use what is called a “circuit breaker” – just like a fuse, it disconnects the circuit if the current gets too high. However, these are reusable</a:t>
            </a:r>
          </a:p>
        </p:txBody>
      </p:sp>
    </p:spTree>
    <p:extLst>
      <p:ext uri="{BB962C8B-B14F-4D97-AF65-F5344CB8AC3E}">
        <p14:creationId xmlns:p14="http://schemas.microsoft.com/office/powerpoint/2010/main" val="144897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E7B9-F5EF-4983-B51D-FF6AF41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CFU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683-2314-47CB-AE0F-D15B3A8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1997"/>
          </a:xfrm>
        </p:spPr>
        <p:txBody>
          <a:bodyPr>
            <a:normAutofit/>
          </a:bodyPr>
          <a:lstStyle/>
          <a:p>
            <a:r>
              <a:rPr lang="en-AU" sz="3200" dirty="0"/>
              <a:t>How does a fuse work?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If there’s too much resistance, it breaks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If there’s too much voltage, it breaks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If there’s too much current, it breaks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It doesn’t</a:t>
            </a:r>
          </a:p>
        </p:txBody>
      </p:sp>
    </p:spTree>
    <p:extLst>
      <p:ext uri="{BB962C8B-B14F-4D97-AF65-F5344CB8AC3E}">
        <p14:creationId xmlns:p14="http://schemas.microsoft.com/office/powerpoint/2010/main" val="37652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E7B9-F5EF-4983-B51D-FF6AF41A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CFU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7683-2314-47CB-AE0F-D15B3A81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1997"/>
          </a:xfrm>
        </p:spPr>
        <p:txBody>
          <a:bodyPr>
            <a:normAutofit/>
          </a:bodyPr>
          <a:lstStyle/>
          <a:p>
            <a:r>
              <a:rPr lang="en-AU" sz="3200" dirty="0"/>
              <a:t>What is the difference between a circuit breaker and fuse?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Nothing; they’re identical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Circuit breakers need to be replaced regularly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Circuit breakers have a simpler design</a:t>
            </a:r>
          </a:p>
          <a:p>
            <a:pPr marL="971550" lvl="1" indent="-514350">
              <a:buFont typeface="+mj-lt"/>
              <a:buAutoNum type="arabicPeriod"/>
            </a:pPr>
            <a:endParaRPr lang="en-AU" sz="3000" dirty="0"/>
          </a:p>
          <a:p>
            <a:pPr marL="971550" lvl="1" indent="-514350">
              <a:buFont typeface="+mj-lt"/>
              <a:buAutoNum type="arabicPeriod"/>
            </a:pPr>
            <a:r>
              <a:rPr lang="en-AU" sz="3000" dirty="0"/>
              <a:t>Circuit breakers are reusable</a:t>
            </a:r>
          </a:p>
        </p:txBody>
      </p:sp>
    </p:spTree>
    <p:extLst>
      <p:ext uri="{BB962C8B-B14F-4D97-AF65-F5344CB8AC3E}">
        <p14:creationId xmlns:p14="http://schemas.microsoft.com/office/powerpoint/2010/main" val="305025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D63F-009C-41B8-9EBB-41E1F177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8F79-2DD3-4368-BCD7-6D394ABF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Learning objectives:</a:t>
            </a:r>
          </a:p>
          <a:p>
            <a:pPr lvl="1"/>
            <a:r>
              <a:rPr lang="en-AU" dirty="0"/>
              <a:t>We will learn about series and parallel circuits</a:t>
            </a:r>
          </a:p>
          <a:p>
            <a:pPr lvl="1"/>
            <a:r>
              <a:rPr lang="en-AU" dirty="0"/>
              <a:t>We will learn about fuses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draw an example of a series or parallel circuit</a:t>
            </a:r>
          </a:p>
          <a:p>
            <a:pPr lvl="1"/>
            <a:r>
              <a:rPr lang="en-AU" dirty="0"/>
              <a:t>We will be able to explain the advantages and disadvantages of a series and parallel circuit</a:t>
            </a:r>
          </a:p>
          <a:p>
            <a:pPr lvl="1"/>
            <a:r>
              <a:rPr lang="en-AU" dirty="0"/>
              <a:t>We will be able to explain how a fuse works</a:t>
            </a:r>
          </a:p>
        </p:txBody>
      </p:sp>
    </p:spTree>
    <p:extLst>
      <p:ext uri="{BB962C8B-B14F-4D97-AF65-F5344CB8AC3E}">
        <p14:creationId xmlns:p14="http://schemas.microsoft.com/office/powerpoint/2010/main" val="1700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390B-DF8F-40AB-8733-4CEC1B60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Independent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EFDA-2637-4A6A-8647-07E76102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Draw an example of a series and parallel circuit that both have 2 resistors, 1 light bulb, and a battery</a:t>
            </a:r>
          </a:p>
          <a:p>
            <a:endParaRPr lang="en-AU" dirty="0"/>
          </a:p>
          <a:p>
            <a:r>
              <a:rPr lang="en-AU" dirty="0"/>
              <a:t>Why would it be a bad idea to wire your house electronics using a series circuit?</a:t>
            </a:r>
          </a:p>
          <a:p>
            <a:endParaRPr lang="en-AU" dirty="0"/>
          </a:p>
          <a:p>
            <a:r>
              <a:rPr lang="en-AU" dirty="0"/>
              <a:t>How is it that every power outlet in a house can be 240 V?</a:t>
            </a:r>
          </a:p>
          <a:p>
            <a:endParaRPr lang="en-AU" dirty="0"/>
          </a:p>
          <a:p>
            <a:r>
              <a:rPr lang="en-AU" dirty="0"/>
              <a:t>If too many appliances are plugged into the same outlet, your circuit breakers may trigger. Why is that?</a:t>
            </a:r>
          </a:p>
        </p:txBody>
      </p:sp>
    </p:spTree>
    <p:extLst>
      <p:ext uri="{BB962C8B-B14F-4D97-AF65-F5344CB8AC3E}">
        <p14:creationId xmlns:p14="http://schemas.microsoft.com/office/powerpoint/2010/main" val="110167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D371-A281-40FA-9C99-089637F2D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Types of circuits</a:t>
            </a:r>
          </a:p>
        </p:txBody>
      </p:sp>
    </p:spTree>
    <p:extLst>
      <p:ext uri="{BB962C8B-B14F-4D97-AF65-F5344CB8AC3E}">
        <p14:creationId xmlns:p14="http://schemas.microsoft.com/office/powerpoint/2010/main" val="39134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D63F-009C-41B8-9EBB-41E1F177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8F79-2DD3-4368-BCD7-6D394ABF4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Learning objectives:</a:t>
            </a:r>
          </a:p>
          <a:p>
            <a:pPr lvl="1"/>
            <a:r>
              <a:rPr lang="en-AU" dirty="0"/>
              <a:t>We will learn about series and parallel circuits</a:t>
            </a:r>
          </a:p>
          <a:p>
            <a:pPr lvl="1"/>
            <a:r>
              <a:rPr lang="en-AU" dirty="0"/>
              <a:t>We will learn about fuses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draw an example of a series or parallel circuit</a:t>
            </a:r>
          </a:p>
          <a:p>
            <a:pPr lvl="1"/>
            <a:r>
              <a:rPr lang="en-AU" dirty="0"/>
              <a:t>We will be able to explain the advantages and disadvantages of a series and parallel circuit</a:t>
            </a:r>
          </a:p>
          <a:p>
            <a:pPr lvl="1"/>
            <a:r>
              <a:rPr lang="en-AU" dirty="0"/>
              <a:t>We will be able to explain how a fuse works</a:t>
            </a:r>
          </a:p>
        </p:txBody>
      </p:sp>
    </p:spTree>
    <p:extLst>
      <p:ext uri="{BB962C8B-B14F-4D97-AF65-F5344CB8AC3E}">
        <p14:creationId xmlns:p14="http://schemas.microsoft.com/office/powerpoint/2010/main" val="1195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37D6-B82E-4EC0-8BF9-CDE8184F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Series and parallel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936F-6944-4C92-A6B2-72ED9F845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series circuit is one in which there is only one pathway for the electrical current to go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A parallel circuit is one in which there are multiple pathways for the electrical current to go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97C4-CB49-4E89-9B8D-62592E131ABB}"/>
              </a:ext>
            </a:extLst>
          </p:cNvPr>
          <p:cNvSpPr/>
          <p:nvPr/>
        </p:nvSpPr>
        <p:spPr>
          <a:xfrm>
            <a:off x="4019550" y="2943225"/>
            <a:ext cx="4010025" cy="809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EC4AA-36B7-4CE8-BE2B-9A12AEDF876B}"/>
              </a:ext>
            </a:extLst>
          </p:cNvPr>
          <p:cNvSpPr/>
          <p:nvPr/>
        </p:nvSpPr>
        <p:spPr>
          <a:xfrm>
            <a:off x="7877175" y="3195637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F258D-3C49-47DA-9781-795B93AAC42E}"/>
              </a:ext>
            </a:extLst>
          </p:cNvPr>
          <p:cNvSpPr/>
          <p:nvPr/>
        </p:nvSpPr>
        <p:spPr>
          <a:xfrm>
            <a:off x="4581525" y="2790825"/>
            <a:ext cx="10477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89837-77B1-4815-94E7-55FFCAFA9477}"/>
              </a:ext>
            </a:extLst>
          </p:cNvPr>
          <p:cNvSpPr/>
          <p:nvPr/>
        </p:nvSpPr>
        <p:spPr>
          <a:xfrm>
            <a:off x="4461299" y="2738120"/>
            <a:ext cx="210820" cy="142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DD855-8E7C-4163-87AA-74683822719F}"/>
              </a:ext>
            </a:extLst>
          </p:cNvPr>
          <p:cNvSpPr/>
          <p:nvPr/>
        </p:nvSpPr>
        <p:spPr>
          <a:xfrm>
            <a:off x="4461299" y="3024505"/>
            <a:ext cx="210820" cy="142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42C940-C36F-48BD-836C-A464FB32604C}"/>
              </a:ext>
            </a:extLst>
          </p:cNvPr>
          <p:cNvCxnSpPr>
            <a:stCxn id="9" idx="1"/>
            <a:endCxn id="9" idx="5"/>
          </p:cNvCxnSpPr>
          <p:nvPr/>
        </p:nvCxnSpPr>
        <p:spPr>
          <a:xfrm>
            <a:off x="7921812" y="3240274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6FA9C-B077-4DB5-88CA-6A0E64F73252}"/>
              </a:ext>
            </a:extLst>
          </p:cNvPr>
          <p:cNvCxnSpPr>
            <a:stCxn id="9" idx="7"/>
            <a:endCxn id="9" idx="3"/>
          </p:cNvCxnSpPr>
          <p:nvPr/>
        </p:nvCxnSpPr>
        <p:spPr>
          <a:xfrm flipH="1">
            <a:off x="7921812" y="3240274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06262D1-27A1-4EC3-A966-6FBA3A9DDA93}"/>
              </a:ext>
            </a:extLst>
          </p:cNvPr>
          <p:cNvSpPr/>
          <p:nvPr/>
        </p:nvSpPr>
        <p:spPr>
          <a:xfrm>
            <a:off x="4019550" y="5284002"/>
            <a:ext cx="4010025" cy="8096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19A551-ACB0-43AF-B262-2EBBAF8D3CB5}"/>
              </a:ext>
            </a:extLst>
          </p:cNvPr>
          <p:cNvSpPr/>
          <p:nvPr/>
        </p:nvSpPr>
        <p:spPr>
          <a:xfrm>
            <a:off x="7877175" y="5536414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3EED3-9BCC-454F-AD25-4C9D2CF5E383}"/>
              </a:ext>
            </a:extLst>
          </p:cNvPr>
          <p:cNvSpPr/>
          <p:nvPr/>
        </p:nvSpPr>
        <p:spPr>
          <a:xfrm>
            <a:off x="4581525" y="5131602"/>
            <a:ext cx="104775" cy="304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DE2561-3509-409C-8206-218165EE90FE}"/>
              </a:ext>
            </a:extLst>
          </p:cNvPr>
          <p:cNvSpPr/>
          <p:nvPr/>
        </p:nvSpPr>
        <p:spPr>
          <a:xfrm>
            <a:off x="4461299" y="5078897"/>
            <a:ext cx="210820" cy="142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913C11-0696-4B30-8512-19EAC073504A}"/>
              </a:ext>
            </a:extLst>
          </p:cNvPr>
          <p:cNvSpPr/>
          <p:nvPr/>
        </p:nvSpPr>
        <p:spPr>
          <a:xfrm>
            <a:off x="4461299" y="5365282"/>
            <a:ext cx="210820" cy="1422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DD5676-53EC-4133-8486-5ABEA383E148}"/>
              </a:ext>
            </a:extLst>
          </p:cNvPr>
          <p:cNvCxnSpPr>
            <a:stCxn id="19" idx="1"/>
            <a:endCxn id="19" idx="5"/>
          </p:cNvCxnSpPr>
          <p:nvPr/>
        </p:nvCxnSpPr>
        <p:spPr>
          <a:xfrm>
            <a:off x="7921812" y="5581051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940F73-B7EC-4E7B-A470-435EAC3A8D24}"/>
              </a:ext>
            </a:extLst>
          </p:cNvPr>
          <p:cNvCxnSpPr>
            <a:stCxn id="19" idx="7"/>
            <a:endCxn id="19" idx="3"/>
          </p:cNvCxnSpPr>
          <p:nvPr/>
        </p:nvCxnSpPr>
        <p:spPr>
          <a:xfrm flipH="1">
            <a:off x="7921812" y="5581051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168CF39-6121-474D-BF8F-E77B0F98D051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24563" y="5284002"/>
            <a:ext cx="0" cy="809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1B988A-0A52-4CB7-8F9E-357850A0257E}"/>
              </a:ext>
            </a:extLst>
          </p:cNvPr>
          <p:cNvCxnSpPr/>
          <p:nvPr/>
        </p:nvCxnSpPr>
        <p:spPr>
          <a:xfrm>
            <a:off x="6908800" y="5284002"/>
            <a:ext cx="0" cy="809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122C3C5-0739-4126-870B-F08C03C1747C}"/>
              </a:ext>
            </a:extLst>
          </p:cNvPr>
          <p:cNvSpPr/>
          <p:nvPr/>
        </p:nvSpPr>
        <p:spPr>
          <a:xfrm>
            <a:off x="6756400" y="5536414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3E54FA-AA0B-442F-B954-E68ED1C88FC8}"/>
              </a:ext>
            </a:extLst>
          </p:cNvPr>
          <p:cNvCxnSpPr>
            <a:stCxn id="29" idx="1"/>
            <a:endCxn id="29" idx="5"/>
          </p:cNvCxnSpPr>
          <p:nvPr/>
        </p:nvCxnSpPr>
        <p:spPr>
          <a:xfrm>
            <a:off x="6801037" y="5581051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C2FDB-FDB0-44A7-A022-AB205F28FCD9}"/>
              </a:ext>
            </a:extLst>
          </p:cNvPr>
          <p:cNvCxnSpPr>
            <a:stCxn id="29" idx="7"/>
            <a:endCxn id="29" idx="3"/>
          </p:cNvCxnSpPr>
          <p:nvPr/>
        </p:nvCxnSpPr>
        <p:spPr>
          <a:xfrm flipH="1">
            <a:off x="6801037" y="5581051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48183C-F493-4A14-A0A3-E8C1869200E3}"/>
              </a:ext>
            </a:extLst>
          </p:cNvPr>
          <p:cNvSpPr/>
          <p:nvPr/>
        </p:nvSpPr>
        <p:spPr>
          <a:xfrm>
            <a:off x="5872163" y="5536414"/>
            <a:ext cx="304800" cy="304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BB47A8-79EB-4FBB-86A1-6AB0B02D152D}"/>
              </a:ext>
            </a:extLst>
          </p:cNvPr>
          <p:cNvCxnSpPr>
            <a:stCxn id="32" idx="1"/>
            <a:endCxn id="32" idx="5"/>
          </p:cNvCxnSpPr>
          <p:nvPr/>
        </p:nvCxnSpPr>
        <p:spPr>
          <a:xfrm>
            <a:off x="5916800" y="5581051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B6285E-C250-4E29-B1AE-5C800A2D258A}"/>
              </a:ext>
            </a:extLst>
          </p:cNvPr>
          <p:cNvCxnSpPr>
            <a:stCxn id="32" idx="7"/>
            <a:endCxn id="32" idx="3"/>
          </p:cNvCxnSpPr>
          <p:nvPr/>
        </p:nvCxnSpPr>
        <p:spPr>
          <a:xfrm flipH="1">
            <a:off x="5916800" y="5581051"/>
            <a:ext cx="215526" cy="21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7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37B9-A769-49A6-A66C-883E2797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it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E6947-C974-4619-956A-E2F4540A64A9}"/>
              </a:ext>
            </a:extLst>
          </p:cNvPr>
          <p:cNvSpPr txBox="1"/>
          <p:nvPr/>
        </p:nvSpPr>
        <p:spPr>
          <a:xfrm>
            <a:off x="533400" y="1872343"/>
            <a:ext cx="1132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https://phet.colorado.edu/sims/html/circuit-construction-kit-dc/latest/circuit-construction-kit-dc_en.html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86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EB83-3711-473F-8409-99DF7E46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should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1004-8C8C-4FEA-8189-38688F2A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Series circuits:</a:t>
            </a:r>
          </a:p>
          <a:p>
            <a:pPr lvl="1"/>
            <a:r>
              <a:rPr lang="en-AU" dirty="0"/>
              <a:t>Simple to make, simple to analyse</a:t>
            </a:r>
          </a:p>
          <a:p>
            <a:pPr lvl="1"/>
            <a:r>
              <a:rPr lang="en-AU" dirty="0"/>
              <a:t>If one wire breaks, then the entire circuit is useless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Parallel circuits:</a:t>
            </a:r>
          </a:p>
          <a:p>
            <a:pPr lvl="1"/>
            <a:r>
              <a:rPr lang="en-AU" dirty="0"/>
              <a:t>More complicated to make, even harder to analyse</a:t>
            </a:r>
          </a:p>
          <a:p>
            <a:pPr lvl="1"/>
            <a:r>
              <a:rPr lang="en-AU" dirty="0"/>
              <a:t>If one wire breaks, then the circuit can still be useful 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… but it gets weirder</a:t>
            </a:r>
          </a:p>
        </p:txBody>
      </p:sp>
    </p:spTree>
    <p:extLst>
      <p:ext uri="{BB962C8B-B14F-4D97-AF65-F5344CB8AC3E}">
        <p14:creationId xmlns:p14="http://schemas.microsoft.com/office/powerpoint/2010/main" val="4186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2115-1275-4E02-BFBF-881B63D7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Voltage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DAD0-9B89-40B8-8C15-59C53BF5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voltage drop across resistors will decrease as you add more resistors in that pathway.</a:t>
            </a:r>
          </a:p>
          <a:p>
            <a:endParaRPr lang="en-AU" dirty="0"/>
          </a:p>
          <a:p>
            <a:r>
              <a:rPr lang="en-AU" dirty="0"/>
              <a:t>Voltage drop in one loop isn’t affected by the amount of different pathways.</a:t>
            </a:r>
          </a:p>
          <a:p>
            <a:endParaRPr lang="en-AU" dirty="0"/>
          </a:p>
          <a:p>
            <a:r>
              <a:rPr lang="en-AU" dirty="0"/>
              <a:t>More simply: light bulbs in series get dimmer the more bulbs you add, light bulbs in parallel don’t get dimmer</a:t>
            </a:r>
          </a:p>
        </p:txBody>
      </p:sp>
    </p:spTree>
    <p:extLst>
      <p:ext uri="{BB962C8B-B14F-4D97-AF65-F5344CB8AC3E}">
        <p14:creationId xmlns:p14="http://schemas.microsoft.com/office/powerpoint/2010/main" val="190602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1DDB-6756-4B36-9A36-C7455BDA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Voltage drop 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2ACF-F4DA-436D-8CBC-952CC1246D7D}"/>
              </a:ext>
            </a:extLst>
          </p:cNvPr>
          <p:cNvSpPr txBox="1"/>
          <p:nvPr/>
        </p:nvSpPr>
        <p:spPr>
          <a:xfrm>
            <a:off x="685800" y="179614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3"/>
              </a:rPr>
              <a:t>https://phet.colorado.edu/sims/html/circuit-construction-kit-dc/latest/circuit-construction-kit-dc_en.html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621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BE8A-9716-4564-B6DE-BABBE8B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AC7B3B-02A1-4433-A007-5CAC9122D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430408"/>
              </p:ext>
            </p:extLst>
          </p:nvPr>
        </p:nvGraphicFramePr>
        <p:xfrm>
          <a:off x="685800" y="2193924"/>
          <a:ext cx="10820400" cy="379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152649054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4123321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257907153"/>
                    </a:ext>
                  </a:extLst>
                </a:gridCol>
              </a:tblGrid>
              <a:tr h="1264330"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561023"/>
                  </a:ext>
                </a:extLst>
              </a:tr>
              <a:tr h="126433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Series Circuits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Simple to make; simple to analyse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If any part of the circuit breaks, the whole circuit stops; need more voltage for larger circuits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3321935"/>
                  </a:ext>
                </a:extLst>
              </a:tr>
              <a:tr h="126433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Parallel Circuits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If one part of the circuit breaks, the rest of the circuit keeps going; don’t need more voltage for large circuits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Complicated to make; extremely complicated to analyse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3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5982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8FBB25-7BDF-40C7-AA8D-C859920D3FDC}"/>
</file>

<file path=customXml/itemProps2.xml><?xml version="1.0" encoding="utf-8"?>
<ds:datastoreItem xmlns:ds="http://schemas.openxmlformats.org/officeDocument/2006/customXml" ds:itemID="{975FAAED-4E32-4FF4-8D60-50E1E149E609}"/>
</file>

<file path=customXml/itemProps3.xml><?xml version="1.0" encoding="utf-8"?>
<ds:datastoreItem xmlns:ds="http://schemas.openxmlformats.org/officeDocument/2006/customXml" ds:itemID="{8DEF1DF4-17E5-42AD-A1A7-20E33F445587}"/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325</TotalTime>
  <Words>958</Words>
  <Application>Microsoft Office PowerPoint</Application>
  <PresentationFormat>Widescreen</PresentationFormat>
  <Paragraphs>145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Century Gothic</vt:lpstr>
      <vt:lpstr>Vapor Trail</vt:lpstr>
      <vt:lpstr>Do now</vt:lpstr>
      <vt:lpstr>Types of circuits</vt:lpstr>
      <vt:lpstr>aims</vt:lpstr>
      <vt:lpstr>Series and parallel circuits</vt:lpstr>
      <vt:lpstr>What does it look like?</vt:lpstr>
      <vt:lpstr>Why should we care?</vt:lpstr>
      <vt:lpstr>Voltage drop</vt:lpstr>
      <vt:lpstr>Voltage drop demonstration</vt:lpstr>
      <vt:lpstr>Simple table</vt:lpstr>
      <vt:lpstr>Cfu #1</vt:lpstr>
      <vt:lpstr>CFU #2</vt:lpstr>
      <vt:lpstr>CFU #3</vt:lpstr>
      <vt:lpstr>CFU #4</vt:lpstr>
      <vt:lpstr>fuses</vt:lpstr>
      <vt:lpstr>Circuit breakers</vt:lpstr>
      <vt:lpstr>CFU #5</vt:lpstr>
      <vt:lpstr>CFU #6</vt:lpstr>
      <vt:lpstr>aims</vt:lpstr>
      <vt:lpstr>Independent 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circuits</dc:title>
  <dc:creator>Michael Beards</dc:creator>
  <cp:lastModifiedBy>BEARDS Michael [Southern River College]</cp:lastModifiedBy>
  <cp:revision>21</cp:revision>
  <dcterms:created xsi:type="dcterms:W3CDTF">2021-03-23T07:39:19Z</dcterms:created>
  <dcterms:modified xsi:type="dcterms:W3CDTF">2022-03-21T03:48:06Z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87400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