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5.xml" ContentType="application/vnd.openxmlformats-officedocument.theme+xml"/>
  <Override PartName="/ppt/slideLayouts/slideLayout15.xml" ContentType="application/vnd.openxmlformats-officedocument.presentationml.slideLayout+xml"/>
  <Override PartName="/ppt/theme/theme6.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7.xml" ContentType="application/vnd.openxmlformats-officedocument.theme+xml"/>
  <Override PartName="/ppt/slideLayouts/slideLayout19.xml" ContentType="application/vnd.openxmlformats-officedocument.presentationml.slideLayout+xml"/>
  <Override PartName="/ppt/theme/theme8.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9.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10.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11.xml" ContentType="application/vnd.openxmlformats-officedocument.theme+xml"/>
  <Override PartName="/ppt/slideLayouts/slideLayout29.xml" ContentType="application/vnd.openxmlformats-officedocument.presentationml.slideLayout+xml"/>
  <Override PartName="/ppt/theme/theme12.xml" ContentType="application/vnd.openxmlformats-officedocument.theme+xml"/>
  <Override PartName="/ppt/slideLayouts/slideLayout30.xml" ContentType="application/vnd.openxmlformats-officedocument.presentationml.slideLayout+xml"/>
  <Override PartName="/ppt/theme/theme13.xml" ContentType="application/vnd.openxmlformats-officedocument.theme+xml"/>
  <Override PartName="/ppt/slideLayouts/slideLayout31.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4"/>
    <p:sldMasterId id="2147483766" r:id="rId5"/>
    <p:sldMasterId id="2147483699" r:id="rId6"/>
    <p:sldMasterId id="2147483729" r:id="rId7"/>
    <p:sldMasterId id="2147483711" r:id="rId8"/>
    <p:sldMasterId id="2147483723" r:id="rId9"/>
    <p:sldMasterId id="2147483731" r:id="rId10"/>
    <p:sldMasterId id="2147483733" r:id="rId11"/>
    <p:sldMasterId id="2147483735" r:id="rId12"/>
    <p:sldMasterId id="2147483737" r:id="rId13"/>
    <p:sldMasterId id="2147483739" r:id="rId14"/>
    <p:sldMasterId id="2147483741" r:id="rId15"/>
    <p:sldMasterId id="2147483675" r:id="rId16"/>
    <p:sldMasterId id="2147483687" r:id="rId17"/>
  </p:sldMasterIdLst>
  <p:handoutMasterIdLst>
    <p:handoutMasterId r:id="rId33"/>
  </p:handoutMasterIdLst>
  <p:sldIdLst>
    <p:sldId id="286" r:id="rId18"/>
    <p:sldId id="258" r:id="rId19"/>
    <p:sldId id="257" r:id="rId20"/>
    <p:sldId id="266" r:id="rId21"/>
    <p:sldId id="267" r:id="rId22"/>
    <p:sldId id="287" r:id="rId23"/>
    <p:sldId id="288" r:id="rId24"/>
    <p:sldId id="289" r:id="rId25"/>
    <p:sldId id="290" r:id="rId26"/>
    <p:sldId id="291" r:id="rId27"/>
    <p:sldId id="292" r:id="rId28"/>
    <p:sldId id="261" r:id="rId29"/>
    <p:sldId id="262" r:id="rId30"/>
    <p:sldId id="263" r:id="rId31"/>
    <p:sldId id="283"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b Room" id="{AD7383CC-F54D-4FE5-81DC-2A3B95F528A6}">
          <p14:sldIdLst>
            <p14:sldId id="286"/>
          </p14:sldIdLst>
        </p14:section>
        <p14:section name="Watch It! (Input)" id="{35B1C16A-1A65-4C7D-98FB-0E6BA11B80C3}">
          <p14:sldIdLst>
            <p14:sldId id="258"/>
          </p14:sldIdLst>
        </p14:section>
        <p14:section name="Read It! (Input)" id="{ACC84285-59E2-4AC2-8325-34201F7297AD}">
          <p14:sldIdLst>
            <p14:sldId id="257"/>
            <p14:sldId id="266"/>
            <p14:sldId id="267"/>
          </p14:sldIdLst>
        </p14:section>
        <p14:section name="Explore It! (Input)" id="{9A4302BE-DB01-4590-BB14-04CC13506838}">
          <p14:sldIdLst>
            <p14:sldId id="287"/>
            <p14:sldId id="288"/>
            <p14:sldId id="289"/>
            <p14:sldId id="290"/>
            <p14:sldId id="291"/>
            <p14:sldId id="292"/>
          </p14:sldIdLst>
        </p14:section>
        <p14:section name="Organize It! (Output)" id="{C979DDD8-8719-4461-A4A5-483E01DCE1E9}">
          <p14:sldIdLst>
            <p14:sldId id="261"/>
          </p14:sldIdLst>
        </p14:section>
        <p14:section name="Illustrate It! (Output)" id="{29577028-9618-4819-B51F-13E35299702F}">
          <p14:sldIdLst>
            <p14:sldId id="262"/>
          </p14:sldIdLst>
        </p14:section>
        <p14:section name="Assess It! (Output)" id="{E5AF03A3-3DDB-4118-AB21-222D88D2AF48}">
          <p14:sldIdLst>
            <p14:sldId id="263"/>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7FD7F7"/>
    <a:srgbClr val="DAE3F3"/>
    <a:srgbClr val="9DC3E6"/>
    <a:srgbClr val="FFF2CC"/>
    <a:srgbClr val="4472C4"/>
    <a:srgbClr val="990033"/>
    <a:srgbClr val="FF7C80"/>
    <a:srgbClr val="FFEB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6C1DF-4C62-42F2-AFB3-39983AAA79F5}" v="17" dt="2020-09-11T21:38:44.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24" autoAdjust="0"/>
    <p:restoredTop sz="94660"/>
  </p:normalViewPr>
  <p:slideViewPr>
    <p:cSldViewPr snapToGrid="0">
      <p:cViewPr varScale="1">
        <p:scale>
          <a:sx n="150" d="100"/>
          <a:sy n="150" d="100"/>
        </p:scale>
        <p:origin x="150" y="120"/>
      </p:cViewPr>
      <p:guideLst/>
    </p:cSldViewPr>
  </p:slideViewPr>
  <p:notesTextViewPr>
    <p:cViewPr>
      <p:scale>
        <a:sx n="1" d="1"/>
        <a:sy n="1" d="1"/>
      </p:scale>
      <p:origin x="0" y="0"/>
    </p:cViewPr>
  </p:notesTextViewPr>
  <p:notesViewPr>
    <p:cSldViewPr snapToGrid="0">
      <p:cViewPr varScale="1">
        <p:scale>
          <a:sx n="53" d="100"/>
          <a:sy n="53" d="100"/>
        </p:scale>
        <p:origin x="2844"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0.xml"/><Relationship Id="rId18" Type="http://schemas.openxmlformats.org/officeDocument/2006/relationships/slide" Target="slides/slide1.xml"/><Relationship Id="rId26" Type="http://schemas.openxmlformats.org/officeDocument/2006/relationships/slide" Target="slides/slide9.xml"/><Relationship Id="rId21" Type="http://schemas.openxmlformats.org/officeDocument/2006/relationships/slide" Target="slides/slide4.xml"/><Relationship Id="rId34" Type="http://schemas.openxmlformats.org/officeDocument/2006/relationships/presProps" Target="presProps.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8.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Master" Target="slideMasters/slideMaster13.xml"/><Relationship Id="rId20" Type="http://schemas.openxmlformats.org/officeDocument/2006/relationships/slide" Target="slides/slide3.xml"/><Relationship Id="rId29"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Master" Target="slideMasters/slideMaster1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theme" Target="theme/theme1.xml"/><Relationship Id="rId10" Type="http://schemas.openxmlformats.org/officeDocument/2006/relationships/slideMaster" Target="slideMasters/slideMaster7.xml"/><Relationship Id="rId19" Type="http://schemas.openxmlformats.org/officeDocument/2006/relationships/slide" Target="slides/slide2.xml"/><Relationship Id="rId31"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viewProps" Target="view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1F121E-41B2-417F-8078-98F388A772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42C28DA-09F1-4918-957A-A611B59D51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4FB738-0ECF-4C43-BE5B-6877C07F353B}" type="datetimeFigureOut">
              <a:rPr lang="en-US" smtClean="0"/>
              <a:t>4/18/2021</a:t>
            </a:fld>
            <a:endParaRPr lang="en-US"/>
          </a:p>
        </p:txBody>
      </p:sp>
      <p:sp>
        <p:nvSpPr>
          <p:cNvPr id="4" name="Footer Placeholder 3">
            <a:extLst>
              <a:ext uri="{FF2B5EF4-FFF2-40B4-BE49-F238E27FC236}">
                <a16:creationId xmlns:a16="http://schemas.microsoft.com/office/drawing/2014/main" id="{7BF1863C-6F34-486C-A20B-622E267BBF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DA99BF-8A32-4C98-B864-8786F58786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2A999D-B65E-4969-A9AF-91D38689EFC3}" type="slidenum">
              <a:rPr lang="en-US" smtClean="0"/>
              <a:t>‹#›</a:t>
            </a:fld>
            <a:endParaRPr lang="en-US"/>
          </a:p>
        </p:txBody>
      </p:sp>
    </p:spTree>
    <p:extLst>
      <p:ext uri="{BB962C8B-B14F-4D97-AF65-F5344CB8AC3E}">
        <p14:creationId xmlns:p14="http://schemas.microsoft.com/office/powerpoint/2010/main" val="391432523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Copyr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6274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2</a:t>
            </a:r>
          </a:p>
        </p:txBody>
      </p:sp>
      <p:sp>
        <p:nvSpPr>
          <p:cNvPr id="2" name="TextBox 1">
            <a:extLst>
              <a:ext uri="{FF2B5EF4-FFF2-40B4-BE49-F238E27FC236}">
                <a16:creationId xmlns:a16="http://schemas.microsoft.com/office/drawing/2014/main" id="{5DAB4FDC-CAC3-4BC0-BEF4-C6450BA9F68D}"/>
              </a:ext>
            </a:extLst>
          </p:cNvPr>
          <p:cNvSpPr txBox="1"/>
          <p:nvPr userDrawn="1"/>
        </p:nvSpPr>
        <p:spPr>
          <a:xfrm>
            <a:off x="80682" y="43658"/>
            <a:ext cx="1361270" cy="3508653"/>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3" name="Rectangle 2">
            <a:extLst>
              <a:ext uri="{FF2B5EF4-FFF2-40B4-BE49-F238E27FC236}">
                <a16:creationId xmlns:a16="http://schemas.microsoft.com/office/drawing/2014/main" id="{54F35B55-66D8-42E2-934D-DFB7C02DB0C4}"/>
              </a:ext>
            </a:extLst>
          </p:cNvPr>
          <p:cNvSpPr/>
          <p:nvPr userDrawn="1"/>
        </p:nvSpPr>
        <p:spPr>
          <a:xfrm>
            <a:off x="329161" y="412914"/>
            <a:ext cx="2017644" cy="3139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 name="Rectangle 3">
            <a:extLst>
              <a:ext uri="{FF2B5EF4-FFF2-40B4-BE49-F238E27FC236}">
                <a16:creationId xmlns:a16="http://schemas.microsoft.com/office/drawing/2014/main" id="{47BF7CA9-E213-4C52-9EB9-6AA6D9207610}"/>
              </a:ext>
            </a:extLst>
          </p:cNvPr>
          <p:cNvSpPr/>
          <p:nvPr userDrawn="1"/>
        </p:nvSpPr>
        <p:spPr>
          <a:xfrm>
            <a:off x="2567803" y="675138"/>
            <a:ext cx="6414832" cy="2246769"/>
          </a:xfrm>
          <a:prstGeom prst="rect">
            <a:avLst/>
          </a:prstGeom>
        </p:spPr>
        <p:txBody>
          <a:bodyPr wrap="square">
            <a:spAutoFit/>
          </a:bodyPr>
          <a:lstStyle/>
          <a:p>
            <a:pPr marL="342900" indent="-342900">
              <a:buFont typeface="+mj-lt"/>
              <a:buAutoNum type="arabicPeriod"/>
            </a:pPr>
            <a:r>
              <a:rPr lang="en-US" sz="1400" dirty="0">
                <a:latin typeface="Verdana" panose="020B0604030504040204" pitchFamily="34" charset="0"/>
                <a:ea typeface="Verdana" panose="020B0604030504040204" pitchFamily="34" charset="0"/>
                <a:cs typeface="Verdana" panose="020B0604030504040204" pitchFamily="34" charset="0"/>
              </a:rPr>
              <a:t>Look around the room. Think of an ordinary object that could represent a model of an atom. What would represent the nucleus, protons, neutrons, and electrons?</a:t>
            </a:r>
          </a:p>
          <a:p>
            <a:pPr marL="342900" indent="-342900">
              <a:buFont typeface="+mj-lt"/>
              <a:buAutoNum type="arabicPeriod"/>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lang="en-US" sz="1400" dirty="0">
                <a:latin typeface="Verdana" panose="020B0604030504040204" pitchFamily="34" charset="0"/>
                <a:ea typeface="Verdana" panose="020B0604030504040204" pitchFamily="34" charset="0"/>
                <a:cs typeface="Verdana" panose="020B0604030504040204" pitchFamily="34" charset="0"/>
              </a:rPr>
              <a:t>On the next page (Part 3), build an atom with:</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3 protons in the middle</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4 neutrons in the middle</a:t>
            </a:r>
          </a:p>
          <a:p>
            <a:pPr marL="742950" lvl="1" indent="-285750">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3 electrons on the outer circles.</a:t>
            </a:r>
          </a:p>
          <a:p>
            <a:pPr marL="285750" indent="-285750">
              <a:buFont typeface="Arial" panose="020B0604020202020204" pitchFamily="34" charset="0"/>
              <a:buChar cha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0" indent="0">
              <a:buFont typeface="Arial" panose="020B0604020202020204" pitchFamily="34" charset="0"/>
              <a:buNone/>
            </a:pPr>
            <a:endParaRPr lang="en-US" sz="14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91400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3 </a:t>
            </a:r>
          </a:p>
        </p:txBody>
      </p:sp>
      <p:sp>
        <p:nvSpPr>
          <p:cNvPr id="3" name="Rectangle 2">
            <a:extLst>
              <a:ext uri="{FF2B5EF4-FFF2-40B4-BE49-F238E27FC236}">
                <a16:creationId xmlns:a16="http://schemas.microsoft.com/office/drawing/2014/main" id="{B2FD51D1-EDCD-C043-9788-E3E2F2BDB13A}"/>
              </a:ext>
            </a:extLst>
          </p:cNvPr>
          <p:cNvSpPr/>
          <p:nvPr userDrawn="1"/>
        </p:nvSpPr>
        <p:spPr>
          <a:xfrm>
            <a:off x="142919" y="32725"/>
            <a:ext cx="1953364" cy="1184940"/>
          </a:xfrm>
          <a:prstGeom prst="rect">
            <a:avLst/>
          </a:prstGeom>
        </p:spPr>
        <p:txBody>
          <a:bodyPr wrap="square">
            <a:spAutoFit/>
          </a:bodyPr>
          <a:lstStyle/>
          <a:p>
            <a:pPr>
              <a:spcAft>
                <a:spcPts val="600"/>
              </a:spcAft>
            </a:pPr>
            <a:r>
              <a:rPr lang="en-US" sz="1400" dirty="0">
                <a:latin typeface="Verdana" panose="020B0604030504040204" pitchFamily="34" charset="0"/>
                <a:ea typeface="Verdana" panose="020B0604030504040204" pitchFamily="34" charset="0"/>
                <a:cs typeface="Verdana" panose="020B0604030504040204" pitchFamily="34" charset="0"/>
              </a:rPr>
              <a:t>Build a model with: </a:t>
            </a:r>
          </a:p>
          <a:p>
            <a:pPr marL="171450" indent="-171450">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3 protons</a:t>
            </a:r>
          </a:p>
          <a:p>
            <a:pPr marL="171450" indent="-171450">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4 neutrons</a:t>
            </a:r>
          </a:p>
          <a:p>
            <a:pPr marL="171450" indent="-171450">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3 electrons </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p:txBody>
      </p:sp>
      <p:grpSp>
        <p:nvGrpSpPr>
          <p:cNvPr id="4" name="Group 3">
            <a:extLst>
              <a:ext uri="{FF2B5EF4-FFF2-40B4-BE49-F238E27FC236}">
                <a16:creationId xmlns:a16="http://schemas.microsoft.com/office/drawing/2014/main" id="{BF696A92-77A9-8942-9452-214D921E231D}"/>
              </a:ext>
            </a:extLst>
          </p:cNvPr>
          <p:cNvGrpSpPr/>
          <p:nvPr userDrawn="1"/>
        </p:nvGrpSpPr>
        <p:grpSpPr>
          <a:xfrm>
            <a:off x="2844714" y="537748"/>
            <a:ext cx="5164169" cy="4433645"/>
            <a:chOff x="1905000" y="914400"/>
            <a:chExt cx="5257800" cy="5257800"/>
          </a:xfrm>
        </p:grpSpPr>
        <p:sp>
          <p:nvSpPr>
            <p:cNvPr id="5" name="Oval 4">
              <a:extLst>
                <a:ext uri="{FF2B5EF4-FFF2-40B4-BE49-F238E27FC236}">
                  <a16:creationId xmlns:a16="http://schemas.microsoft.com/office/drawing/2014/main" id="{E25E2FDD-4D8A-8B49-A1F9-0D7EED94D221}"/>
                </a:ext>
              </a:extLst>
            </p:cNvPr>
            <p:cNvSpPr/>
            <p:nvPr/>
          </p:nvSpPr>
          <p:spPr>
            <a:xfrm>
              <a:off x="2743200" y="1752600"/>
              <a:ext cx="3657600" cy="3657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6" name="Oval 5">
              <a:extLst>
                <a:ext uri="{FF2B5EF4-FFF2-40B4-BE49-F238E27FC236}">
                  <a16:creationId xmlns:a16="http://schemas.microsoft.com/office/drawing/2014/main" id="{75D03F1B-6455-B045-A61D-B7832B35B93A}"/>
                </a:ext>
              </a:extLst>
            </p:cNvPr>
            <p:cNvSpPr/>
            <p:nvPr/>
          </p:nvSpPr>
          <p:spPr>
            <a:xfrm>
              <a:off x="3429000" y="2438400"/>
              <a:ext cx="2286000" cy="228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7" name="Oval 6">
              <a:extLst>
                <a:ext uri="{FF2B5EF4-FFF2-40B4-BE49-F238E27FC236}">
                  <a16:creationId xmlns:a16="http://schemas.microsoft.com/office/drawing/2014/main" id="{37F06B9F-78D4-A045-AF9B-3BB6996131B9}"/>
                </a:ext>
              </a:extLst>
            </p:cNvPr>
            <p:cNvSpPr/>
            <p:nvPr/>
          </p:nvSpPr>
          <p:spPr>
            <a:xfrm>
              <a:off x="1905000" y="914400"/>
              <a:ext cx="5257800" cy="5257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grpSp>
      <p:pic>
        <p:nvPicPr>
          <p:cNvPr id="8" name="Picture 7" descr="A picture containing drawing&#10;&#10;Description automatically generated">
            <a:extLst>
              <a:ext uri="{FF2B5EF4-FFF2-40B4-BE49-F238E27FC236}">
                <a16:creationId xmlns:a16="http://schemas.microsoft.com/office/drawing/2014/main" id="{71B18CB5-2B27-1C41-AE08-D05AE0B6E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294" y="417177"/>
            <a:ext cx="640080" cy="640080"/>
          </a:xfrm>
          <a:prstGeom prst="rect">
            <a:avLst/>
          </a:prstGeom>
        </p:spPr>
      </p:pic>
    </p:spTree>
    <p:extLst>
      <p:ext uri="{BB962C8B-B14F-4D97-AF65-F5344CB8AC3E}">
        <p14:creationId xmlns:p14="http://schemas.microsoft.com/office/powerpoint/2010/main" val="2686825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4 </a:t>
            </a:r>
          </a:p>
        </p:txBody>
      </p:sp>
      <p:sp>
        <p:nvSpPr>
          <p:cNvPr id="2" name="TextBox 1">
            <a:extLst>
              <a:ext uri="{FF2B5EF4-FFF2-40B4-BE49-F238E27FC236}">
                <a16:creationId xmlns:a16="http://schemas.microsoft.com/office/drawing/2014/main" id="{F1E96D67-8767-402B-95AE-42EA789DB857}"/>
              </a:ext>
            </a:extLst>
          </p:cNvPr>
          <p:cNvSpPr txBox="1"/>
          <p:nvPr userDrawn="1"/>
        </p:nvSpPr>
        <p:spPr>
          <a:xfrm>
            <a:off x="2610483" y="614834"/>
            <a:ext cx="6380921" cy="28931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Congratulations! You have build a Lithium (Li) atom.</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Protons and neutrons determine the mass of the atom. This number is called </a:t>
            </a:r>
            <a:r>
              <a:rPr lang="en-US" sz="1400" b="1" dirty="0">
                <a:latin typeface="Verdana" panose="020B0604030504040204" pitchFamily="34" charset="0"/>
                <a:ea typeface="Verdana" panose="020B0604030504040204" pitchFamily="34" charset="0"/>
                <a:cs typeface="Verdana" panose="020B0604030504040204" pitchFamily="34" charset="0"/>
              </a:rPr>
              <a:t>atomic mass</a:t>
            </a:r>
            <a:r>
              <a:rPr lang="en-US" sz="1400" dirty="0">
                <a:latin typeface="Verdana" panose="020B0604030504040204" pitchFamily="34" charset="0"/>
                <a:ea typeface="Verdana" panose="020B0604030504040204" pitchFamily="34" charset="0"/>
                <a:cs typeface="Verdana" panose="020B0604030504040204" pitchFamily="34" charset="0"/>
              </a:rPr>
              <a:t> and is also represented on the Periodic Table.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To determine the mass of your atom (Lithium), add up the number of protons and neutrons.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	3 + 4 = 7</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The ring closest to the nucleus can only hold 2 electrons. The next ring can hold 8, and the 3rd ring from the nucleus can also hold 8 electrons.</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If necessary, go back to Part 3 and fix your model now.</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02466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5 </a:t>
            </a:r>
          </a:p>
        </p:txBody>
      </p:sp>
      <p:grpSp>
        <p:nvGrpSpPr>
          <p:cNvPr id="4" name="Group 3">
            <a:extLst>
              <a:ext uri="{FF2B5EF4-FFF2-40B4-BE49-F238E27FC236}">
                <a16:creationId xmlns:a16="http://schemas.microsoft.com/office/drawing/2014/main" id="{BF696A92-77A9-8942-9452-214D921E231D}"/>
              </a:ext>
            </a:extLst>
          </p:cNvPr>
          <p:cNvGrpSpPr/>
          <p:nvPr userDrawn="1"/>
        </p:nvGrpSpPr>
        <p:grpSpPr>
          <a:xfrm>
            <a:off x="2844714" y="537748"/>
            <a:ext cx="5164169" cy="4433645"/>
            <a:chOff x="1905000" y="914400"/>
            <a:chExt cx="5257800" cy="5257800"/>
          </a:xfrm>
        </p:grpSpPr>
        <p:sp>
          <p:nvSpPr>
            <p:cNvPr id="5" name="Oval 4">
              <a:extLst>
                <a:ext uri="{FF2B5EF4-FFF2-40B4-BE49-F238E27FC236}">
                  <a16:creationId xmlns:a16="http://schemas.microsoft.com/office/drawing/2014/main" id="{E25E2FDD-4D8A-8B49-A1F9-0D7EED94D221}"/>
                </a:ext>
              </a:extLst>
            </p:cNvPr>
            <p:cNvSpPr/>
            <p:nvPr/>
          </p:nvSpPr>
          <p:spPr>
            <a:xfrm>
              <a:off x="2743200" y="1752600"/>
              <a:ext cx="3657600" cy="3657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6" name="Oval 5">
              <a:extLst>
                <a:ext uri="{FF2B5EF4-FFF2-40B4-BE49-F238E27FC236}">
                  <a16:creationId xmlns:a16="http://schemas.microsoft.com/office/drawing/2014/main" id="{75D03F1B-6455-B045-A61D-B7832B35B93A}"/>
                </a:ext>
              </a:extLst>
            </p:cNvPr>
            <p:cNvSpPr/>
            <p:nvPr/>
          </p:nvSpPr>
          <p:spPr>
            <a:xfrm>
              <a:off x="3429000" y="2438400"/>
              <a:ext cx="2286000" cy="228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sp>
          <p:nvSpPr>
            <p:cNvPr id="7" name="Oval 6">
              <a:extLst>
                <a:ext uri="{FF2B5EF4-FFF2-40B4-BE49-F238E27FC236}">
                  <a16:creationId xmlns:a16="http://schemas.microsoft.com/office/drawing/2014/main" id="{37F06B9F-78D4-A045-AF9B-3BB6996131B9}"/>
                </a:ext>
              </a:extLst>
            </p:cNvPr>
            <p:cNvSpPr/>
            <p:nvPr/>
          </p:nvSpPr>
          <p:spPr>
            <a:xfrm>
              <a:off x="1905000" y="914400"/>
              <a:ext cx="5257800" cy="52578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80"/>
            </a:p>
          </p:txBody>
        </p:sp>
      </p:grpSp>
      <p:sp>
        <p:nvSpPr>
          <p:cNvPr id="2" name="Rectangle 1">
            <a:extLst>
              <a:ext uri="{FF2B5EF4-FFF2-40B4-BE49-F238E27FC236}">
                <a16:creationId xmlns:a16="http://schemas.microsoft.com/office/drawing/2014/main" id="{AB9C89BD-0573-4386-89B6-F3517FBB6D82}"/>
              </a:ext>
            </a:extLst>
          </p:cNvPr>
          <p:cNvSpPr/>
          <p:nvPr userDrawn="1"/>
        </p:nvSpPr>
        <p:spPr>
          <a:xfrm>
            <a:off x="142919" y="32725"/>
            <a:ext cx="1953364" cy="1184940"/>
          </a:xfrm>
          <a:prstGeom prst="rect">
            <a:avLst/>
          </a:prstGeom>
        </p:spPr>
        <p:txBody>
          <a:bodyPr wrap="square">
            <a:spAutoFit/>
          </a:bodyPr>
          <a:lstStyle/>
          <a:p>
            <a:pPr>
              <a:spcAft>
                <a:spcPts val="600"/>
              </a:spcAft>
            </a:pPr>
            <a:r>
              <a:rPr lang="en-US" sz="1400" dirty="0">
                <a:latin typeface="Verdana" panose="020B0604030504040204" pitchFamily="34" charset="0"/>
                <a:ea typeface="Verdana" panose="020B0604030504040204" pitchFamily="34" charset="0"/>
                <a:cs typeface="Verdana" panose="020B0604030504040204" pitchFamily="34" charset="0"/>
              </a:rPr>
              <a:t>Build a model with: </a:t>
            </a:r>
          </a:p>
          <a:p>
            <a:pPr marL="171450" indent="-171450">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6 protons</a:t>
            </a:r>
          </a:p>
          <a:p>
            <a:pPr marL="171450" indent="-171450">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6 neutrons</a:t>
            </a:r>
          </a:p>
          <a:p>
            <a:pPr marL="171450" indent="-171450">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6 electrons </a:t>
            </a:r>
            <a:endParaRPr lang="en-US" sz="1400" dirty="0">
              <a:effectLst/>
              <a:latin typeface="Verdana" panose="020B0604030504040204" pitchFamily="34" charset="0"/>
              <a:ea typeface="Verdana" panose="020B0604030504040204" pitchFamily="34" charset="0"/>
              <a:cs typeface="Verdana" panose="020B0604030504040204" pitchFamily="34" charset="0"/>
            </a:endParaRPr>
          </a:p>
        </p:txBody>
      </p:sp>
      <p:pic>
        <p:nvPicPr>
          <p:cNvPr id="12" name="Picture 11" descr="A picture containing drawing&#10;&#10;Description automatically generated">
            <a:extLst>
              <a:ext uri="{FF2B5EF4-FFF2-40B4-BE49-F238E27FC236}">
                <a16:creationId xmlns:a16="http://schemas.microsoft.com/office/drawing/2014/main" id="{9510EF19-A3B3-4F48-B82E-162B50E737E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90294" y="417177"/>
            <a:ext cx="640080" cy="640080"/>
          </a:xfrm>
          <a:prstGeom prst="rect">
            <a:avLst/>
          </a:prstGeom>
        </p:spPr>
      </p:pic>
    </p:spTree>
    <p:extLst>
      <p:ext uri="{BB962C8B-B14F-4D97-AF65-F5344CB8AC3E}">
        <p14:creationId xmlns:p14="http://schemas.microsoft.com/office/powerpoint/2010/main" val="2413924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6 </a:t>
            </a:r>
          </a:p>
        </p:txBody>
      </p:sp>
      <p:sp>
        <p:nvSpPr>
          <p:cNvPr id="9" name="Rectangle 8">
            <a:extLst>
              <a:ext uri="{FF2B5EF4-FFF2-40B4-BE49-F238E27FC236}">
                <a16:creationId xmlns:a16="http://schemas.microsoft.com/office/drawing/2014/main" id="{0A50F91A-234F-7240-B039-0576CE194016}"/>
              </a:ext>
            </a:extLst>
          </p:cNvPr>
          <p:cNvSpPr/>
          <p:nvPr userDrawn="1"/>
        </p:nvSpPr>
        <p:spPr>
          <a:xfrm>
            <a:off x="2708444" y="544816"/>
            <a:ext cx="6233850" cy="984885"/>
          </a:xfrm>
          <a:prstGeom prst="rect">
            <a:avLst/>
          </a:prstGeom>
        </p:spPr>
        <p:txBody>
          <a:bodyPr wrap="square">
            <a:spAutoFit/>
          </a:bodyPr>
          <a:lstStyle/>
          <a:p>
            <a:pPr marL="228600" indent="-228600">
              <a:spcAft>
                <a:spcPts val="600"/>
              </a:spcAft>
              <a:buFont typeface="+mj-lt"/>
              <a:buAutoNum type="arabicPeriod" startAt="2"/>
            </a:pPr>
            <a:r>
              <a:rPr lang="en-US" sz="1200" dirty="0">
                <a:latin typeface="Verdana" panose="020B0604030504040204" pitchFamily="34" charset="0"/>
                <a:ea typeface="Verdana" panose="020B0604030504040204" pitchFamily="34" charset="0"/>
                <a:cs typeface="Verdana" panose="020B0604030504040204" pitchFamily="34" charset="0"/>
              </a:rPr>
              <a:t>Write down the name of the atom you just made on Part 5. Use the Periodic Table if necessary.</a:t>
            </a:r>
          </a:p>
          <a:p>
            <a:pPr marL="228600" indent="-228600">
              <a:spcAft>
                <a:spcPts val="600"/>
              </a:spcAft>
              <a:buFont typeface="+mj-lt"/>
              <a:buAutoNum type="arabicPeriod" startAt="2"/>
            </a:pPr>
            <a:r>
              <a:rPr lang="en-US" sz="1200" dirty="0">
                <a:latin typeface="Verdana" panose="020B0604030504040204" pitchFamily="34" charset="0"/>
                <a:ea typeface="Verdana" panose="020B0604030504040204" pitchFamily="34" charset="0"/>
                <a:cs typeface="Verdana" panose="020B0604030504040204" pitchFamily="34" charset="0"/>
              </a:rPr>
              <a:t>What is the mass of this atom?</a:t>
            </a:r>
          </a:p>
          <a:p>
            <a:pPr marL="228600" indent="-228600">
              <a:spcAft>
                <a:spcPts val="600"/>
              </a:spcAft>
              <a:buFont typeface="+mj-lt"/>
              <a:buAutoNum type="arabicPeriod" startAt="2"/>
            </a:pPr>
            <a:r>
              <a:rPr lang="en-US" sz="1200" dirty="0">
                <a:latin typeface="Verdana" panose="020B0604030504040204" pitchFamily="34" charset="0"/>
                <a:ea typeface="Verdana" panose="020B0604030504040204" pitchFamily="34" charset="0"/>
                <a:cs typeface="Verdana" panose="020B0604030504040204" pitchFamily="34" charset="0"/>
              </a:rPr>
              <a:t>Describe the arrangement of the electrons on each energy level.</a:t>
            </a:r>
            <a:endParaRPr lang="en-US" sz="1200" dirty="0">
              <a:effectLst/>
              <a:latin typeface="Verdana" panose="020B0604030504040204" pitchFamily="34" charset="0"/>
              <a:ea typeface="Verdana" panose="020B0604030504040204" pitchFamily="34" charset="0"/>
              <a:cs typeface="Verdana" panose="020B0604030504040204" pitchFamily="34" charset="0"/>
            </a:endParaRPr>
          </a:p>
        </p:txBody>
      </p:sp>
      <p:sp>
        <p:nvSpPr>
          <p:cNvPr id="12" name="TextBox 11">
            <a:extLst>
              <a:ext uri="{FF2B5EF4-FFF2-40B4-BE49-F238E27FC236}">
                <a16:creationId xmlns:a16="http://schemas.microsoft.com/office/drawing/2014/main" id="{271675EE-63BB-604C-AE59-4A20CDE99688}"/>
              </a:ext>
            </a:extLst>
          </p:cNvPr>
          <p:cNvSpPr txBox="1"/>
          <p:nvPr userDrawn="1"/>
        </p:nvSpPr>
        <p:spPr>
          <a:xfrm>
            <a:off x="67733" y="127522"/>
            <a:ext cx="1361270" cy="4062651"/>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4.</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3" name="Rectangle 12">
            <a:extLst>
              <a:ext uri="{FF2B5EF4-FFF2-40B4-BE49-F238E27FC236}">
                <a16:creationId xmlns:a16="http://schemas.microsoft.com/office/drawing/2014/main" id="{E683DDA1-1C51-5742-93FD-EDD65D2892C9}"/>
              </a:ext>
            </a:extLst>
          </p:cNvPr>
          <p:cNvSpPr/>
          <p:nvPr userDrawn="1"/>
        </p:nvSpPr>
        <p:spPr>
          <a:xfrm>
            <a:off x="316212" y="496777"/>
            <a:ext cx="2017644" cy="3939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7" name="Rectangle 6">
            <a:extLst>
              <a:ext uri="{FF2B5EF4-FFF2-40B4-BE49-F238E27FC236}">
                <a16:creationId xmlns:a16="http://schemas.microsoft.com/office/drawing/2014/main" id="{51F8A87E-1F21-4FA0-9A23-6E84DB0BA44F}"/>
              </a:ext>
            </a:extLst>
          </p:cNvPr>
          <p:cNvSpPr/>
          <p:nvPr userDrawn="1"/>
        </p:nvSpPr>
        <p:spPr>
          <a:xfrm>
            <a:off x="7537079" y="3449172"/>
            <a:ext cx="1499347" cy="15800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table&#10;&#10;Description automatically generated">
            <a:extLst>
              <a:ext uri="{FF2B5EF4-FFF2-40B4-BE49-F238E27FC236}">
                <a16:creationId xmlns:a16="http://schemas.microsoft.com/office/drawing/2014/main" id="{148829CC-C9B9-42D7-B791-8216B4454E3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103" t="7711" r="6104" b="6013"/>
          <a:stretch/>
        </p:blipFill>
        <p:spPr>
          <a:xfrm>
            <a:off x="2864223" y="1595878"/>
            <a:ext cx="5788753" cy="3393053"/>
          </a:xfrm>
          <a:prstGeom prst="rect">
            <a:avLst/>
          </a:prstGeom>
        </p:spPr>
      </p:pic>
    </p:spTree>
    <p:extLst>
      <p:ext uri="{BB962C8B-B14F-4D97-AF65-F5344CB8AC3E}">
        <p14:creationId xmlns:p14="http://schemas.microsoft.com/office/powerpoint/2010/main" val="298801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search I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785E3-9265-4327-A093-FD72C97C8F04}"/>
              </a:ext>
            </a:extLst>
          </p:cNvPr>
          <p:cNvSpPr txBox="1"/>
          <p:nvPr userDrawn="1"/>
        </p:nvSpPr>
        <p:spPr>
          <a:xfrm>
            <a:off x="2668557" y="417393"/>
            <a:ext cx="6475443" cy="4632037"/>
          </a:xfrm>
          <a:prstGeom prst="rect">
            <a:avLst/>
          </a:prstGeom>
          <a:noFill/>
        </p:spPr>
        <p:txBody>
          <a:bodyPr wrap="square" rtlCol="0">
            <a:spAutoFit/>
          </a:bodyPr>
          <a:lstStyle/>
          <a:p>
            <a:pPr marL="365760" marR="0" lvl="0" indent="-228600" algn="l" defTabSz="457200" rtl="0" eaLnBrk="1" fontAlgn="auto" latinLnBrk="0" hangingPunct="1">
              <a:lnSpc>
                <a:spcPct val="100000"/>
              </a:lnSpc>
              <a:spcBef>
                <a:spcPts val="0"/>
              </a:spcBef>
              <a:spcAft>
                <a:spcPts val="3600"/>
              </a:spcAft>
              <a:buClrTx/>
              <a:buSzTx/>
              <a:buFont typeface="Arial" panose="020B0604020202020204" pitchFamily="34" charset="0"/>
              <a:buChar char="•"/>
              <a:tabLst/>
              <a:defRPr/>
            </a:pPr>
            <a:r>
              <a:rPr lang="en-US" sz="1400" dirty="0">
                <a:latin typeface="Verdana" panose="020B0604030504040204" pitchFamily="34" charset="0"/>
                <a:ea typeface="Verdana" panose="020B0604030504040204" pitchFamily="34" charset="0"/>
              </a:rPr>
              <a:t>Go to “Build an Atom”</a:t>
            </a:r>
          </a:p>
          <a:p>
            <a:pPr marL="365760" marR="0" lvl="0" indent="-228600" algn="l" defTabSz="4572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latin typeface="Verdana" panose="020B0604030504040204" pitchFamily="34" charset="0"/>
                <a:ea typeface="Verdana" panose="020B0604030504040204" pitchFamily="34" charset="0"/>
                <a:cs typeface="Verdana" panose="020B0604030504040204" pitchFamily="34" charset="0"/>
              </a:rPr>
              <a:t>Build an atom with 4 protons, 5 neutrons, and 4 electrons.</a:t>
            </a:r>
          </a:p>
          <a:p>
            <a:pPr marL="228600" indent="-228600">
              <a:spcAft>
                <a:spcPts val="600"/>
              </a:spcAft>
              <a:buFont typeface="+mj-lt"/>
              <a:buAutoNum type="arabicPeriod"/>
            </a:pPr>
            <a:r>
              <a:rPr lang="en-US" sz="1400" dirty="0">
                <a:latin typeface="Verdana" panose="020B0604030504040204" pitchFamily="34" charset="0"/>
                <a:ea typeface="Verdana" panose="020B0604030504040204" pitchFamily="34" charset="0"/>
                <a:cs typeface="Verdana" panose="020B0604030504040204" pitchFamily="34" charset="0"/>
              </a:rPr>
              <a:t>What element is this?</a:t>
            </a:r>
          </a:p>
          <a:p>
            <a:pPr marL="228600" indent="-228600" algn="ctr">
              <a:spcAft>
                <a:spcPts val="600"/>
              </a:spcAft>
            </a:pPr>
            <a:r>
              <a:rPr lang="en-US" sz="1400" dirty="0">
                <a:latin typeface="Verdana" panose="020B0604030504040204" pitchFamily="34" charset="0"/>
                <a:ea typeface="Verdana" panose="020B0604030504040204" pitchFamily="34" charset="0"/>
                <a:cs typeface="Verdana" panose="020B0604030504040204" pitchFamily="34" charset="0"/>
              </a:rPr>
              <a:t>The mass of the atom you just built is 9.</a:t>
            </a:r>
          </a:p>
          <a:p>
            <a:pPr marL="228600" indent="-228600">
              <a:spcAft>
                <a:spcPts val="600"/>
              </a:spcAft>
              <a:buFont typeface="+mj-lt"/>
              <a:buAutoNum type="arabicPeriod" startAt="2"/>
            </a:pPr>
            <a:r>
              <a:rPr lang="en-US" sz="1400" dirty="0">
                <a:latin typeface="Verdana" panose="020B0604030504040204" pitchFamily="34" charset="0"/>
                <a:ea typeface="Verdana" panose="020B0604030504040204" pitchFamily="34" charset="0"/>
                <a:cs typeface="Verdana" panose="020B0604030504040204" pitchFamily="34" charset="0"/>
              </a:rPr>
              <a:t>What two subatomic particles add up to make the mass?</a:t>
            </a:r>
            <a:endParaRPr lang="en-US" sz="1400" dirty="0">
              <a:latin typeface="Verdana" panose="020B0604030504040204" pitchFamily="34" charset="0"/>
              <a:ea typeface="Verdana" panose="020B0604030504040204" pitchFamily="34" charset="0"/>
            </a:endParaRPr>
          </a:p>
          <a:p>
            <a:pPr marL="365760" indent="-228600">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Click the yellow arrow button at the bottom right to reset the simulation. </a:t>
            </a:r>
          </a:p>
          <a:p>
            <a:pPr marL="365760" indent="-228600">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Build a random atom.</a:t>
            </a:r>
          </a:p>
          <a:p>
            <a:pPr marL="228600" indent="-228600">
              <a:spcAft>
                <a:spcPts val="600"/>
              </a:spcAft>
              <a:buFont typeface="+mj-lt"/>
              <a:buAutoNum type="arabicPeriod" startAt="3"/>
            </a:pPr>
            <a:r>
              <a:rPr lang="en-US" sz="1400" dirty="0">
                <a:latin typeface="Verdana" panose="020B0604030504040204" pitchFamily="34" charset="0"/>
                <a:ea typeface="Verdana" panose="020B0604030504040204" pitchFamily="34" charset="0"/>
                <a:cs typeface="Verdana" panose="020B0604030504040204" pitchFamily="34" charset="0"/>
              </a:rPr>
              <a:t>Which subatomic particle changes the element’s identity?</a:t>
            </a:r>
            <a:endParaRPr lang="en-US" sz="1400" dirty="0">
              <a:latin typeface="Verdana" panose="020B0604030504040204" pitchFamily="34" charset="0"/>
              <a:ea typeface="Verdana" panose="020B0604030504040204" pitchFamily="34" charset="0"/>
            </a:endParaRPr>
          </a:p>
          <a:p>
            <a:pPr marL="365760" indent="-228600">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Click the reset button again. </a:t>
            </a:r>
          </a:p>
          <a:p>
            <a:pPr marL="365760" indent="-228600">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cs typeface="Verdana" panose="020B0604030504040204" pitchFamily="34" charset="0"/>
              </a:rPr>
              <a:t>Build an atom using 5 protons, 6 neutrons, and 5 electrons.</a:t>
            </a:r>
          </a:p>
          <a:p>
            <a:pPr marL="228600" indent="-228600">
              <a:spcAft>
                <a:spcPts val="600"/>
              </a:spcAft>
              <a:buFont typeface="+mj-lt"/>
              <a:buAutoNum type="arabicPeriod" startAt="4"/>
            </a:pPr>
            <a:r>
              <a:rPr lang="en-US" sz="1400" dirty="0">
                <a:latin typeface="Verdana" panose="020B0604030504040204" pitchFamily="34" charset="0"/>
                <a:ea typeface="Verdana" panose="020B0604030504040204" pitchFamily="34" charset="0"/>
                <a:cs typeface="Verdana" panose="020B0604030504040204" pitchFamily="34" charset="0"/>
              </a:rPr>
              <a:t>What element is this?</a:t>
            </a:r>
          </a:p>
          <a:p>
            <a:pPr marL="228600" indent="-228600">
              <a:spcAft>
                <a:spcPts val="600"/>
              </a:spcAft>
              <a:buFont typeface="+mj-lt"/>
              <a:buAutoNum type="arabicPeriod" startAt="4"/>
            </a:pPr>
            <a:r>
              <a:rPr lang="en-US" sz="1400" dirty="0">
                <a:latin typeface="Verdana" panose="020B0604030504040204" pitchFamily="34" charset="0"/>
                <a:ea typeface="Verdana" panose="020B0604030504040204" pitchFamily="34" charset="0"/>
                <a:cs typeface="Verdana" panose="020B0604030504040204" pitchFamily="34" charset="0"/>
              </a:rPr>
              <a:t>How could you tell what element it is if only a model </a:t>
            </a:r>
            <a:br>
              <a:rPr lang="en-US" sz="1400" dirty="0">
                <a:latin typeface="Verdana" panose="020B0604030504040204" pitchFamily="34" charset="0"/>
                <a:ea typeface="Verdana" panose="020B0604030504040204" pitchFamily="34" charset="0"/>
                <a:cs typeface="Verdana" panose="020B0604030504040204" pitchFamily="34" charset="0"/>
              </a:rPr>
            </a:br>
            <a:r>
              <a:rPr lang="en-US" sz="1400" dirty="0">
                <a:latin typeface="Verdana" panose="020B0604030504040204" pitchFamily="34" charset="0"/>
                <a:ea typeface="Verdana" panose="020B0604030504040204" pitchFamily="34" charset="0"/>
                <a:cs typeface="Verdana" panose="020B0604030504040204" pitchFamily="34" charset="0"/>
              </a:rPr>
              <a:t>was present?</a:t>
            </a:r>
          </a:p>
          <a:p>
            <a:pPr marL="0" indent="0">
              <a:lnSpc>
                <a:spcPct val="100000"/>
              </a:lnSpc>
              <a:buFont typeface="Arial" panose="020B0604020202020204" pitchFamily="34" charset="0"/>
              <a:buNone/>
            </a:pPr>
            <a:endParaRPr lang="en-US" sz="14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367771D9-51CE-4601-A7E4-7FAFF76014BD}"/>
              </a:ext>
            </a:extLst>
          </p:cNvPr>
          <p:cNvSpPr txBox="1"/>
          <p:nvPr userDrawn="1"/>
        </p:nvSpPr>
        <p:spPr>
          <a:xfrm>
            <a:off x="0" y="0"/>
            <a:ext cx="2322325" cy="4247317"/>
          </a:xfrm>
          <a:prstGeom prst="rect">
            <a:avLst/>
          </a:prstGeom>
          <a:noFill/>
        </p:spPr>
        <p:txBody>
          <a:bodyPr wrap="squar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4.</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5.</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8" name="Rectangle 7">
            <a:extLst>
              <a:ext uri="{FF2B5EF4-FFF2-40B4-BE49-F238E27FC236}">
                <a16:creationId xmlns:a16="http://schemas.microsoft.com/office/drawing/2014/main" id="{AEED830E-CDD2-4AC9-8565-96FB84FA871F}"/>
              </a:ext>
            </a:extLst>
          </p:cNvPr>
          <p:cNvSpPr/>
          <p:nvPr userDrawn="1"/>
        </p:nvSpPr>
        <p:spPr>
          <a:xfrm>
            <a:off x="248478" y="417393"/>
            <a:ext cx="2017644" cy="3862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Tree>
    <p:extLst>
      <p:ext uri="{BB962C8B-B14F-4D97-AF65-F5344CB8AC3E}">
        <p14:creationId xmlns:p14="http://schemas.microsoft.com/office/powerpoint/2010/main" val="3977785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1477328"/>
          </a:xfrm>
          <a:prstGeom prst="rect">
            <a:avLst/>
          </a:prstGeom>
          <a:noFill/>
        </p:spPr>
        <p:txBody>
          <a:bodyPr wrap="square" rtlCol="0">
            <a:spAutoFit/>
          </a:bodyPr>
          <a:lstStyle/>
          <a:p>
            <a:pPr marL="0" indent="0">
              <a:buFont typeface="+mj-lt"/>
              <a:buNone/>
            </a:pPr>
            <a:r>
              <a:rPr lang="en-US" sz="1800" dirty="0">
                <a:latin typeface="Verdana" panose="020B0604030504040204" pitchFamily="34" charset="0"/>
                <a:ea typeface="Verdana" panose="020B0604030504040204" pitchFamily="34" charset="0"/>
                <a:cs typeface="Verdana" panose="020B0604030504040204" pitchFamily="34" charset="0"/>
              </a:rPr>
              <a:t>Explain the differences between protons, neutrons, and electrons.</a:t>
            </a: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862322"/>
          </a:xfrm>
          <a:custGeom>
            <a:avLst/>
            <a:gdLst>
              <a:gd name="connsiteX0" fmla="*/ 0 w 5867958"/>
              <a:gd name="connsiteY0" fmla="*/ 0 h 2862322"/>
              <a:gd name="connsiteX1" fmla="*/ 586796 w 5867958"/>
              <a:gd name="connsiteY1" fmla="*/ 0 h 2862322"/>
              <a:gd name="connsiteX2" fmla="*/ 1056232 w 5867958"/>
              <a:gd name="connsiteY2" fmla="*/ 0 h 2862322"/>
              <a:gd name="connsiteX3" fmla="*/ 1760387 w 5867958"/>
              <a:gd name="connsiteY3" fmla="*/ 0 h 2862322"/>
              <a:gd name="connsiteX4" fmla="*/ 2229824 w 5867958"/>
              <a:gd name="connsiteY4" fmla="*/ 0 h 2862322"/>
              <a:gd name="connsiteX5" fmla="*/ 2640581 w 5867958"/>
              <a:gd name="connsiteY5" fmla="*/ 0 h 2862322"/>
              <a:gd name="connsiteX6" fmla="*/ 3344736 w 5867958"/>
              <a:gd name="connsiteY6" fmla="*/ 0 h 2862322"/>
              <a:gd name="connsiteX7" fmla="*/ 3931532 w 5867958"/>
              <a:gd name="connsiteY7" fmla="*/ 0 h 2862322"/>
              <a:gd name="connsiteX8" fmla="*/ 4342289 w 5867958"/>
              <a:gd name="connsiteY8" fmla="*/ 0 h 2862322"/>
              <a:gd name="connsiteX9" fmla="*/ 4929085 w 5867958"/>
              <a:gd name="connsiteY9" fmla="*/ 0 h 2862322"/>
              <a:gd name="connsiteX10" fmla="*/ 5867958 w 5867958"/>
              <a:gd name="connsiteY10" fmla="*/ 0 h 2862322"/>
              <a:gd name="connsiteX11" fmla="*/ 5867958 w 5867958"/>
              <a:gd name="connsiteY11" fmla="*/ 572464 h 2862322"/>
              <a:gd name="connsiteX12" fmla="*/ 5867958 w 5867958"/>
              <a:gd name="connsiteY12" fmla="*/ 1116306 h 2862322"/>
              <a:gd name="connsiteX13" fmla="*/ 5867958 w 5867958"/>
              <a:gd name="connsiteY13" fmla="*/ 1631524 h 2862322"/>
              <a:gd name="connsiteX14" fmla="*/ 5867958 w 5867958"/>
              <a:gd name="connsiteY14" fmla="*/ 2146742 h 2862322"/>
              <a:gd name="connsiteX15" fmla="*/ 5867958 w 5867958"/>
              <a:gd name="connsiteY15" fmla="*/ 2862322 h 2862322"/>
              <a:gd name="connsiteX16" fmla="*/ 5339842 w 5867958"/>
              <a:gd name="connsiteY16" fmla="*/ 2862322 h 2862322"/>
              <a:gd name="connsiteX17" fmla="*/ 4811726 w 5867958"/>
              <a:gd name="connsiteY17" fmla="*/ 2862322 h 2862322"/>
              <a:gd name="connsiteX18" fmla="*/ 4342289 w 5867958"/>
              <a:gd name="connsiteY18" fmla="*/ 2862322 h 2862322"/>
              <a:gd name="connsiteX19" fmla="*/ 3696814 w 5867958"/>
              <a:gd name="connsiteY19" fmla="*/ 2862322 h 2862322"/>
              <a:gd name="connsiteX20" fmla="*/ 3286056 w 5867958"/>
              <a:gd name="connsiteY20" fmla="*/ 2862322 h 2862322"/>
              <a:gd name="connsiteX21" fmla="*/ 2640581 w 5867958"/>
              <a:gd name="connsiteY21" fmla="*/ 2862322 h 2862322"/>
              <a:gd name="connsiteX22" fmla="*/ 2229824 w 5867958"/>
              <a:gd name="connsiteY22" fmla="*/ 2862322 h 2862322"/>
              <a:gd name="connsiteX23" fmla="*/ 1701708 w 5867958"/>
              <a:gd name="connsiteY23" fmla="*/ 2862322 h 2862322"/>
              <a:gd name="connsiteX24" fmla="*/ 1056232 w 5867958"/>
              <a:gd name="connsiteY24" fmla="*/ 2862322 h 2862322"/>
              <a:gd name="connsiteX25" fmla="*/ 586796 w 5867958"/>
              <a:gd name="connsiteY25" fmla="*/ 2862322 h 2862322"/>
              <a:gd name="connsiteX26" fmla="*/ 0 w 5867958"/>
              <a:gd name="connsiteY26" fmla="*/ 2862322 h 2862322"/>
              <a:gd name="connsiteX27" fmla="*/ 0 w 5867958"/>
              <a:gd name="connsiteY27" fmla="*/ 2261234 h 2862322"/>
              <a:gd name="connsiteX28" fmla="*/ 0 w 5867958"/>
              <a:gd name="connsiteY28" fmla="*/ 1688770 h 2862322"/>
              <a:gd name="connsiteX29" fmla="*/ 0 w 5867958"/>
              <a:gd name="connsiteY29" fmla="*/ 1059059 h 2862322"/>
              <a:gd name="connsiteX30" fmla="*/ 0 w 5867958"/>
              <a:gd name="connsiteY30"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862322"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911115" y="149712"/>
                  <a:pt x="5847344" y="322712"/>
                  <a:pt x="5867958" y="572464"/>
                </a:cubicBezTo>
                <a:cubicBezTo>
                  <a:pt x="5888572" y="822216"/>
                  <a:pt x="5809448" y="863750"/>
                  <a:pt x="5867958" y="1116306"/>
                </a:cubicBezTo>
                <a:cubicBezTo>
                  <a:pt x="5926468" y="1368862"/>
                  <a:pt x="5831236" y="1438872"/>
                  <a:pt x="5867958" y="1631524"/>
                </a:cubicBezTo>
                <a:cubicBezTo>
                  <a:pt x="5904680" y="1824176"/>
                  <a:pt x="5867128" y="2016771"/>
                  <a:pt x="5867958" y="2146742"/>
                </a:cubicBezTo>
                <a:cubicBezTo>
                  <a:pt x="5868788" y="2276713"/>
                  <a:pt x="5800496" y="2599388"/>
                  <a:pt x="5867958" y="2862322"/>
                </a:cubicBezTo>
                <a:cubicBezTo>
                  <a:pt x="5694004" y="2919999"/>
                  <a:pt x="5501294" y="2855628"/>
                  <a:pt x="5339842" y="2862322"/>
                </a:cubicBezTo>
                <a:cubicBezTo>
                  <a:pt x="5178390" y="2869016"/>
                  <a:pt x="4919619" y="2812532"/>
                  <a:pt x="4811726" y="2862322"/>
                </a:cubicBezTo>
                <a:cubicBezTo>
                  <a:pt x="4703833" y="2912112"/>
                  <a:pt x="4492262" y="2857983"/>
                  <a:pt x="4342289" y="2862322"/>
                </a:cubicBezTo>
                <a:cubicBezTo>
                  <a:pt x="4192316" y="2866661"/>
                  <a:pt x="3874321" y="2825424"/>
                  <a:pt x="3696814" y="2862322"/>
                </a:cubicBezTo>
                <a:cubicBezTo>
                  <a:pt x="3519307" y="2899220"/>
                  <a:pt x="3468677" y="2846982"/>
                  <a:pt x="3286056" y="2862322"/>
                </a:cubicBezTo>
                <a:cubicBezTo>
                  <a:pt x="3103435" y="2877662"/>
                  <a:pt x="2956620" y="2838388"/>
                  <a:pt x="2640581" y="2862322"/>
                </a:cubicBezTo>
                <a:cubicBezTo>
                  <a:pt x="2324543" y="2886256"/>
                  <a:pt x="2403701" y="2823136"/>
                  <a:pt x="2229824" y="2862322"/>
                </a:cubicBezTo>
                <a:cubicBezTo>
                  <a:pt x="2055947" y="2901508"/>
                  <a:pt x="1853087" y="2852223"/>
                  <a:pt x="1701708" y="2862322"/>
                </a:cubicBezTo>
                <a:cubicBezTo>
                  <a:pt x="1550329" y="2872421"/>
                  <a:pt x="1229599" y="2790965"/>
                  <a:pt x="1056232" y="2862322"/>
                </a:cubicBezTo>
                <a:cubicBezTo>
                  <a:pt x="882865" y="2933679"/>
                  <a:pt x="726287" y="2818650"/>
                  <a:pt x="586796" y="2862322"/>
                </a:cubicBezTo>
                <a:cubicBezTo>
                  <a:pt x="447305" y="2905994"/>
                  <a:pt x="194537" y="2842515"/>
                  <a:pt x="0" y="2862322"/>
                </a:cubicBezTo>
                <a:cubicBezTo>
                  <a:pt x="-18318" y="2576288"/>
                  <a:pt x="27873" y="2450374"/>
                  <a:pt x="0" y="2261234"/>
                </a:cubicBezTo>
                <a:cubicBezTo>
                  <a:pt x="-27873" y="2072094"/>
                  <a:pt x="38882" y="1933790"/>
                  <a:pt x="0" y="1688770"/>
                </a:cubicBezTo>
                <a:cubicBezTo>
                  <a:pt x="-38882" y="1443750"/>
                  <a:pt x="54280" y="1330540"/>
                  <a:pt x="0" y="1059059"/>
                </a:cubicBezTo>
                <a:cubicBezTo>
                  <a:pt x="-54280" y="787578"/>
                  <a:pt x="113758" y="482599"/>
                  <a:pt x="0" y="0"/>
                </a:cubicBezTo>
                <a:close/>
              </a:path>
            </a:pathLst>
          </a:custGeom>
          <a:noFill/>
          <a:ln w="19050">
            <a:solidFill>
              <a:srgbClr val="00B0F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1</a:t>
            </a:r>
          </a:p>
        </p:txBody>
      </p:sp>
    </p:spTree>
    <p:extLst>
      <p:ext uri="{BB962C8B-B14F-4D97-AF65-F5344CB8AC3E}">
        <p14:creationId xmlns:p14="http://schemas.microsoft.com/office/powerpoint/2010/main" val="3893298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1200329"/>
          </a:xfrm>
          <a:prstGeom prst="rect">
            <a:avLst/>
          </a:prstGeom>
          <a:noFill/>
        </p:spPr>
        <p:txBody>
          <a:bodyPr wrap="square" rtlCol="0">
            <a:spAutoFit/>
          </a:bodyPr>
          <a:lstStyle/>
          <a:p>
            <a:pPr marL="0" marR="0" lvl="0" indent="0" algn="l" defTabSz="1005840" rtl="0" eaLnBrk="1" fontAlgn="auto" latinLnBrk="0" hangingPunct="1">
              <a:lnSpc>
                <a:spcPct val="100000"/>
              </a:lnSpc>
              <a:spcBef>
                <a:spcPts val="0"/>
              </a:spcBef>
              <a:spcAft>
                <a:spcPts val="0"/>
              </a:spcAft>
              <a:buClrTx/>
              <a:buSzTx/>
              <a:buFont typeface="+mj-lt"/>
              <a:buNone/>
              <a:tabLst/>
              <a:defRPr/>
            </a:pPr>
            <a:r>
              <a:rPr lang="en-US" sz="1800" dirty="0">
                <a:latin typeface="Verdana" panose="020B0604030504040204" pitchFamily="34" charset="0"/>
                <a:ea typeface="Verdana" panose="020B0604030504040204" pitchFamily="34" charset="0"/>
                <a:cs typeface="Verdana" panose="020B0604030504040204" pitchFamily="34" charset="0"/>
              </a:rPr>
              <a:t>Describe the nucleus of the atom.</a:t>
            </a:r>
          </a:p>
          <a:p>
            <a:pPr marL="0" indent="0" defTabSz="1005840">
              <a:buFont typeface="+mj-lt"/>
              <a:buNone/>
            </a:pPr>
            <a:endParaRPr lang="en-US" sz="1800" dirty="0">
              <a:solidFill>
                <a:prstClr val="black"/>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862322"/>
          </a:xfrm>
          <a:custGeom>
            <a:avLst/>
            <a:gdLst>
              <a:gd name="connsiteX0" fmla="*/ 0 w 5867958"/>
              <a:gd name="connsiteY0" fmla="*/ 0 h 2862322"/>
              <a:gd name="connsiteX1" fmla="*/ 586796 w 5867958"/>
              <a:gd name="connsiteY1" fmla="*/ 0 h 2862322"/>
              <a:gd name="connsiteX2" fmla="*/ 1056232 w 5867958"/>
              <a:gd name="connsiteY2" fmla="*/ 0 h 2862322"/>
              <a:gd name="connsiteX3" fmla="*/ 1760387 w 5867958"/>
              <a:gd name="connsiteY3" fmla="*/ 0 h 2862322"/>
              <a:gd name="connsiteX4" fmla="*/ 2229824 w 5867958"/>
              <a:gd name="connsiteY4" fmla="*/ 0 h 2862322"/>
              <a:gd name="connsiteX5" fmla="*/ 2640581 w 5867958"/>
              <a:gd name="connsiteY5" fmla="*/ 0 h 2862322"/>
              <a:gd name="connsiteX6" fmla="*/ 3344736 w 5867958"/>
              <a:gd name="connsiteY6" fmla="*/ 0 h 2862322"/>
              <a:gd name="connsiteX7" fmla="*/ 3931532 w 5867958"/>
              <a:gd name="connsiteY7" fmla="*/ 0 h 2862322"/>
              <a:gd name="connsiteX8" fmla="*/ 4342289 w 5867958"/>
              <a:gd name="connsiteY8" fmla="*/ 0 h 2862322"/>
              <a:gd name="connsiteX9" fmla="*/ 4929085 w 5867958"/>
              <a:gd name="connsiteY9" fmla="*/ 0 h 2862322"/>
              <a:gd name="connsiteX10" fmla="*/ 5867958 w 5867958"/>
              <a:gd name="connsiteY10" fmla="*/ 0 h 2862322"/>
              <a:gd name="connsiteX11" fmla="*/ 5867958 w 5867958"/>
              <a:gd name="connsiteY11" fmla="*/ 572464 h 2862322"/>
              <a:gd name="connsiteX12" fmla="*/ 5867958 w 5867958"/>
              <a:gd name="connsiteY12" fmla="*/ 1116306 h 2862322"/>
              <a:gd name="connsiteX13" fmla="*/ 5867958 w 5867958"/>
              <a:gd name="connsiteY13" fmla="*/ 1631524 h 2862322"/>
              <a:gd name="connsiteX14" fmla="*/ 5867958 w 5867958"/>
              <a:gd name="connsiteY14" fmla="*/ 2146742 h 2862322"/>
              <a:gd name="connsiteX15" fmla="*/ 5867958 w 5867958"/>
              <a:gd name="connsiteY15" fmla="*/ 2862322 h 2862322"/>
              <a:gd name="connsiteX16" fmla="*/ 5339842 w 5867958"/>
              <a:gd name="connsiteY16" fmla="*/ 2862322 h 2862322"/>
              <a:gd name="connsiteX17" fmla="*/ 4811726 w 5867958"/>
              <a:gd name="connsiteY17" fmla="*/ 2862322 h 2862322"/>
              <a:gd name="connsiteX18" fmla="*/ 4342289 w 5867958"/>
              <a:gd name="connsiteY18" fmla="*/ 2862322 h 2862322"/>
              <a:gd name="connsiteX19" fmla="*/ 3696814 w 5867958"/>
              <a:gd name="connsiteY19" fmla="*/ 2862322 h 2862322"/>
              <a:gd name="connsiteX20" fmla="*/ 3286056 w 5867958"/>
              <a:gd name="connsiteY20" fmla="*/ 2862322 h 2862322"/>
              <a:gd name="connsiteX21" fmla="*/ 2640581 w 5867958"/>
              <a:gd name="connsiteY21" fmla="*/ 2862322 h 2862322"/>
              <a:gd name="connsiteX22" fmla="*/ 2229824 w 5867958"/>
              <a:gd name="connsiteY22" fmla="*/ 2862322 h 2862322"/>
              <a:gd name="connsiteX23" fmla="*/ 1701708 w 5867958"/>
              <a:gd name="connsiteY23" fmla="*/ 2862322 h 2862322"/>
              <a:gd name="connsiteX24" fmla="*/ 1056232 w 5867958"/>
              <a:gd name="connsiteY24" fmla="*/ 2862322 h 2862322"/>
              <a:gd name="connsiteX25" fmla="*/ 586796 w 5867958"/>
              <a:gd name="connsiteY25" fmla="*/ 2862322 h 2862322"/>
              <a:gd name="connsiteX26" fmla="*/ 0 w 5867958"/>
              <a:gd name="connsiteY26" fmla="*/ 2862322 h 2862322"/>
              <a:gd name="connsiteX27" fmla="*/ 0 w 5867958"/>
              <a:gd name="connsiteY27" fmla="*/ 2261234 h 2862322"/>
              <a:gd name="connsiteX28" fmla="*/ 0 w 5867958"/>
              <a:gd name="connsiteY28" fmla="*/ 1688770 h 2862322"/>
              <a:gd name="connsiteX29" fmla="*/ 0 w 5867958"/>
              <a:gd name="connsiteY29" fmla="*/ 1059059 h 2862322"/>
              <a:gd name="connsiteX30" fmla="*/ 0 w 5867958"/>
              <a:gd name="connsiteY30"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862322"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911115" y="149712"/>
                  <a:pt x="5847344" y="322712"/>
                  <a:pt x="5867958" y="572464"/>
                </a:cubicBezTo>
                <a:cubicBezTo>
                  <a:pt x="5888572" y="822216"/>
                  <a:pt x="5809448" y="863750"/>
                  <a:pt x="5867958" y="1116306"/>
                </a:cubicBezTo>
                <a:cubicBezTo>
                  <a:pt x="5926468" y="1368862"/>
                  <a:pt x="5831236" y="1438872"/>
                  <a:pt x="5867958" y="1631524"/>
                </a:cubicBezTo>
                <a:cubicBezTo>
                  <a:pt x="5904680" y="1824176"/>
                  <a:pt x="5867128" y="2016771"/>
                  <a:pt x="5867958" y="2146742"/>
                </a:cubicBezTo>
                <a:cubicBezTo>
                  <a:pt x="5868788" y="2276713"/>
                  <a:pt x="5800496" y="2599388"/>
                  <a:pt x="5867958" y="2862322"/>
                </a:cubicBezTo>
                <a:cubicBezTo>
                  <a:pt x="5694004" y="2919999"/>
                  <a:pt x="5501294" y="2855628"/>
                  <a:pt x="5339842" y="2862322"/>
                </a:cubicBezTo>
                <a:cubicBezTo>
                  <a:pt x="5178390" y="2869016"/>
                  <a:pt x="4919619" y="2812532"/>
                  <a:pt x="4811726" y="2862322"/>
                </a:cubicBezTo>
                <a:cubicBezTo>
                  <a:pt x="4703833" y="2912112"/>
                  <a:pt x="4492262" y="2857983"/>
                  <a:pt x="4342289" y="2862322"/>
                </a:cubicBezTo>
                <a:cubicBezTo>
                  <a:pt x="4192316" y="2866661"/>
                  <a:pt x="3874321" y="2825424"/>
                  <a:pt x="3696814" y="2862322"/>
                </a:cubicBezTo>
                <a:cubicBezTo>
                  <a:pt x="3519307" y="2899220"/>
                  <a:pt x="3468677" y="2846982"/>
                  <a:pt x="3286056" y="2862322"/>
                </a:cubicBezTo>
                <a:cubicBezTo>
                  <a:pt x="3103435" y="2877662"/>
                  <a:pt x="2956620" y="2838388"/>
                  <a:pt x="2640581" y="2862322"/>
                </a:cubicBezTo>
                <a:cubicBezTo>
                  <a:pt x="2324543" y="2886256"/>
                  <a:pt x="2403701" y="2823136"/>
                  <a:pt x="2229824" y="2862322"/>
                </a:cubicBezTo>
                <a:cubicBezTo>
                  <a:pt x="2055947" y="2901508"/>
                  <a:pt x="1853087" y="2852223"/>
                  <a:pt x="1701708" y="2862322"/>
                </a:cubicBezTo>
                <a:cubicBezTo>
                  <a:pt x="1550329" y="2872421"/>
                  <a:pt x="1229599" y="2790965"/>
                  <a:pt x="1056232" y="2862322"/>
                </a:cubicBezTo>
                <a:cubicBezTo>
                  <a:pt x="882865" y="2933679"/>
                  <a:pt x="726287" y="2818650"/>
                  <a:pt x="586796" y="2862322"/>
                </a:cubicBezTo>
                <a:cubicBezTo>
                  <a:pt x="447305" y="2905994"/>
                  <a:pt x="194537" y="2842515"/>
                  <a:pt x="0" y="2862322"/>
                </a:cubicBezTo>
                <a:cubicBezTo>
                  <a:pt x="-18318" y="2576288"/>
                  <a:pt x="27873" y="2450374"/>
                  <a:pt x="0" y="2261234"/>
                </a:cubicBezTo>
                <a:cubicBezTo>
                  <a:pt x="-27873" y="2072094"/>
                  <a:pt x="38882" y="1933790"/>
                  <a:pt x="0" y="1688770"/>
                </a:cubicBezTo>
                <a:cubicBezTo>
                  <a:pt x="-38882" y="1443750"/>
                  <a:pt x="54280" y="1330540"/>
                  <a:pt x="0" y="1059059"/>
                </a:cubicBezTo>
                <a:cubicBezTo>
                  <a:pt x="-54280" y="787578"/>
                  <a:pt x="113758" y="482599"/>
                  <a:pt x="0" y="0"/>
                </a:cubicBezTo>
                <a:close/>
              </a:path>
            </a:pathLst>
          </a:custGeom>
          <a:noFill/>
          <a:ln w="19050">
            <a:solidFill>
              <a:srgbClr val="00B0F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r>
              <a:rPr lang="en-US" sz="1200" b="0" dirty="0">
                <a:latin typeface="Georgia" panose="02040502050405020303" pitchFamily="18" charset="0"/>
                <a:ea typeface="Verdana" panose="020B0604030504040204" pitchFamily="34" charset="0"/>
                <a:cs typeface="+mj-cs"/>
              </a:rPr>
              <a:t>2.</a:t>
            </a:r>
          </a:p>
          <a:p>
            <a:endParaRPr lang="en-US" sz="1200" b="0" dirty="0">
              <a:latin typeface="Georgia" panose="02040502050405020303" pitchFamily="18" charset="0"/>
              <a:ea typeface="Verdana" panose="020B0604030504040204" pitchFamily="34" charset="0"/>
              <a:cs typeface="+mj-cs"/>
            </a:endParaRPr>
          </a:p>
          <a:p>
            <a:endParaRPr lang="en-US" sz="1200" b="0" dirty="0">
              <a:latin typeface="Georgia" panose="02040502050405020303" pitchFamily="18" charset="0"/>
              <a:ea typeface="Verdana" panose="020B0604030504040204" pitchFamily="34" charset="0"/>
              <a:cs typeface="+mj-cs"/>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2</a:t>
            </a:r>
          </a:p>
        </p:txBody>
      </p:sp>
    </p:spTree>
    <p:extLst>
      <p:ext uri="{BB962C8B-B14F-4D97-AF65-F5344CB8AC3E}">
        <p14:creationId xmlns:p14="http://schemas.microsoft.com/office/powerpoint/2010/main" val="27546830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1754326"/>
          </a:xfrm>
          <a:prstGeom prst="rect">
            <a:avLst/>
          </a:prstGeom>
          <a:noFill/>
        </p:spPr>
        <p:txBody>
          <a:bodyPr wrap="square" rtlCol="0">
            <a:spAutoFit/>
          </a:bodyPr>
          <a:lstStyle/>
          <a:p>
            <a:pPr marL="0" marR="0" lvl="0" indent="0" algn="l" defTabSz="1005840" rtl="0" eaLnBrk="1" fontAlgn="auto" latinLnBrk="0" hangingPunct="1">
              <a:lnSpc>
                <a:spcPct val="100000"/>
              </a:lnSpc>
              <a:spcBef>
                <a:spcPts val="0"/>
              </a:spcBef>
              <a:spcAft>
                <a:spcPts val="0"/>
              </a:spcAft>
              <a:buClrTx/>
              <a:buSzTx/>
              <a:buFont typeface="+mj-lt"/>
              <a:buNone/>
              <a:tabLst/>
              <a:defRPr/>
            </a:pPr>
            <a:r>
              <a:rPr lang="en-US" sz="1800" dirty="0">
                <a:latin typeface="Verdana" panose="020B0604030504040204" pitchFamily="34" charset="0"/>
                <a:ea typeface="Verdana" panose="020B0604030504040204" pitchFamily="34" charset="0"/>
                <a:cs typeface="Verdana" panose="020B0604030504040204" pitchFamily="34" charset="0"/>
              </a:rPr>
              <a:t>Which subatomic particle determines the identity of the atom?</a:t>
            </a:r>
          </a:p>
          <a:p>
            <a:pPr marL="0" indent="0" defTabSz="1005840">
              <a:buFont typeface="+mj-lt"/>
              <a:buNone/>
            </a:pPr>
            <a:endParaRPr lang="en-US" sz="1800" dirty="0">
              <a:solidFill>
                <a:prstClr val="black"/>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862322"/>
          </a:xfrm>
          <a:custGeom>
            <a:avLst/>
            <a:gdLst>
              <a:gd name="connsiteX0" fmla="*/ 0 w 5867958"/>
              <a:gd name="connsiteY0" fmla="*/ 0 h 2862322"/>
              <a:gd name="connsiteX1" fmla="*/ 586796 w 5867958"/>
              <a:gd name="connsiteY1" fmla="*/ 0 h 2862322"/>
              <a:gd name="connsiteX2" fmla="*/ 1056232 w 5867958"/>
              <a:gd name="connsiteY2" fmla="*/ 0 h 2862322"/>
              <a:gd name="connsiteX3" fmla="*/ 1760387 w 5867958"/>
              <a:gd name="connsiteY3" fmla="*/ 0 h 2862322"/>
              <a:gd name="connsiteX4" fmla="*/ 2229824 w 5867958"/>
              <a:gd name="connsiteY4" fmla="*/ 0 h 2862322"/>
              <a:gd name="connsiteX5" fmla="*/ 2640581 w 5867958"/>
              <a:gd name="connsiteY5" fmla="*/ 0 h 2862322"/>
              <a:gd name="connsiteX6" fmla="*/ 3344736 w 5867958"/>
              <a:gd name="connsiteY6" fmla="*/ 0 h 2862322"/>
              <a:gd name="connsiteX7" fmla="*/ 3931532 w 5867958"/>
              <a:gd name="connsiteY7" fmla="*/ 0 h 2862322"/>
              <a:gd name="connsiteX8" fmla="*/ 4342289 w 5867958"/>
              <a:gd name="connsiteY8" fmla="*/ 0 h 2862322"/>
              <a:gd name="connsiteX9" fmla="*/ 4929085 w 5867958"/>
              <a:gd name="connsiteY9" fmla="*/ 0 h 2862322"/>
              <a:gd name="connsiteX10" fmla="*/ 5867958 w 5867958"/>
              <a:gd name="connsiteY10" fmla="*/ 0 h 2862322"/>
              <a:gd name="connsiteX11" fmla="*/ 5867958 w 5867958"/>
              <a:gd name="connsiteY11" fmla="*/ 572464 h 2862322"/>
              <a:gd name="connsiteX12" fmla="*/ 5867958 w 5867958"/>
              <a:gd name="connsiteY12" fmla="*/ 1116306 h 2862322"/>
              <a:gd name="connsiteX13" fmla="*/ 5867958 w 5867958"/>
              <a:gd name="connsiteY13" fmla="*/ 1631524 h 2862322"/>
              <a:gd name="connsiteX14" fmla="*/ 5867958 w 5867958"/>
              <a:gd name="connsiteY14" fmla="*/ 2146742 h 2862322"/>
              <a:gd name="connsiteX15" fmla="*/ 5867958 w 5867958"/>
              <a:gd name="connsiteY15" fmla="*/ 2862322 h 2862322"/>
              <a:gd name="connsiteX16" fmla="*/ 5339842 w 5867958"/>
              <a:gd name="connsiteY16" fmla="*/ 2862322 h 2862322"/>
              <a:gd name="connsiteX17" fmla="*/ 4811726 w 5867958"/>
              <a:gd name="connsiteY17" fmla="*/ 2862322 h 2862322"/>
              <a:gd name="connsiteX18" fmla="*/ 4342289 w 5867958"/>
              <a:gd name="connsiteY18" fmla="*/ 2862322 h 2862322"/>
              <a:gd name="connsiteX19" fmla="*/ 3696814 w 5867958"/>
              <a:gd name="connsiteY19" fmla="*/ 2862322 h 2862322"/>
              <a:gd name="connsiteX20" fmla="*/ 3286056 w 5867958"/>
              <a:gd name="connsiteY20" fmla="*/ 2862322 h 2862322"/>
              <a:gd name="connsiteX21" fmla="*/ 2640581 w 5867958"/>
              <a:gd name="connsiteY21" fmla="*/ 2862322 h 2862322"/>
              <a:gd name="connsiteX22" fmla="*/ 2229824 w 5867958"/>
              <a:gd name="connsiteY22" fmla="*/ 2862322 h 2862322"/>
              <a:gd name="connsiteX23" fmla="*/ 1701708 w 5867958"/>
              <a:gd name="connsiteY23" fmla="*/ 2862322 h 2862322"/>
              <a:gd name="connsiteX24" fmla="*/ 1056232 w 5867958"/>
              <a:gd name="connsiteY24" fmla="*/ 2862322 h 2862322"/>
              <a:gd name="connsiteX25" fmla="*/ 586796 w 5867958"/>
              <a:gd name="connsiteY25" fmla="*/ 2862322 h 2862322"/>
              <a:gd name="connsiteX26" fmla="*/ 0 w 5867958"/>
              <a:gd name="connsiteY26" fmla="*/ 2862322 h 2862322"/>
              <a:gd name="connsiteX27" fmla="*/ 0 w 5867958"/>
              <a:gd name="connsiteY27" fmla="*/ 2261234 h 2862322"/>
              <a:gd name="connsiteX28" fmla="*/ 0 w 5867958"/>
              <a:gd name="connsiteY28" fmla="*/ 1688770 h 2862322"/>
              <a:gd name="connsiteX29" fmla="*/ 0 w 5867958"/>
              <a:gd name="connsiteY29" fmla="*/ 1059059 h 2862322"/>
              <a:gd name="connsiteX30" fmla="*/ 0 w 5867958"/>
              <a:gd name="connsiteY30"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862322"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911115" y="149712"/>
                  <a:pt x="5847344" y="322712"/>
                  <a:pt x="5867958" y="572464"/>
                </a:cubicBezTo>
                <a:cubicBezTo>
                  <a:pt x="5888572" y="822216"/>
                  <a:pt x="5809448" y="863750"/>
                  <a:pt x="5867958" y="1116306"/>
                </a:cubicBezTo>
                <a:cubicBezTo>
                  <a:pt x="5926468" y="1368862"/>
                  <a:pt x="5831236" y="1438872"/>
                  <a:pt x="5867958" y="1631524"/>
                </a:cubicBezTo>
                <a:cubicBezTo>
                  <a:pt x="5904680" y="1824176"/>
                  <a:pt x="5867128" y="2016771"/>
                  <a:pt x="5867958" y="2146742"/>
                </a:cubicBezTo>
                <a:cubicBezTo>
                  <a:pt x="5868788" y="2276713"/>
                  <a:pt x="5800496" y="2599388"/>
                  <a:pt x="5867958" y="2862322"/>
                </a:cubicBezTo>
                <a:cubicBezTo>
                  <a:pt x="5694004" y="2919999"/>
                  <a:pt x="5501294" y="2855628"/>
                  <a:pt x="5339842" y="2862322"/>
                </a:cubicBezTo>
                <a:cubicBezTo>
                  <a:pt x="5178390" y="2869016"/>
                  <a:pt x="4919619" y="2812532"/>
                  <a:pt x="4811726" y="2862322"/>
                </a:cubicBezTo>
                <a:cubicBezTo>
                  <a:pt x="4703833" y="2912112"/>
                  <a:pt x="4492262" y="2857983"/>
                  <a:pt x="4342289" y="2862322"/>
                </a:cubicBezTo>
                <a:cubicBezTo>
                  <a:pt x="4192316" y="2866661"/>
                  <a:pt x="3874321" y="2825424"/>
                  <a:pt x="3696814" y="2862322"/>
                </a:cubicBezTo>
                <a:cubicBezTo>
                  <a:pt x="3519307" y="2899220"/>
                  <a:pt x="3468677" y="2846982"/>
                  <a:pt x="3286056" y="2862322"/>
                </a:cubicBezTo>
                <a:cubicBezTo>
                  <a:pt x="3103435" y="2877662"/>
                  <a:pt x="2956620" y="2838388"/>
                  <a:pt x="2640581" y="2862322"/>
                </a:cubicBezTo>
                <a:cubicBezTo>
                  <a:pt x="2324543" y="2886256"/>
                  <a:pt x="2403701" y="2823136"/>
                  <a:pt x="2229824" y="2862322"/>
                </a:cubicBezTo>
                <a:cubicBezTo>
                  <a:pt x="2055947" y="2901508"/>
                  <a:pt x="1853087" y="2852223"/>
                  <a:pt x="1701708" y="2862322"/>
                </a:cubicBezTo>
                <a:cubicBezTo>
                  <a:pt x="1550329" y="2872421"/>
                  <a:pt x="1229599" y="2790965"/>
                  <a:pt x="1056232" y="2862322"/>
                </a:cubicBezTo>
                <a:cubicBezTo>
                  <a:pt x="882865" y="2933679"/>
                  <a:pt x="726287" y="2818650"/>
                  <a:pt x="586796" y="2862322"/>
                </a:cubicBezTo>
                <a:cubicBezTo>
                  <a:pt x="447305" y="2905994"/>
                  <a:pt x="194537" y="2842515"/>
                  <a:pt x="0" y="2862322"/>
                </a:cubicBezTo>
                <a:cubicBezTo>
                  <a:pt x="-18318" y="2576288"/>
                  <a:pt x="27873" y="2450374"/>
                  <a:pt x="0" y="2261234"/>
                </a:cubicBezTo>
                <a:cubicBezTo>
                  <a:pt x="-27873" y="2072094"/>
                  <a:pt x="38882" y="1933790"/>
                  <a:pt x="0" y="1688770"/>
                </a:cubicBezTo>
                <a:cubicBezTo>
                  <a:pt x="-38882" y="1443750"/>
                  <a:pt x="54280" y="1330540"/>
                  <a:pt x="0" y="1059059"/>
                </a:cubicBezTo>
                <a:cubicBezTo>
                  <a:pt x="-54280" y="787578"/>
                  <a:pt x="113758" y="482599"/>
                  <a:pt x="0" y="0"/>
                </a:cubicBezTo>
                <a:close/>
              </a:path>
            </a:pathLst>
          </a:custGeom>
          <a:noFill/>
          <a:ln w="19050">
            <a:solidFill>
              <a:srgbClr val="00B0F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3</a:t>
            </a:r>
          </a:p>
        </p:txBody>
      </p:sp>
    </p:spTree>
    <p:extLst>
      <p:ext uri="{BB962C8B-B14F-4D97-AF65-F5344CB8AC3E}">
        <p14:creationId xmlns:p14="http://schemas.microsoft.com/office/powerpoint/2010/main" val="2294836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rganize I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54E6E-2834-4965-A2BA-592F61B39D67}"/>
              </a:ext>
            </a:extLst>
          </p:cNvPr>
          <p:cNvSpPr/>
          <p:nvPr userDrawn="1"/>
        </p:nvSpPr>
        <p:spPr>
          <a:xfrm>
            <a:off x="161364" y="66696"/>
            <a:ext cx="2131359" cy="830997"/>
          </a:xfrm>
          <a:prstGeom prst="rect">
            <a:avLst/>
          </a:prstGeom>
        </p:spPr>
        <p:txBody>
          <a:bodyPr wrap="square">
            <a:spAutoFit/>
          </a:bodyPr>
          <a:lstStyle/>
          <a:p>
            <a:pPr marL="0" indent="0" defTabSz="1005840">
              <a:spcAft>
                <a:spcPts val="600"/>
              </a:spcAft>
              <a:buFont typeface="+mj-lt"/>
              <a:buNone/>
            </a:pPr>
            <a:r>
              <a:rPr lang="en-US" sz="1200" dirty="0">
                <a:solidFill>
                  <a:prstClr val="black"/>
                </a:solidFill>
                <a:latin typeface="Verdana" panose="020B0604030504040204" pitchFamily="34" charset="0"/>
                <a:ea typeface="Verdana" panose="020B0604030504040204" pitchFamily="34" charset="0"/>
              </a:rPr>
              <a:t>Move each of the remaining characteristics into the correct spot on the chart. </a:t>
            </a:r>
          </a:p>
        </p:txBody>
      </p:sp>
      <p:graphicFrame>
        <p:nvGraphicFramePr>
          <p:cNvPr id="3" name="Table 2">
            <a:extLst>
              <a:ext uri="{FF2B5EF4-FFF2-40B4-BE49-F238E27FC236}">
                <a16:creationId xmlns:a16="http://schemas.microsoft.com/office/drawing/2014/main" id="{957F91AE-13AC-40AB-A40F-5ED83E4A9CC8}"/>
              </a:ext>
            </a:extLst>
          </p:cNvPr>
          <p:cNvGraphicFramePr>
            <a:graphicFrameLocks noGrp="1"/>
          </p:cNvGraphicFramePr>
          <p:nvPr userDrawn="1">
            <p:extLst>
              <p:ext uri="{D42A27DB-BD31-4B8C-83A1-F6EECF244321}">
                <p14:modId xmlns:p14="http://schemas.microsoft.com/office/powerpoint/2010/main" val="2500778276"/>
              </p:ext>
            </p:extLst>
          </p:nvPr>
        </p:nvGraphicFramePr>
        <p:xfrm>
          <a:off x="3140185" y="880293"/>
          <a:ext cx="5307624" cy="3895980"/>
        </p:xfrm>
        <a:graphic>
          <a:graphicData uri="http://schemas.openxmlformats.org/drawingml/2006/table">
            <a:tbl>
              <a:tblPr firstRow="1" bandRow="1">
                <a:tableStyleId>{5C22544A-7EE6-4342-B048-85BDC9FD1C3A}</a:tableStyleId>
              </a:tblPr>
              <a:tblGrid>
                <a:gridCol w="1326906">
                  <a:extLst>
                    <a:ext uri="{9D8B030D-6E8A-4147-A177-3AD203B41FA5}">
                      <a16:colId xmlns:a16="http://schemas.microsoft.com/office/drawing/2014/main" val="177930092"/>
                    </a:ext>
                  </a:extLst>
                </a:gridCol>
                <a:gridCol w="1326906">
                  <a:extLst>
                    <a:ext uri="{9D8B030D-6E8A-4147-A177-3AD203B41FA5}">
                      <a16:colId xmlns:a16="http://schemas.microsoft.com/office/drawing/2014/main" val="3850671968"/>
                    </a:ext>
                  </a:extLst>
                </a:gridCol>
                <a:gridCol w="1326906">
                  <a:extLst>
                    <a:ext uri="{9D8B030D-6E8A-4147-A177-3AD203B41FA5}">
                      <a16:colId xmlns:a16="http://schemas.microsoft.com/office/drawing/2014/main" val="2822730069"/>
                    </a:ext>
                  </a:extLst>
                </a:gridCol>
                <a:gridCol w="1326906">
                  <a:extLst>
                    <a:ext uri="{9D8B030D-6E8A-4147-A177-3AD203B41FA5}">
                      <a16:colId xmlns:a16="http://schemas.microsoft.com/office/drawing/2014/main" val="3517183900"/>
                    </a:ext>
                  </a:extLst>
                </a:gridCol>
              </a:tblGrid>
              <a:tr h="973995">
                <a:tc>
                  <a:txBody>
                    <a:bodyPr/>
                    <a:lstStyle/>
                    <a:p>
                      <a:pPr algn="ctr"/>
                      <a:endParaRPr lang="en-US" sz="1600" b="0" dirty="0">
                        <a:solidFill>
                          <a:schemeClr val="tx1"/>
                        </a:solidFill>
                        <a:latin typeface="Verdana" panose="020B0604030504040204" pitchFamily="34" charset="0"/>
                        <a:ea typeface="Verdana" panose="020B0604030504040204" pitchFamily="34"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Protons</a:t>
                      </a:r>
                      <a:endParaRPr lang="en-US" sz="1600" b="0" dirty="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Neutrons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Electrons</a:t>
                      </a:r>
                      <a:endParaRPr lang="en-US" sz="1600" b="0" dirty="0">
                        <a:solidFill>
                          <a:schemeClr val="tx1"/>
                        </a:solidFill>
                        <a:latin typeface="Verdana" panose="020B0604030504040204" pitchFamily="34" charset="0"/>
                        <a:ea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101845052"/>
                  </a:ext>
                </a:extLst>
              </a:tr>
              <a:tr h="973995">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Location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56226678"/>
                  </a:ext>
                </a:extLst>
              </a:tr>
              <a:tr h="973995">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Charge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30146696"/>
                  </a:ext>
                </a:extLst>
              </a:tr>
              <a:tr h="973995">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Verdana" panose="020B0604030504040204" pitchFamily="34" charset="0"/>
                          <a:ea typeface="Verdana" panose="020B0604030504040204" pitchFamily="34" charset="0"/>
                          <a:cs typeface="Verdana" panose="020B0604030504040204" pitchFamily="34" charset="0"/>
                        </a:rPr>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defTabSz="1005791" rtl="0" eaLnBrk="1" fontAlgn="auto" latinLnBrk="0" hangingPunct="1">
                        <a:lnSpc>
                          <a:spcPct val="100000"/>
                        </a:lnSpc>
                        <a:spcBef>
                          <a:spcPts val="0"/>
                        </a:spcBef>
                        <a:spcAft>
                          <a:spcPts val="0"/>
                        </a:spcAft>
                        <a:buClrTx/>
                        <a:buSzTx/>
                        <a:buFontTx/>
                        <a:buNone/>
                        <a:tabLst/>
                        <a:defRPr/>
                      </a:pP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600" dirty="0">
                        <a:latin typeface="Verdana" panose="020B0604030504040204" pitchFamily="34" charset="0"/>
                        <a:ea typeface="Verdana" panose="020B0604030504040204" pitchFamily="34" charset="0"/>
                        <a:cs typeface="Verdana" panose="020B060403050404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1712608"/>
                  </a:ext>
                </a:extLst>
              </a:tr>
            </a:tbl>
          </a:graphicData>
        </a:graphic>
      </p:graphicFrame>
      <p:pic>
        <p:nvPicPr>
          <p:cNvPr id="4" name="Picture 3" descr="A picture containing drawing&#10;&#10;Description automatically generated">
            <a:extLst>
              <a:ext uri="{FF2B5EF4-FFF2-40B4-BE49-F238E27FC236}">
                <a16:creationId xmlns:a16="http://schemas.microsoft.com/office/drawing/2014/main" id="{2B0BE16A-65F6-49A4-AA32-EFB4F1B57C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3635" y="880293"/>
            <a:ext cx="824869" cy="822960"/>
          </a:xfrm>
          <a:prstGeom prst="rect">
            <a:avLst/>
          </a:prstGeom>
        </p:spPr>
      </p:pic>
      <p:sp>
        <p:nvSpPr>
          <p:cNvPr id="6" name="Rectangle 5">
            <a:extLst>
              <a:ext uri="{FF2B5EF4-FFF2-40B4-BE49-F238E27FC236}">
                <a16:creationId xmlns:a16="http://schemas.microsoft.com/office/drawing/2014/main" id="{23FD5089-1ECD-46D7-A96D-886CDDF70B6A}"/>
              </a:ext>
            </a:extLst>
          </p:cNvPr>
          <p:cNvSpPr/>
          <p:nvPr userDrawn="1"/>
        </p:nvSpPr>
        <p:spPr>
          <a:xfrm>
            <a:off x="5903885" y="1966643"/>
            <a:ext cx="1094852" cy="7319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Inside nucleus</a:t>
            </a:r>
          </a:p>
        </p:txBody>
      </p:sp>
      <p:sp>
        <p:nvSpPr>
          <p:cNvPr id="8" name="Rectangle 7">
            <a:extLst>
              <a:ext uri="{FF2B5EF4-FFF2-40B4-BE49-F238E27FC236}">
                <a16:creationId xmlns:a16="http://schemas.microsoft.com/office/drawing/2014/main" id="{4501959E-05A1-4C76-B3DC-1C747F37C2DA}"/>
              </a:ext>
            </a:extLst>
          </p:cNvPr>
          <p:cNvSpPr/>
          <p:nvPr userDrawn="1"/>
        </p:nvSpPr>
        <p:spPr>
          <a:xfrm>
            <a:off x="4572000" y="3897215"/>
            <a:ext cx="1094852" cy="7319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1 </a:t>
            </a:r>
            <a:r>
              <a:rPr lang="en-US" dirty="0" err="1">
                <a:latin typeface="Verdana" panose="020B0604030504040204" pitchFamily="34" charset="0"/>
                <a:ea typeface="Verdana" panose="020B0604030504040204" pitchFamily="34" charset="0"/>
              </a:rPr>
              <a:t>amu</a:t>
            </a: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9324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hadow1">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15E48944-8DF7-4CE7-B0DC-9AF8D8EB33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11600" y="4376202"/>
            <a:ext cx="1798324" cy="987554"/>
          </a:xfrm>
          <a:prstGeom prst="rect">
            <a:avLst/>
          </a:prstGeom>
        </p:spPr>
      </p:pic>
    </p:spTree>
    <p:extLst>
      <p:ext uri="{BB962C8B-B14F-4D97-AF65-F5344CB8AC3E}">
        <p14:creationId xmlns:p14="http://schemas.microsoft.com/office/powerpoint/2010/main" val="2203502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llustrate It">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2D25F1D-1834-4B3D-A307-5730699628B1}"/>
              </a:ext>
            </a:extLst>
          </p:cNvPr>
          <p:cNvPicPr>
            <a:picLocks noChangeAspect="1"/>
          </p:cNvPicPr>
          <p:nvPr userDrawn="1"/>
        </p:nvPicPr>
        <p:blipFill>
          <a:blip r:embed="rId2"/>
          <a:stretch>
            <a:fillRect/>
          </a:stretch>
        </p:blipFill>
        <p:spPr>
          <a:xfrm>
            <a:off x="3703473" y="938267"/>
            <a:ext cx="4400635" cy="3821101"/>
          </a:xfrm>
          <a:prstGeom prst="rect">
            <a:avLst/>
          </a:prstGeom>
        </p:spPr>
      </p:pic>
      <p:sp>
        <p:nvSpPr>
          <p:cNvPr id="26" name="Rectangle 25">
            <a:extLst>
              <a:ext uri="{FF2B5EF4-FFF2-40B4-BE49-F238E27FC236}">
                <a16:creationId xmlns:a16="http://schemas.microsoft.com/office/drawing/2014/main" id="{364AB421-E99D-4B26-B8D3-C229B57486BF}"/>
              </a:ext>
            </a:extLst>
          </p:cNvPr>
          <p:cNvSpPr/>
          <p:nvPr userDrawn="1"/>
        </p:nvSpPr>
        <p:spPr>
          <a:xfrm>
            <a:off x="212285" y="296082"/>
            <a:ext cx="1734119" cy="584775"/>
          </a:xfrm>
          <a:prstGeom prst="rect">
            <a:avLst/>
          </a:prstGeom>
        </p:spPr>
        <p:txBody>
          <a:bodyPr wrap="square">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Label the Oxygen atom.</a:t>
            </a:r>
            <a:endParaRPr lang="en-US" sz="1600" b="1" dirty="0">
              <a:latin typeface="Verdana" panose="020B0604030504040204" pitchFamily="34" charset="0"/>
              <a:ea typeface="Verdana" panose="020B0604030504040204" pitchFamily="34" charset="0"/>
              <a:cs typeface="Verdana" panose="020B0604030504040204" pitchFamily="34" charset="0"/>
            </a:endParaRPr>
          </a:p>
        </p:txBody>
      </p:sp>
      <p:sp>
        <p:nvSpPr>
          <p:cNvPr id="27" name="Right Brace 26">
            <a:extLst>
              <a:ext uri="{FF2B5EF4-FFF2-40B4-BE49-F238E27FC236}">
                <a16:creationId xmlns:a16="http://schemas.microsoft.com/office/drawing/2014/main" id="{B4D8DDEE-7BBC-4F63-89E1-5E54FC775E70}"/>
              </a:ext>
            </a:extLst>
          </p:cNvPr>
          <p:cNvSpPr/>
          <p:nvPr userDrawn="1"/>
        </p:nvSpPr>
        <p:spPr>
          <a:xfrm rot="12157381">
            <a:off x="4002057" y="1001762"/>
            <a:ext cx="349623" cy="1920595"/>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8" name="Picture 27" descr="A picture containing drawing&#10;&#10;Description automatically generated">
            <a:extLst>
              <a:ext uri="{FF2B5EF4-FFF2-40B4-BE49-F238E27FC236}">
                <a16:creationId xmlns:a16="http://schemas.microsoft.com/office/drawing/2014/main" id="{CAA8BF15-01EE-40A5-B017-B500D75A8B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65150" y="84255"/>
            <a:ext cx="663593" cy="662058"/>
          </a:xfrm>
          <a:prstGeom prst="rect">
            <a:avLst/>
          </a:prstGeom>
        </p:spPr>
      </p:pic>
      <p:sp>
        <p:nvSpPr>
          <p:cNvPr id="29" name="Rectangle 28">
            <a:extLst>
              <a:ext uri="{FF2B5EF4-FFF2-40B4-BE49-F238E27FC236}">
                <a16:creationId xmlns:a16="http://schemas.microsoft.com/office/drawing/2014/main" id="{F1D54E84-869D-48A0-B826-33D2CC2E41A0}"/>
              </a:ext>
            </a:extLst>
          </p:cNvPr>
          <p:cNvSpPr/>
          <p:nvPr userDrawn="1"/>
        </p:nvSpPr>
        <p:spPr>
          <a:xfrm>
            <a:off x="7191661" y="4532637"/>
            <a:ext cx="1555891"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0" name="Straight Arrow Connector 29">
            <a:extLst>
              <a:ext uri="{FF2B5EF4-FFF2-40B4-BE49-F238E27FC236}">
                <a16:creationId xmlns:a16="http://schemas.microsoft.com/office/drawing/2014/main" id="{C471727C-79C1-4498-BB01-03ED1F61D762}"/>
              </a:ext>
            </a:extLst>
          </p:cNvPr>
          <p:cNvCxnSpPr>
            <a:cxnSpLocks/>
          </p:cNvCxnSpPr>
          <p:nvPr userDrawn="1"/>
        </p:nvCxnSpPr>
        <p:spPr>
          <a:xfrm flipH="1">
            <a:off x="5849471" y="588469"/>
            <a:ext cx="275664" cy="8637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6E5263A-A449-4D84-903C-02032D3C7577}"/>
              </a:ext>
            </a:extLst>
          </p:cNvPr>
          <p:cNvCxnSpPr>
            <a:cxnSpLocks/>
          </p:cNvCxnSpPr>
          <p:nvPr userDrawn="1"/>
        </p:nvCxnSpPr>
        <p:spPr>
          <a:xfrm flipH="1">
            <a:off x="7241231" y="992149"/>
            <a:ext cx="302569" cy="5329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71CAC26-916C-4FBF-9DD2-8295D23A29AA}"/>
              </a:ext>
            </a:extLst>
          </p:cNvPr>
          <p:cNvCxnSpPr>
            <a:cxnSpLocks/>
          </p:cNvCxnSpPr>
          <p:nvPr userDrawn="1"/>
        </p:nvCxnSpPr>
        <p:spPr>
          <a:xfrm flipH="1">
            <a:off x="6595897" y="2254816"/>
            <a:ext cx="850120" cy="1301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991E3D00-C310-40D0-BD57-FD8A79ECC713}"/>
              </a:ext>
            </a:extLst>
          </p:cNvPr>
          <p:cNvSpPr/>
          <p:nvPr userDrawn="1"/>
        </p:nvSpPr>
        <p:spPr>
          <a:xfrm rot="9698615">
            <a:off x="4569268" y="2330309"/>
            <a:ext cx="706518" cy="1405494"/>
          </a:xfrm>
          <a:prstGeom prst="righ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120E183F-DA3B-40A4-9123-0F1887E08A34}"/>
              </a:ext>
            </a:extLst>
          </p:cNvPr>
          <p:cNvCxnSpPr>
            <a:cxnSpLocks/>
          </p:cNvCxnSpPr>
          <p:nvPr userDrawn="1"/>
        </p:nvCxnSpPr>
        <p:spPr>
          <a:xfrm flipV="1">
            <a:off x="4539536" y="3520245"/>
            <a:ext cx="1300051" cy="11028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E1E4919-1314-42F9-AB99-F9DD400108F5}"/>
              </a:ext>
            </a:extLst>
          </p:cNvPr>
          <p:cNvCxnSpPr>
            <a:cxnSpLocks/>
          </p:cNvCxnSpPr>
          <p:nvPr userDrawn="1"/>
        </p:nvCxnSpPr>
        <p:spPr>
          <a:xfrm flipH="1" flipV="1">
            <a:off x="6078718" y="2319906"/>
            <a:ext cx="1465082" cy="11661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DF19FB5-A694-4DE4-AA3F-C98D30146CDD}"/>
              </a:ext>
            </a:extLst>
          </p:cNvPr>
          <p:cNvCxnSpPr>
            <a:cxnSpLocks/>
          </p:cNvCxnSpPr>
          <p:nvPr userDrawn="1"/>
        </p:nvCxnSpPr>
        <p:spPr>
          <a:xfrm flipH="1" flipV="1">
            <a:off x="6439180" y="3399461"/>
            <a:ext cx="953335" cy="11230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11D9132-E841-4D64-B079-87AFB693BF1C}"/>
              </a:ext>
            </a:extLst>
          </p:cNvPr>
          <p:cNvSpPr/>
          <p:nvPr userDrawn="1"/>
        </p:nvSpPr>
        <p:spPr>
          <a:xfrm>
            <a:off x="7446017" y="3486058"/>
            <a:ext cx="1555891"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8" name="Rectangle 37">
            <a:extLst>
              <a:ext uri="{FF2B5EF4-FFF2-40B4-BE49-F238E27FC236}">
                <a16:creationId xmlns:a16="http://schemas.microsoft.com/office/drawing/2014/main" id="{81CC3063-F2A0-4848-923D-6ECA659A95B4}"/>
              </a:ext>
            </a:extLst>
          </p:cNvPr>
          <p:cNvSpPr/>
          <p:nvPr userDrawn="1"/>
        </p:nvSpPr>
        <p:spPr>
          <a:xfrm>
            <a:off x="7446016" y="2082377"/>
            <a:ext cx="1555891"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a:extLst>
              <a:ext uri="{FF2B5EF4-FFF2-40B4-BE49-F238E27FC236}">
                <a16:creationId xmlns:a16="http://schemas.microsoft.com/office/drawing/2014/main" id="{4821702E-2A3A-48B1-B36E-93E28EEFD1C7}"/>
              </a:ext>
            </a:extLst>
          </p:cNvPr>
          <p:cNvSpPr/>
          <p:nvPr userDrawn="1"/>
        </p:nvSpPr>
        <p:spPr>
          <a:xfrm>
            <a:off x="7384435" y="696314"/>
            <a:ext cx="1555891"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Rectangle 39">
            <a:extLst>
              <a:ext uri="{FF2B5EF4-FFF2-40B4-BE49-F238E27FC236}">
                <a16:creationId xmlns:a16="http://schemas.microsoft.com/office/drawing/2014/main" id="{FF09295B-A5AE-44E2-8A54-24974047CF25}"/>
              </a:ext>
            </a:extLst>
          </p:cNvPr>
          <p:cNvSpPr/>
          <p:nvPr userDrawn="1"/>
        </p:nvSpPr>
        <p:spPr>
          <a:xfrm>
            <a:off x="5573564" y="304239"/>
            <a:ext cx="1555891"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Rectangle 40">
            <a:extLst>
              <a:ext uri="{FF2B5EF4-FFF2-40B4-BE49-F238E27FC236}">
                <a16:creationId xmlns:a16="http://schemas.microsoft.com/office/drawing/2014/main" id="{90D89132-B3CD-4D94-AFE0-F4DAA5DA1907}"/>
              </a:ext>
            </a:extLst>
          </p:cNvPr>
          <p:cNvSpPr/>
          <p:nvPr userDrawn="1"/>
        </p:nvSpPr>
        <p:spPr>
          <a:xfrm>
            <a:off x="2603806" y="1598530"/>
            <a:ext cx="1555891"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Rectangle 41">
            <a:extLst>
              <a:ext uri="{FF2B5EF4-FFF2-40B4-BE49-F238E27FC236}">
                <a16:creationId xmlns:a16="http://schemas.microsoft.com/office/drawing/2014/main" id="{F2FEB1A5-D96A-4E7F-8C74-9B9060338F7F}"/>
              </a:ext>
            </a:extLst>
          </p:cNvPr>
          <p:cNvSpPr/>
          <p:nvPr userDrawn="1"/>
        </p:nvSpPr>
        <p:spPr>
          <a:xfrm>
            <a:off x="2983645" y="3009747"/>
            <a:ext cx="1555891"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Rectangle 42">
            <a:extLst>
              <a:ext uri="{FF2B5EF4-FFF2-40B4-BE49-F238E27FC236}">
                <a16:creationId xmlns:a16="http://schemas.microsoft.com/office/drawing/2014/main" id="{A1263F0E-175B-4934-B500-22EDBCEB9D1C}"/>
              </a:ext>
            </a:extLst>
          </p:cNvPr>
          <p:cNvSpPr/>
          <p:nvPr userDrawn="1"/>
        </p:nvSpPr>
        <p:spPr>
          <a:xfrm>
            <a:off x="3001327" y="4476343"/>
            <a:ext cx="1555891" cy="2958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Rectangle 1">
            <a:extLst>
              <a:ext uri="{FF2B5EF4-FFF2-40B4-BE49-F238E27FC236}">
                <a16:creationId xmlns:a16="http://schemas.microsoft.com/office/drawing/2014/main" id="{5D0AB709-3B3C-4826-9210-A4036A2F67B1}"/>
              </a:ext>
            </a:extLst>
          </p:cNvPr>
          <p:cNvSpPr/>
          <p:nvPr userDrawn="1"/>
        </p:nvSpPr>
        <p:spPr>
          <a:xfrm>
            <a:off x="5573564" y="298437"/>
            <a:ext cx="1555891" cy="295835"/>
          </a:xfrm>
          <a:prstGeom prst="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Negative</a:t>
            </a:r>
          </a:p>
        </p:txBody>
      </p:sp>
      <p:sp>
        <p:nvSpPr>
          <p:cNvPr id="3" name="Rectangle 2">
            <a:extLst>
              <a:ext uri="{FF2B5EF4-FFF2-40B4-BE49-F238E27FC236}">
                <a16:creationId xmlns:a16="http://schemas.microsoft.com/office/drawing/2014/main" id="{068C4092-81B9-43EA-9660-E8CC466D3662}"/>
              </a:ext>
            </a:extLst>
          </p:cNvPr>
          <p:cNvSpPr/>
          <p:nvPr userDrawn="1"/>
        </p:nvSpPr>
        <p:spPr>
          <a:xfrm>
            <a:off x="7446016" y="2093210"/>
            <a:ext cx="1555891" cy="295835"/>
          </a:xfrm>
          <a:prstGeom prst="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Neutral</a:t>
            </a:r>
          </a:p>
        </p:txBody>
      </p:sp>
      <p:sp>
        <p:nvSpPr>
          <p:cNvPr id="4" name="Rectangle 3">
            <a:extLst>
              <a:ext uri="{FF2B5EF4-FFF2-40B4-BE49-F238E27FC236}">
                <a16:creationId xmlns:a16="http://schemas.microsoft.com/office/drawing/2014/main" id="{A61CF23B-65C1-43EC-8FAB-C7136E564B8E}"/>
              </a:ext>
            </a:extLst>
          </p:cNvPr>
          <p:cNvSpPr/>
          <p:nvPr userDrawn="1"/>
        </p:nvSpPr>
        <p:spPr>
          <a:xfrm>
            <a:off x="7446016" y="3482920"/>
            <a:ext cx="1555891" cy="295835"/>
          </a:xfrm>
          <a:prstGeom prst="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Positive</a:t>
            </a:r>
          </a:p>
        </p:txBody>
      </p:sp>
    </p:spTree>
    <p:extLst>
      <p:ext uri="{BB962C8B-B14F-4D97-AF65-F5344CB8AC3E}">
        <p14:creationId xmlns:p14="http://schemas.microsoft.com/office/powerpoint/2010/main" val="34820243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llustrate 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3EEA99-64F0-408A-9225-79E922FD51C1}"/>
              </a:ext>
            </a:extLst>
          </p:cNvPr>
          <p:cNvSpPr/>
          <p:nvPr userDrawn="1"/>
        </p:nvSpPr>
        <p:spPr>
          <a:xfrm>
            <a:off x="2612572" y="869008"/>
            <a:ext cx="6372808" cy="3847207"/>
          </a:xfrm>
          <a:prstGeom prst="rect">
            <a:avLst/>
          </a:prstGeom>
        </p:spPr>
        <p:txBody>
          <a:bodyPr wrap="square">
            <a:spAutoFit/>
          </a:bodyPr>
          <a:lstStyle/>
          <a:p>
            <a:pPr lvl="0" defTabSz="914400"/>
            <a:r>
              <a:rPr lang="en-US" sz="1800" dirty="0">
                <a:solidFill>
                  <a:prstClr val="black"/>
                </a:solidFill>
                <a:latin typeface="Verdana" panose="020B0604030504040204" pitchFamily="34" charset="0"/>
                <a:ea typeface="Verdana" panose="020B0604030504040204" pitchFamily="34" charset="0"/>
              </a:rPr>
              <a:t>There are several ways to get images into these pages.</a:t>
            </a:r>
            <a:endParaRPr lang="en-US" sz="1600" dirty="0">
              <a:solidFill>
                <a:prstClr val="black"/>
              </a:solidFill>
              <a:latin typeface="Verdana" panose="020B0604030504040204" pitchFamily="34" charset="0"/>
              <a:ea typeface="Verdana" panose="020B0604030504040204" pitchFamily="34" charset="0"/>
            </a:endParaRPr>
          </a:p>
          <a:p>
            <a:pPr lvl="0" defTabSz="914400"/>
            <a:endParaRPr lang="en-US" sz="1600" dirty="0">
              <a:solidFill>
                <a:prstClr val="black"/>
              </a:solidFill>
              <a:latin typeface="Verdana" panose="020B0604030504040204" pitchFamily="34" charset="0"/>
              <a:ea typeface="Verdana" panose="020B0604030504040204" pitchFamily="34" charset="0"/>
            </a:endParaRPr>
          </a:p>
          <a:p>
            <a:pPr marL="342900" lvl="0" indent="-342900" defTabSz="914400">
              <a:buFont typeface="+mj-lt"/>
              <a:buAutoNum type="arabicPeriod"/>
            </a:pPr>
            <a:r>
              <a:rPr lang="en-US" sz="1600" b="1" dirty="0">
                <a:solidFill>
                  <a:prstClr val="black"/>
                </a:solidFill>
                <a:latin typeface="Verdana" panose="020B0604030504040204" pitchFamily="34" charset="0"/>
                <a:ea typeface="Verdana" panose="020B0604030504040204" pitchFamily="34" charset="0"/>
              </a:rPr>
              <a:t>Draw on your own paper.</a:t>
            </a:r>
            <a:r>
              <a:rPr lang="en-US" sz="1600" b="0" dirty="0">
                <a:solidFill>
                  <a:prstClr val="black"/>
                </a:solidFill>
                <a:latin typeface="Verdana" panose="020B0604030504040204" pitchFamily="34" charset="0"/>
                <a:ea typeface="Verdana" panose="020B0604030504040204" pitchFamily="34" charset="0"/>
              </a:rPr>
              <a:t> Take a picture and upload that picture to this device, OR,</a:t>
            </a:r>
            <a:br>
              <a:rPr lang="en-US" sz="1600" b="0" dirty="0">
                <a:solidFill>
                  <a:prstClr val="black"/>
                </a:solidFill>
                <a:latin typeface="Verdana" panose="020B0604030504040204" pitchFamily="34" charset="0"/>
                <a:ea typeface="Verdana" panose="020B0604030504040204" pitchFamily="34" charset="0"/>
              </a:rPr>
            </a:br>
            <a:r>
              <a:rPr lang="en-US" sz="1600" b="0" dirty="0">
                <a:solidFill>
                  <a:prstClr val="black"/>
                </a:solidFill>
                <a:latin typeface="Verdana" panose="020B0604030504040204" pitchFamily="34" charset="0"/>
                <a:ea typeface="Verdana" panose="020B0604030504040204" pitchFamily="34" charset="0"/>
              </a:rPr>
              <a:t> </a:t>
            </a:r>
          </a:p>
          <a:p>
            <a:pPr marL="342900" lvl="0" indent="-342900" defTabSz="914400">
              <a:buFont typeface="+mj-lt"/>
              <a:buAutoNum type="arabicPeriod"/>
            </a:pPr>
            <a:r>
              <a:rPr lang="en-US" sz="1600" b="1" dirty="0">
                <a:solidFill>
                  <a:prstClr val="black"/>
                </a:solidFill>
                <a:latin typeface="Verdana" panose="020B0604030504040204" pitchFamily="34" charset="0"/>
                <a:ea typeface="Verdana" panose="020B0604030504040204" pitchFamily="34" charset="0"/>
              </a:rPr>
              <a:t>Draw with an app. </a:t>
            </a:r>
            <a:r>
              <a:rPr lang="en-US" sz="1600" b="0" dirty="0">
                <a:solidFill>
                  <a:prstClr val="black"/>
                </a:solidFill>
                <a:latin typeface="Verdana" panose="020B0604030504040204" pitchFamily="34" charset="0"/>
                <a:ea typeface="Verdana" panose="020B0604030504040204" pitchFamily="34" charset="0"/>
              </a:rPr>
              <a:t>Open Google Draw, Paint, or any other graphics app.  Draw your image, then either take a screenshot or picture of your image.</a:t>
            </a:r>
          </a:p>
          <a:p>
            <a:pPr marL="342900" lvl="0" indent="-342900" defTabSz="914400">
              <a:buFont typeface="+mj-lt"/>
              <a:buAutoNum type="arabicPeriod"/>
            </a:pPr>
            <a:endParaRPr lang="en-US" sz="1600" b="0" dirty="0">
              <a:solidFill>
                <a:prstClr val="black"/>
              </a:solidFill>
              <a:latin typeface="Verdana" panose="020B0604030504040204" pitchFamily="34" charset="0"/>
              <a:ea typeface="Verdana" panose="020B0604030504040204" pitchFamily="34" charset="0"/>
            </a:endParaRPr>
          </a:p>
          <a:p>
            <a:pPr marL="0" lvl="0" indent="0" defTabSz="914400">
              <a:buFont typeface="+mj-lt"/>
              <a:buNone/>
            </a:pPr>
            <a:r>
              <a:rPr lang="en-US" sz="1600" b="0" dirty="0">
                <a:solidFill>
                  <a:prstClr val="black"/>
                </a:solidFill>
                <a:latin typeface="Verdana" panose="020B0604030504040204" pitchFamily="34" charset="0"/>
                <a:ea typeface="Verdana" panose="020B0604030504040204" pitchFamily="34" charset="0"/>
              </a:rPr>
              <a:t>For either option, go to the “Insert” menu on the upper left corner and choose “Pictures.” </a:t>
            </a:r>
          </a:p>
          <a:p>
            <a:pPr marL="0" lvl="0" indent="0" defTabSz="914400">
              <a:buFont typeface="+mj-lt"/>
              <a:buNone/>
            </a:pPr>
            <a:r>
              <a:rPr lang="en-US" sz="1600" b="0" dirty="0">
                <a:solidFill>
                  <a:prstClr val="black"/>
                </a:solidFill>
                <a:latin typeface="Verdana" panose="020B0604030504040204" pitchFamily="34" charset="0"/>
                <a:ea typeface="Verdana" panose="020B0604030504040204" pitchFamily="34" charset="0"/>
              </a:rPr>
              <a:t> </a:t>
            </a:r>
          </a:p>
          <a:p>
            <a:pPr marL="0" lvl="0" indent="0" defTabSz="914400">
              <a:buFont typeface="+mj-lt"/>
              <a:buNone/>
            </a:pPr>
            <a:r>
              <a:rPr lang="en-US" sz="1600" b="0" dirty="0">
                <a:solidFill>
                  <a:prstClr val="black"/>
                </a:solidFill>
                <a:latin typeface="Verdana" panose="020B0604030504040204" pitchFamily="34" charset="0"/>
                <a:ea typeface="Verdana" panose="020B0604030504040204" pitchFamily="34" charset="0"/>
              </a:rPr>
              <a:t>Select “This Device” and browse to the folder where you saved the picture. Click on the file name and click “Insert.”</a:t>
            </a:r>
          </a:p>
        </p:txBody>
      </p:sp>
    </p:spTree>
    <p:extLst>
      <p:ext uri="{BB962C8B-B14F-4D97-AF65-F5344CB8AC3E}">
        <p14:creationId xmlns:p14="http://schemas.microsoft.com/office/powerpoint/2010/main" val="1774119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ssess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2B181-0BF3-4F51-B599-434A7FEF0D2D}"/>
              </a:ext>
            </a:extLst>
          </p:cNvPr>
          <p:cNvSpPr txBox="1"/>
          <p:nvPr userDrawn="1"/>
        </p:nvSpPr>
        <p:spPr>
          <a:xfrm>
            <a:off x="4210629"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1</a:t>
            </a:r>
          </a:p>
        </p:txBody>
      </p:sp>
      <p:sp>
        <p:nvSpPr>
          <p:cNvPr id="11" name="TextBox 10">
            <a:extLst>
              <a:ext uri="{FF2B5EF4-FFF2-40B4-BE49-F238E27FC236}">
                <a16:creationId xmlns:a16="http://schemas.microsoft.com/office/drawing/2014/main" id="{15363EC0-4B10-439E-BA8C-5A112F7E51C5}"/>
              </a:ext>
            </a:extLst>
          </p:cNvPr>
          <p:cNvSpPr txBox="1"/>
          <p:nvPr userDrawn="1"/>
        </p:nvSpPr>
        <p:spPr>
          <a:xfrm>
            <a:off x="0" y="0"/>
            <a:ext cx="2322325" cy="2769989"/>
          </a:xfrm>
          <a:prstGeom prst="rect">
            <a:avLst/>
          </a:prstGeom>
          <a:noFill/>
        </p:spPr>
        <p:txBody>
          <a:bodyPr wrap="squar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3" name="Rectangle 12">
            <a:extLst>
              <a:ext uri="{FF2B5EF4-FFF2-40B4-BE49-F238E27FC236}">
                <a16:creationId xmlns:a16="http://schemas.microsoft.com/office/drawing/2014/main" id="{D02C0B5E-234E-476F-8CFC-C56AEF6593BD}"/>
              </a:ext>
            </a:extLst>
          </p:cNvPr>
          <p:cNvSpPr/>
          <p:nvPr userDrawn="1"/>
        </p:nvSpPr>
        <p:spPr>
          <a:xfrm>
            <a:off x="248478" y="417394"/>
            <a:ext cx="2017644" cy="2022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8" name="TextBox 7">
            <a:extLst>
              <a:ext uri="{FF2B5EF4-FFF2-40B4-BE49-F238E27FC236}">
                <a16:creationId xmlns:a16="http://schemas.microsoft.com/office/drawing/2014/main" id="{66FD71E8-A178-4E57-A195-73E15C40FD69}"/>
              </a:ext>
            </a:extLst>
          </p:cNvPr>
          <p:cNvSpPr txBox="1"/>
          <p:nvPr userDrawn="1"/>
        </p:nvSpPr>
        <p:spPr>
          <a:xfrm>
            <a:off x="2567330" y="604453"/>
            <a:ext cx="6492694" cy="307777"/>
          </a:xfrm>
          <a:prstGeom prst="rect">
            <a:avLst/>
          </a:prstGeom>
          <a:noFill/>
        </p:spPr>
        <p:txBody>
          <a:bodyPr wrap="square" rtlCol="0">
            <a:spAutoFit/>
          </a:bodyPr>
          <a:lstStyle/>
          <a:p>
            <a:pPr marL="228600" indent="-2286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Which of the following is a true statement?</a:t>
            </a:r>
          </a:p>
        </p:txBody>
      </p:sp>
      <p:sp>
        <p:nvSpPr>
          <p:cNvPr id="15" name="TextBox 14">
            <a:extLst>
              <a:ext uri="{FF2B5EF4-FFF2-40B4-BE49-F238E27FC236}">
                <a16:creationId xmlns:a16="http://schemas.microsoft.com/office/drawing/2014/main" id="{94411A12-305D-4CFE-A14A-8A4697893605}"/>
              </a:ext>
            </a:extLst>
          </p:cNvPr>
          <p:cNvSpPr txBox="1"/>
          <p:nvPr userDrawn="1"/>
        </p:nvSpPr>
        <p:spPr>
          <a:xfrm>
            <a:off x="2650513" y="880510"/>
            <a:ext cx="6243865" cy="1664623"/>
          </a:xfrm>
          <a:prstGeom prst="rect">
            <a:avLst/>
          </a:prstGeom>
          <a:noFill/>
        </p:spPr>
        <p:txBody>
          <a:bodyPr wrap="square" rtlCol="0">
            <a:spAutoFit/>
          </a:bodyPr>
          <a:lstStyle/>
          <a:p>
            <a:pPr marL="377190" indent="-22860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The nucleus is found in the center of atoms and contains protons and electrons</a:t>
            </a:r>
          </a:p>
          <a:p>
            <a:pPr marL="377190" indent="-22860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The nucleus is found in the center of atoms and contains protons and neutrons</a:t>
            </a:r>
          </a:p>
          <a:p>
            <a:pPr marL="377190" indent="-22860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Electrons have a neutral charge</a:t>
            </a:r>
          </a:p>
          <a:p>
            <a:pPr marL="377190" indent="-22860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Neutrons have a negative charge</a:t>
            </a:r>
          </a:p>
          <a:p>
            <a:pPr defTabSz="1005840">
              <a:lnSpc>
                <a:spcPct val="150000"/>
              </a:lnSpc>
            </a:pPr>
            <a:endParaRPr lang="en-US" sz="1400" dirty="0">
              <a:solidFill>
                <a:prstClr val="black"/>
              </a:solidFill>
              <a:latin typeface="Verdana" panose="020B0604030504040204" pitchFamily="34" charset="0"/>
              <a:ea typeface="Verdana" panose="020B0604030504040204" pitchFamily="34" charset="0"/>
            </a:endParaRPr>
          </a:p>
        </p:txBody>
      </p:sp>
      <p:sp>
        <p:nvSpPr>
          <p:cNvPr id="17" name="TextBox 16">
            <a:extLst>
              <a:ext uri="{FF2B5EF4-FFF2-40B4-BE49-F238E27FC236}">
                <a16:creationId xmlns:a16="http://schemas.microsoft.com/office/drawing/2014/main" id="{2DCBC3F6-0184-4894-AB28-98A9CA4E6E01}"/>
              </a:ext>
            </a:extLst>
          </p:cNvPr>
          <p:cNvSpPr txBox="1"/>
          <p:nvPr userDrawn="1"/>
        </p:nvSpPr>
        <p:spPr>
          <a:xfrm>
            <a:off x="2567330" y="2282328"/>
            <a:ext cx="6492694" cy="307777"/>
          </a:xfrm>
          <a:prstGeom prst="rect">
            <a:avLst/>
          </a:prstGeom>
          <a:noFill/>
        </p:spPr>
        <p:txBody>
          <a:bodyPr wrap="square" rtlCol="0">
            <a:spAutoFit/>
          </a:bodyPr>
          <a:lstStyle/>
          <a:p>
            <a:pPr marL="228600" indent="-228600" defTabSz="1005840">
              <a:buFont typeface="+mj-lt"/>
              <a:buAutoNum type="arabicPeriod" startAt="2"/>
            </a:pPr>
            <a:r>
              <a:rPr lang="en-US" sz="1400" dirty="0">
                <a:solidFill>
                  <a:prstClr val="black"/>
                </a:solidFill>
                <a:latin typeface="Verdana" panose="020B0604030504040204" pitchFamily="34" charset="0"/>
                <a:ea typeface="Verdana" panose="020B0604030504040204" pitchFamily="34" charset="0"/>
              </a:rPr>
              <a:t>What is the role of electrons within an atom?</a:t>
            </a:r>
          </a:p>
        </p:txBody>
      </p:sp>
      <p:sp>
        <p:nvSpPr>
          <p:cNvPr id="19" name="Rectangle 18">
            <a:extLst>
              <a:ext uri="{FF2B5EF4-FFF2-40B4-BE49-F238E27FC236}">
                <a16:creationId xmlns:a16="http://schemas.microsoft.com/office/drawing/2014/main" id="{9C46D431-7E57-4444-987F-D33D115FEB87}"/>
              </a:ext>
            </a:extLst>
          </p:cNvPr>
          <p:cNvSpPr/>
          <p:nvPr userDrawn="1"/>
        </p:nvSpPr>
        <p:spPr>
          <a:xfrm>
            <a:off x="2650513" y="2601512"/>
            <a:ext cx="6161405" cy="954107"/>
          </a:xfrm>
          <a:prstGeom prst="rect">
            <a:avLst/>
          </a:prstGeom>
        </p:spPr>
        <p:txBody>
          <a:bodyPr wrap="square">
            <a:spAutoFit/>
          </a:bodyPr>
          <a:lstStyle/>
          <a:p>
            <a:pPr marL="377190" indent="-228600" defTabSz="1005840">
              <a:buFontTx/>
              <a:buAutoNum type="alphaUcPeriod"/>
            </a:pPr>
            <a:r>
              <a:rPr lang="en-US" sz="1400" dirty="0">
                <a:solidFill>
                  <a:prstClr val="black"/>
                </a:solidFill>
                <a:latin typeface="Verdana" panose="020B0604030504040204" pitchFamily="34" charset="0"/>
                <a:ea typeface="Verdana" panose="020B0604030504040204" pitchFamily="34" charset="0"/>
              </a:rPr>
              <a:t>Electrons are in the nucleus and have a negative charge</a:t>
            </a:r>
          </a:p>
          <a:p>
            <a:pPr marL="377190" indent="-228600" defTabSz="1005840">
              <a:buFontTx/>
              <a:buAutoNum type="alphaUcPeriod"/>
            </a:pPr>
            <a:r>
              <a:rPr lang="en-US" sz="1400" dirty="0">
                <a:solidFill>
                  <a:prstClr val="black"/>
                </a:solidFill>
                <a:latin typeface="Verdana" panose="020B0604030504040204" pitchFamily="34" charset="0"/>
                <a:ea typeface="Verdana" panose="020B0604030504040204" pitchFamily="34" charset="0"/>
              </a:rPr>
              <a:t>Electrons are in the nucleus and have a positive charge</a:t>
            </a:r>
          </a:p>
          <a:p>
            <a:pPr marL="377190" indent="-228600" defTabSz="1005840">
              <a:buFontTx/>
              <a:buAutoNum type="alphaUcPeriod"/>
            </a:pPr>
            <a:r>
              <a:rPr lang="en-US" sz="1400" dirty="0">
                <a:solidFill>
                  <a:prstClr val="black"/>
                </a:solidFill>
                <a:latin typeface="Verdana" panose="020B0604030504040204" pitchFamily="34" charset="0"/>
                <a:ea typeface="Verdana" panose="020B0604030504040204" pitchFamily="34" charset="0"/>
              </a:rPr>
              <a:t>Electrons are outside the nucleus and have a negative charge</a:t>
            </a:r>
          </a:p>
          <a:p>
            <a:pPr marL="377190" indent="-228600" defTabSz="1005840">
              <a:buFontTx/>
              <a:buAutoNum type="alphaUcPeriod"/>
            </a:pPr>
            <a:r>
              <a:rPr lang="en-US" sz="1400" dirty="0">
                <a:solidFill>
                  <a:prstClr val="black"/>
                </a:solidFill>
                <a:latin typeface="Verdana" panose="020B0604030504040204" pitchFamily="34" charset="0"/>
                <a:ea typeface="Verdana" panose="020B0604030504040204" pitchFamily="34" charset="0"/>
              </a:rPr>
              <a:t>Electrons are outside the nucleus and have a positive charge</a:t>
            </a:r>
          </a:p>
        </p:txBody>
      </p:sp>
      <p:sp>
        <p:nvSpPr>
          <p:cNvPr id="21" name="TextBox 20">
            <a:extLst>
              <a:ext uri="{FF2B5EF4-FFF2-40B4-BE49-F238E27FC236}">
                <a16:creationId xmlns:a16="http://schemas.microsoft.com/office/drawing/2014/main" id="{27B9ED52-D916-4805-9083-01E3F6B70995}"/>
              </a:ext>
            </a:extLst>
          </p:cNvPr>
          <p:cNvSpPr txBox="1"/>
          <p:nvPr userDrawn="1"/>
        </p:nvSpPr>
        <p:spPr>
          <a:xfrm>
            <a:off x="2567330" y="3590868"/>
            <a:ext cx="6161405" cy="307777"/>
          </a:xfrm>
          <a:prstGeom prst="rect">
            <a:avLst/>
          </a:prstGeom>
          <a:noFill/>
        </p:spPr>
        <p:txBody>
          <a:bodyPr wrap="square" rtlCol="0">
            <a:spAutoFit/>
          </a:bodyPr>
          <a:lstStyle/>
          <a:p>
            <a:pPr marL="228600" indent="-228600" defTabSz="1005840">
              <a:buFont typeface="+mj-lt"/>
              <a:buAutoNum type="arabicPeriod" startAt="3"/>
            </a:pPr>
            <a:r>
              <a:rPr lang="en-US" sz="1400" dirty="0">
                <a:solidFill>
                  <a:prstClr val="black"/>
                </a:solidFill>
                <a:latin typeface="Verdana" panose="020B0604030504040204" pitchFamily="34" charset="0"/>
                <a:ea typeface="Verdana" panose="020B0604030504040204" pitchFamily="34" charset="0"/>
              </a:rPr>
              <a:t>What of the following determines an atom’s identity?</a:t>
            </a:r>
          </a:p>
        </p:txBody>
      </p:sp>
      <p:sp>
        <p:nvSpPr>
          <p:cNvPr id="23" name="TextBox 22">
            <a:extLst>
              <a:ext uri="{FF2B5EF4-FFF2-40B4-BE49-F238E27FC236}">
                <a16:creationId xmlns:a16="http://schemas.microsoft.com/office/drawing/2014/main" id="{D3245B45-EAF1-4A56-9B1A-9D9D7E583DDB}"/>
              </a:ext>
            </a:extLst>
          </p:cNvPr>
          <p:cNvSpPr txBox="1"/>
          <p:nvPr userDrawn="1"/>
        </p:nvSpPr>
        <p:spPr>
          <a:xfrm>
            <a:off x="2650513" y="3898645"/>
            <a:ext cx="3268916" cy="1233736"/>
          </a:xfrm>
          <a:prstGeom prst="rect">
            <a:avLst/>
          </a:prstGeom>
          <a:noFill/>
        </p:spPr>
        <p:txBody>
          <a:bodyPr wrap="square" rtlCol="0">
            <a:spAutoFit/>
          </a:bodyPr>
          <a:lstStyle/>
          <a:p>
            <a:pPr marL="377190" indent="-22860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Protons </a:t>
            </a:r>
          </a:p>
          <a:p>
            <a:pPr marL="377190" indent="-22860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Neutrons </a:t>
            </a:r>
          </a:p>
          <a:p>
            <a:pPr marL="377190" indent="-22860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Electrons </a:t>
            </a:r>
          </a:p>
          <a:p>
            <a:pPr marL="377190" indent="-228600" defTabSz="1005840">
              <a:lnSpc>
                <a:spcPct val="100000"/>
              </a:lnSpc>
              <a:buFontTx/>
              <a:buAutoNum type="alphaUcPeriod"/>
            </a:pPr>
            <a:r>
              <a:rPr lang="en-US" sz="1400" dirty="0">
                <a:solidFill>
                  <a:prstClr val="black"/>
                </a:solidFill>
                <a:latin typeface="Verdana" panose="020B0604030504040204" pitchFamily="34" charset="0"/>
                <a:ea typeface="Verdana" panose="020B0604030504040204" pitchFamily="34" charset="0"/>
              </a:rPr>
              <a:t>Nucleus </a:t>
            </a:r>
          </a:p>
          <a:p>
            <a:pPr defTabSz="1005840">
              <a:lnSpc>
                <a:spcPct val="150000"/>
              </a:lnSpc>
            </a:pPr>
            <a:endParaRPr lang="en-US" sz="140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64657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Assess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2B181-0BF3-4F51-B599-434A7FEF0D2D}"/>
              </a:ext>
            </a:extLst>
          </p:cNvPr>
          <p:cNvSpPr txBox="1"/>
          <p:nvPr userDrawn="1"/>
        </p:nvSpPr>
        <p:spPr>
          <a:xfrm>
            <a:off x="4210629"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2</a:t>
            </a:r>
          </a:p>
        </p:txBody>
      </p:sp>
      <p:sp>
        <p:nvSpPr>
          <p:cNvPr id="5" name="TextBox 4">
            <a:extLst>
              <a:ext uri="{FF2B5EF4-FFF2-40B4-BE49-F238E27FC236}">
                <a16:creationId xmlns:a16="http://schemas.microsoft.com/office/drawing/2014/main" id="{82490E7E-EFB0-47ED-8DC1-EE6D713BE435}"/>
              </a:ext>
            </a:extLst>
          </p:cNvPr>
          <p:cNvSpPr txBox="1"/>
          <p:nvPr userDrawn="1"/>
        </p:nvSpPr>
        <p:spPr>
          <a:xfrm>
            <a:off x="0" y="0"/>
            <a:ext cx="2322325" cy="2400657"/>
          </a:xfrm>
          <a:prstGeom prst="rect">
            <a:avLst/>
          </a:prstGeom>
          <a:noFill/>
        </p:spPr>
        <p:txBody>
          <a:bodyPr wrap="squar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4.</a:t>
            </a:r>
          </a:p>
          <a:p>
            <a:endParaRPr lang="en-US" sz="1200" dirty="0">
              <a:latin typeface="Georgia" panose="02040502050405020303" pitchFamily="18" charset="0"/>
            </a:endParaRPr>
          </a:p>
          <a:p>
            <a:r>
              <a:rPr lang="en-US" sz="1200" dirty="0">
                <a:latin typeface="Georgia" panose="02040502050405020303" pitchFamily="18" charset="0"/>
              </a:rPr>
              <a:t>5.</a:t>
            </a:r>
          </a:p>
          <a:p>
            <a:endParaRPr lang="en-US" sz="1200" dirty="0">
              <a:latin typeface="Georgia" panose="02040502050405020303" pitchFamily="18" charset="0"/>
            </a:endParaRPr>
          </a:p>
          <a:p>
            <a:r>
              <a:rPr lang="en-US" sz="1200" dirty="0">
                <a:latin typeface="Georgia" panose="02040502050405020303" pitchFamily="18" charset="0"/>
              </a:rPr>
              <a:t>6.</a:t>
            </a:r>
          </a:p>
          <a:p>
            <a:endParaRPr lang="en-US" sz="1200" dirty="0">
              <a:latin typeface="Georgia" panose="02040502050405020303" pitchFamily="18" charset="0"/>
            </a:endParaRPr>
          </a:p>
          <a:p>
            <a:r>
              <a:rPr lang="en-US" sz="1200" dirty="0">
                <a:latin typeface="Georgia" panose="02040502050405020303" pitchFamily="18" charset="0"/>
              </a:rPr>
              <a:t>7.</a:t>
            </a:r>
          </a:p>
          <a:p>
            <a:endParaRPr lang="en-US" sz="1200" dirty="0">
              <a:latin typeface="Georgia" panose="02040502050405020303" pitchFamily="18" charset="0"/>
            </a:endParaRPr>
          </a:p>
          <a:p>
            <a:r>
              <a:rPr lang="en-US" sz="1200" dirty="0">
                <a:latin typeface="Georgia" panose="02040502050405020303" pitchFamily="18" charset="0"/>
              </a:rPr>
              <a:t>8.</a:t>
            </a:r>
          </a:p>
          <a:p>
            <a:endParaRPr lang="en-US" sz="1200" dirty="0">
              <a:latin typeface="Georgia" panose="02040502050405020303" pitchFamily="18" charset="0"/>
            </a:endParaRPr>
          </a:p>
        </p:txBody>
      </p:sp>
      <p:sp>
        <p:nvSpPr>
          <p:cNvPr id="7" name="Rectangle 6">
            <a:extLst>
              <a:ext uri="{FF2B5EF4-FFF2-40B4-BE49-F238E27FC236}">
                <a16:creationId xmlns:a16="http://schemas.microsoft.com/office/drawing/2014/main" id="{111E3B40-DCB9-4AA6-9F35-02E82CB8464F}"/>
              </a:ext>
            </a:extLst>
          </p:cNvPr>
          <p:cNvSpPr/>
          <p:nvPr userDrawn="1"/>
        </p:nvSpPr>
        <p:spPr>
          <a:xfrm>
            <a:off x="248478" y="417394"/>
            <a:ext cx="2017644" cy="19832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 name="TextBox 19">
            <a:extLst>
              <a:ext uri="{FF2B5EF4-FFF2-40B4-BE49-F238E27FC236}">
                <a16:creationId xmlns:a16="http://schemas.microsoft.com/office/drawing/2014/main" id="{2BDD9288-633C-4439-878D-18C4BB2D7A58}"/>
              </a:ext>
            </a:extLst>
          </p:cNvPr>
          <p:cNvSpPr txBox="1"/>
          <p:nvPr userDrawn="1"/>
        </p:nvSpPr>
        <p:spPr>
          <a:xfrm>
            <a:off x="2570803" y="544107"/>
            <a:ext cx="64312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i="1" dirty="0">
                <a:latin typeface="Verdana" panose="020B0604030504040204" pitchFamily="34" charset="0"/>
                <a:ea typeface="Verdana" panose="020B0604030504040204" pitchFamily="34" charset="0"/>
              </a:rPr>
              <a:t>Use the vocabulary words from “Read It” to complete the following sentences.</a:t>
            </a:r>
          </a:p>
        </p:txBody>
      </p:sp>
      <p:sp>
        <p:nvSpPr>
          <p:cNvPr id="10" name="Rectangle 9">
            <a:extLst>
              <a:ext uri="{FF2B5EF4-FFF2-40B4-BE49-F238E27FC236}">
                <a16:creationId xmlns:a16="http://schemas.microsoft.com/office/drawing/2014/main" id="{77481C1A-6589-494E-B20E-98A8A8CCED96}"/>
              </a:ext>
            </a:extLst>
          </p:cNvPr>
          <p:cNvSpPr/>
          <p:nvPr userDrawn="1"/>
        </p:nvSpPr>
        <p:spPr>
          <a:xfrm>
            <a:off x="2570803" y="1299701"/>
            <a:ext cx="6568440" cy="3139321"/>
          </a:xfrm>
          <a:prstGeom prst="rect">
            <a:avLst/>
          </a:prstGeom>
        </p:spPr>
        <p:txBody>
          <a:bodyPr wrap="square">
            <a:spAutoFit/>
          </a:bodyPr>
          <a:lstStyle/>
          <a:p>
            <a:pPr defTabSz="914400"/>
            <a:r>
              <a:rPr lang="en-US" sz="1800" dirty="0">
                <a:latin typeface="Verdana" panose="020B0604030504040204" pitchFamily="34" charset="0"/>
                <a:ea typeface="Verdana" panose="020B0604030504040204" pitchFamily="34" charset="0"/>
                <a:cs typeface="Century Gothic" charset="0"/>
              </a:rPr>
              <a:t>The Periodic Table is an organization system for all the different elements. The smallest part of an element that still has the properties of the element is an (4)_____. It is made up of three main subatomic particles. There are negatively charged (5)_____ that can be found in a cloud around the atom. Inside the atom is a nucleus. It contains positively charged (6)_____, as well as (7)_____, which have no charge. When we look at different elements, we can identify them by the number of protons, or the </a:t>
            </a:r>
          </a:p>
          <a:p>
            <a:pPr defTabSz="914400"/>
            <a:r>
              <a:rPr lang="en-US" sz="1800" dirty="0">
                <a:latin typeface="Verdana" panose="020B0604030504040204" pitchFamily="34" charset="0"/>
                <a:ea typeface="Verdana" panose="020B0604030504040204" pitchFamily="34" charset="0"/>
                <a:cs typeface="Century Gothic" charset="0"/>
              </a:rPr>
              <a:t>(8)_____ of the element.</a:t>
            </a:r>
          </a:p>
        </p:txBody>
      </p:sp>
      <p:sp>
        <p:nvSpPr>
          <p:cNvPr id="8" name="Rectangle 7">
            <a:extLst>
              <a:ext uri="{FF2B5EF4-FFF2-40B4-BE49-F238E27FC236}">
                <a16:creationId xmlns:a16="http://schemas.microsoft.com/office/drawing/2014/main" id="{65C14D2E-970F-4461-9536-16FB0C6E5E59}"/>
              </a:ext>
            </a:extLst>
          </p:cNvPr>
          <p:cNvSpPr/>
          <p:nvPr userDrawn="1"/>
        </p:nvSpPr>
        <p:spPr>
          <a:xfrm>
            <a:off x="161218" y="2513314"/>
            <a:ext cx="2192163" cy="1769715"/>
          </a:xfrm>
          <a:prstGeom prst="rect">
            <a:avLst/>
          </a:prstGeom>
        </p:spPr>
        <p:txBody>
          <a:bodyPr wrap="square">
            <a:spAutoFit/>
          </a:bodyPr>
          <a:lstStyle/>
          <a:p>
            <a:pPr marL="0" indent="0" algn="l">
              <a:lnSpc>
                <a:spcPct val="100000"/>
              </a:lnSpc>
              <a:spcAft>
                <a:spcPts val="600"/>
              </a:spcAft>
              <a:buFont typeface="Arial" panose="020B0604020202020204" pitchFamily="34" charset="0"/>
              <a:buNone/>
            </a:pPr>
            <a:r>
              <a:rPr lang="en-US" sz="1400" b="1" dirty="0">
                <a:latin typeface="Verdana" panose="020B0604030504040204" pitchFamily="34" charset="0"/>
                <a:ea typeface="Verdana" panose="020B0604030504040204" pitchFamily="34" charset="0"/>
              </a:rPr>
              <a:t>WORD BANK:</a:t>
            </a:r>
          </a:p>
          <a:p>
            <a:pPr marL="171450" indent="-171450" algn="l">
              <a:lnSpc>
                <a:spcPct val="100000"/>
              </a:lnSpc>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rPr>
              <a:t>atom</a:t>
            </a:r>
          </a:p>
          <a:p>
            <a:pPr marL="171450" indent="-171450" algn="l">
              <a:lnSpc>
                <a:spcPct val="100000"/>
              </a:lnSpc>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rPr>
              <a:t>atomic number</a:t>
            </a:r>
          </a:p>
          <a:p>
            <a:pPr marL="171450" indent="-171450" algn="l">
              <a:lnSpc>
                <a:spcPct val="100000"/>
              </a:lnSpc>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rPr>
              <a:t>electrons</a:t>
            </a:r>
          </a:p>
          <a:p>
            <a:pPr marL="171450" indent="-171450" algn="l">
              <a:lnSpc>
                <a:spcPct val="100000"/>
              </a:lnSpc>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rPr>
              <a:t>neutrons</a:t>
            </a:r>
          </a:p>
          <a:p>
            <a:pPr marL="171450" indent="-171450" algn="l">
              <a:lnSpc>
                <a:spcPct val="100000"/>
              </a:lnSpc>
              <a:spcAft>
                <a:spcPts val="600"/>
              </a:spcAft>
              <a:buFont typeface="Arial" panose="020B0604020202020204" pitchFamily="34" charset="0"/>
              <a:buChar char="•"/>
            </a:pPr>
            <a:r>
              <a:rPr lang="en-US" sz="1400" dirty="0">
                <a:latin typeface="Verdana" panose="020B0604030504040204" pitchFamily="34" charset="0"/>
                <a:ea typeface="Verdana" panose="020B0604030504040204" pitchFamily="34" charset="0"/>
              </a:rPr>
              <a:t>protons</a:t>
            </a:r>
          </a:p>
        </p:txBody>
      </p:sp>
    </p:spTree>
    <p:extLst>
      <p:ext uri="{BB962C8B-B14F-4D97-AF65-F5344CB8AC3E}">
        <p14:creationId xmlns:p14="http://schemas.microsoft.com/office/powerpoint/2010/main" val="1957967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llenge It">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25353455-9749-4D24-9DF0-9DBC6E3C350C}"/>
              </a:ext>
            </a:extLst>
          </p:cNvPr>
          <p:cNvGraphicFramePr>
            <a:graphicFrameLocks noGrp="1"/>
          </p:cNvGraphicFramePr>
          <p:nvPr userDrawn="1">
            <p:extLst>
              <p:ext uri="{D42A27DB-BD31-4B8C-83A1-F6EECF244321}">
                <p14:modId xmlns:p14="http://schemas.microsoft.com/office/powerpoint/2010/main" val="967907760"/>
              </p:ext>
            </p:extLst>
          </p:nvPr>
        </p:nvGraphicFramePr>
        <p:xfrm>
          <a:off x="3382318" y="1577064"/>
          <a:ext cx="5037782" cy="3143000"/>
        </p:xfrm>
        <a:graphic>
          <a:graphicData uri="http://schemas.openxmlformats.org/drawingml/2006/table">
            <a:tbl>
              <a:tblPr firstRow="1" bandRow="1">
                <a:tableStyleId>{5C22544A-7EE6-4342-B048-85BDC9FD1C3A}</a:tableStyleId>
              </a:tblPr>
              <a:tblGrid>
                <a:gridCol w="2518891">
                  <a:extLst>
                    <a:ext uri="{9D8B030D-6E8A-4147-A177-3AD203B41FA5}">
                      <a16:colId xmlns:a16="http://schemas.microsoft.com/office/drawing/2014/main" val="2633989542"/>
                    </a:ext>
                  </a:extLst>
                </a:gridCol>
                <a:gridCol w="2518891">
                  <a:extLst>
                    <a:ext uri="{9D8B030D-6E8A-4147-A177-3AD203B41FA5}">
                      <a16:colId xmlns:a16="http://schemas.microsoft.com/office/drawing/2014/main" val="236157691"/>
                    </a:ext>
                  </a:extLst>
                </a:gridCol>
              </a:tblGrid>
              <a:tr h="1571500">
                <a:tc>
                  <a:txBody>
                    <a:bodyPr/>
                    <a:lstStyle/>
                    <a:p>
                      <a:pPr algn="ctr"/>
                      <a:endParaRPr lang="en-US" dirty="0"/>
                    </a:p>
                  </a:txBody>
                  <a:tcPr anchor="ct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00B0F0">
                        <a:alpha val="50000"/>
                      </a:srgbClr>
                    </a:solidFill>
                  </a:tcPr>
                </a:tc>
                <a:tc>
                  <a:txBody>
                    <a:bodyPr/>
                    <a:lstStyle/>
                    <a:p>
                      <a:endParaRPr lang="en-US"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DAE3F3">
                        <a:alpha val="50000"/>
                      </a:srgbClr>
                    </a:solidFill>
                  </a:tcPr>
                </a:tc>
                <a:extLst>
                  <a:ext uri="{0D108BD9-81ED-4DB2-BD59-A6C34878D82A}">
                    <a16:rowId xmlns:a16="http://schemas.microsoft.com/office/drawing/2014/main" val="2615647320"/>
                  </a:ext>
                </a:extLst>
              </a:tr>
              <a:tr h="1571500">
                <a:tc>
                  <a:txBody>
                    <a:bodyPr/>
                    <a:lstStyle/>
                    <a:p>
                      <a:endParaRPr lang="en-US"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DAE3F3">
                        <a:alpha val="50000"/>
                      </a:srgbClr>
                    </a:solidFill>
                  </a:tcPr>
                </a:tc>
                <a:tc>
                  <a:txBody>
                    <a:bodyPr/>
                    <a:lstStyle/>
                    <a:p>
                      <a:endParaRPr lang="en-US" dirty="0"/>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3664205265"/>
                  </a:ext>
                </a:extLst>
              </a:tr>
            </a:tbl>
          </a:graphicData>
        </a:graphic>
      </p:graphicFrame>
      <p:sp>
        <p:nvSpPr>
          <p:cNvPr id="2" name="Rectangle 1">
            <a:extLst>
              <a:ext uri="{FF2B5EF4-FFF2-40B4-BE49-F238E27FC236}">
                <a16:creationId xmlns:a16="http://schemas.microsoft.com/office/drawing/2014/main" id="{84F06F82-1646-4F31-9CBA-23C41FF8C119}"/>
              </a:ext>
            </a:extLst>
          </p:cNvPr>
          <p:cNvSpPr/>
          <p:nvPr userDrawn="1"/>
        </p:nvSpPr>
        <p:spPr>
          <a:xfrm>
            <a:off x="3382319" y="629755"/>
            <a:ext cx="5487361" cy="830997"/>
          </a:xfrm>
          <a:prstGeom prst="rect">
            <a:avLst/>
          </a:prstGeom>
        </p:spPr>
        <p:txBody>
          <a:bodyPr wrap="square">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All other stations must be completed before you begin this station.  Choose one or more of the activities below.</a:t>
            </a:r>
          </a:p>
        </p:txBody>
      </p:sp>
      <p:sp>
        <p:nvSpPr>
          <p:cNvPr id="21" name="TextBox 20">
            <a:extLst>
              <a:ext uri="{FF2B5EF4-FFF2-40B4-BE49-F238E27FC236}">
                <a16:creationId xmlns:a16="http://schemas.microsoft.com/office/drawing/2014/main" id="{26DFBCA8-9289-4AC3-B083-AC23E40C4776}"/>
              </a:ext>
            </a:extLst>
          </p:cNvPr>
          <p:cNvSpPr txBox="1"/>
          <p:nvPr userDrawn="1"/>
        </p:nvSpPr>
        <p:spPr>
          <a:xfrm>
            <a:off x="305566" y="2368535"/>
            <a:ext cx="1704912" cy="1077218"/>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Click on the word to go to the page for that activity.</a:t>
            </a:r>
          </a:p>
        </p:txBody>
      </p:sp>
    </p:spTree>
    <p:extLst>
      <p:ext uri="{BB962C8B-B14F-4D97-AF65-F5344CB8AC3E}">
        <p14:creationId xmlns:p14="http://schemas.microsoft.com/office/powerpoint/2010/main" val="20424846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FEE7A31-B6A5-44A5-93C7-930DBDB6638D}"/>
              </a:ext>
            </a:extLst>
          </p:cNvPr>
          <p:cNvSpPr txBox="1"/>
          <p:nvPr userDrawn="1"/>
        </p:nvSpPr>
        <p:spPr>
          <a:xfrm>
            <a:off x="261048" y="274661"/>
            <a:ext cx="2099556" cy="338554"/>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TOUR GUIDE</a:t>
            </a:r>
            <a:endParaRPr lang="en-US" sz="16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746E24FB-3725-44D8-9980-DFAD8B606893}"/>
              </a:ext>
            </a:extLst>
          </p:cNvPr>
          <p:cNvSpPr txBox="1"/>
          <p:nvPr userDrawn="1"/>
        </p:nvSpPr>
        <p:spPr>
          <a:xfrm>
            <a:off x="261048" y="678924"/>
            <a:ext cx="2158302" cy="2631490"/>
          </a:xfrm>
          <a:prstGeom prst="rect">
            <a:avLst/>
          </a:prstGeom>
          <a:noFill/>
        </p:spPr>
        <p:txBody>
          <a:bodyPr wrap="square" rtlCol="0">
            <a:spAutoFit/>
          </a:bodyPr>
          <a:lstStyle/>
          <a:p>
            <a:pPr>
              <a:spcAft>
                <a:spcPts val="600"/>
              </a:spcAft>
            </a:pPr>
            <a:r>
              <a:rPr lang="en-US" sz="1600" dirty="0">
                <a:latin typeface="Verdana" panose="020B0604030504040204" pitchFamily="34" charset="0"/>
                <a:ea typeface="Verdana" panose="020B0604030504040204" pitchFamily="34" charset="0"/>
              </a:rPr>
              <a:t>Imagine you are a subatomic explorer taking a group of people on a tour inside a Carbon atom. </a:t>
            </a:r>
          </a:p>
          <a:p>
            <a:r>
              <a:rPr lang="en-US" sz="1600" dirty="0">
                <a:latin typeface="Verdana" panose="020B0604030504040204" pitchFamily="34" charset="0"/>
                <a:ea typeface="Verdana" panose="020B0604030504040204" pitchFamily="34" charset="0"/>
              </a:rPr>
              <a:t>Write a story that explains everything you will see on your tour. </a:t>
            </a:r>
          </a:p>
        </p:txBody>
      </p:sp>
      <p:sp>
        <p:nvSpPr>
          <p:cNvPr id="2" name="TextBox 1">
            <a:extLst>
              <a:ext uri="{FF2B5EF4-FFF2-40B4-BE49-F238E27FC236}">
                <a16:creationId xmlns:a16="http://schemas.microsoft.com/office/drawing/2014/main" id="{DEB8A9A8-42B2-4B55-8C38-58320D2F48BB}"/>
              </a:ext>
            </a:extLst>
          </p:cNvPr>
          <p:cNvSpPr txBox="1"/>
          <p:nvPr userDrawn="1"/>
        </p:nvSpPr>
        <p:spPr>
          <a:xfrm>
            <a:off x="2724539" y="1001486"/>
            <a:ext cx="6158413" cy="3231654"/>
          </a:xfrm>
          <a:custGeom>
            <a:avLst/>
            <a:gdLst>
              <a:gd name="connsiteX0" fmla="*/ 0 w 6158413"/>
              <a:gd name="connsiteY0" fmla="*/ 0 h 3231654"/>
              <a:gd name="connsiteX1" fmla="*/ 375103 w 6158413"/>
              <a:gd name="connsiteY1" fmla="*/ 0 h 3231654"/>
              <a:gd name="connsiteX2" fmla="*/ 811791 w 6158413"/>
              <a:gd name="connsiteY2" fmla="*/ 0 h 3231654"/>
              <a:gd name="connsiteX3" fmla="*/ 1494815 w 6158413"/>
              <a:gd name="connsiteY3" fmla="*/ 0 h 3231654"/>
              <a:gd name="connsiteX4" fmla="*/ 1931502 w 6158413"/>
              <a:gd name="connsiteY4" fmla="*/ 0 h 3231654"/>
              <a:gd name="connsiteX5" fmla="*/ 2368190 w 6158413"/>
              <a:gd name="connsiteY5" fmla="*/ 0 h 3231654"/>
              <a:gd name="connsiteX6" fmla="*/ 2804877 w 6158413"/>
              <a:gd name="connsiteY6" fmla="*/ 0 h 3231654"/>
              <a:gd name="connsiteX7" fmla="*/ 3303149 w 6158413"/>
              <a:gd name="connsiteY7" fmla="*/ 0 h 3231654"/>
              <a:gd name="connsiteX8" fmla="*/ 3678252 w 6158413"/>
              <a:gd name="connsiteY8" fmla="*/ 0 h 3231654"/>
              <a:gd name="connsiteX9" fmla="*/ 4114940 w 6158413"/>
              <a:gd name="connsiteY9" fmla="*/ 0 h 3231654"/>
              <a:gd name="connsiteX10" fmla="*/ 4613211 w 6158413"/>
              <a:gd name="connsiteY10" fmla="*/ 0 h 3231654"/>
              <a:gd name="connsiteX11" fmla="*/ 5234651 w 6158413"/>
              <a:gd name="connsiteY11" fmla="*/ 0 h 3231654"/>
              <a:gd name="connsiteX12" fmla="*/ 6158413 w 6158413"/>
              <a:gd name="connsiteY12" fmla="*/ 0 h 3231654"/>
              <a:gd name="connsiteX13" fmla="*/ 6158413 w 6158413"/>
              <a:gd name="connsiteY13" fmla="*/ 506292 h 3231654"/>
              <a:gd name="connsiteX14" fmla="*/ 6158413 w 6158413"/>
              <a:gd name="connsiteY14" fmla="*/ 947952 h 3231654"/>
              <a:gd name="connsiteX15" fmla="*/ 6158413 w 6158413"/>
              <a:gd name="connsiteY15" fmla="*/ 1454244 h 3231654"/>
              <a:gd name="connsiteX16" fmla="*/ 6158413 w 6158413"/>
              <a:gd name="connsiteY16" fmla="*/ 2025170 h 3231654"/>
              <a:gd name="connsiteX17" fmla="*/ 6158413 w 6158413"/>
              <a:gd name="connsiteY17" fmla="*/ 2499146 h 3231654"/>
              <a:gd name="connsiteX18" fmla="*/ 6158413 w 6158413"/>
              <a:gd name="connsiteY18" fmla="*/ 3231654 h 3231654"/>
              <a:gd name="connsiteX19" fmla="*/ 5598557 w 6158413"/>
              <a:gd name="connsiteY19" fmla="*/ 3231654 h 3231654"/>
              <a:gd name="connsiteX20" fmla="*/ 5161870 w 6158413"/>
              <a:gd name="connsiteY20" fmla="*/ 3231654 h 3231654"/>
              <a:gd name="connsiteX21" fmla="*/ 4602014 w 6158413"/>
              <a:gd name="connsiteY21" fmla="*/ 3231654 h 3231654"/>
              <a:gd name="connsiteX22" fmla="*/ 3918990 w 6158413"/>
              <a:gd name="connsiteY22" fmla="*/ 3231654 h 3231654"/>
              <a:gd name="connsiteX23" fmla="*/ 3420718 w 6158413"/>
              <a:gd name="connsiteY23" fmla="*/ 3231654 h 3231654"/>
              <a:gd name="connsiteX24" fmla="*/ 2922447 w 6158413"/>
              <a:gd name="connsiteY24" fmla="*/ 3231654 h 3231654"/>
              <a:gd name="connsiteX25" fmla="*/ 2485759 w 6158413"/>
              <a:gd name="connsiteY25" fmla="*/ 3231654 h 3231654"/>
              <a:gd name="connsiteX26" fmla="*/ 2110656 w 6158413"/>
              <a:gd name="connsiteY26" fmla="*/ 3231654 h 3231654"/>
              <a:gd name="connsiteX27" fmla="*/ 1673969 w 6158413"/>
              <a:gd name="connsiteY27" fmla="*/ 3231654 h 3231654"/>
              <a:gd name="connsiteX28" fmla="*/ 1175697 w 6158413"/>
              <a:gd name="connsiteY28" fmla="*/ 3231654 h 3231654"/>
              <a:gd name="connsiteX29" fmla="*/ 554257 w 6158413"/>
              <a:gd name="connsiteY29" fmla="*/ 3231654 h 3231654"/>
              <a:gd name="connsiteX30" fmla="*/ 0 w 6158413"/>
              <a:gd name="connsiteY30" fmla="*/ 3231654 h 3231654"/>
              <a:gd name="connsiteX31" fmla="*/ 0 w 6158413"/>
              <a:gd name="connsiteY31" fmla="*/ 2693045 h 3231654"/>
              <a:gd name="connsiteX32" fmla="*/ 0 w 6158413"/>
              <a:gd name="connsiteY32" fmla="*/ 2219069 h 3231654"/>
              <a:gd name="connsiteX33" fmla="*/ 0 w 6158413"/>
              <a:gd name="connsiteY33" fmla="*/ 1777410 h 3231654"/>
              <a:gd name="connsiteX34" fmla="*/ 0 w 6158413"/>
              <a:gd name="connsiteY34" fmla="*/ 1271117 h 3231654"/>
              <a:gd name="connsiteX35" fmla="*/ 0 w 6158413"/>
              <a:gd name="connsiteY35" fmla="*/ 764825 h 3231654"/>
              <a:gd name="connsiteX36" fmla="*/ 0 w 6158413"/>
              <a:gd name="connsiteY36" fmla="*/ 0 h 3231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158413" h="3231654"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83083" y="178833"/>
                  <a:pt x="6126345" y="286625"/>
                  <a:pt x="6158413" y="506292"/>
                </a:cubicBezTo>
                <a:cubicBezTo>
                  <a:pt x="6190481" y="725959"/>
                  <a:pt x="6109093" y="780263"/>
                  <a:pt x="6158413" y="947952"/>
                </a:cubicBezTo>
                <a:cubicBezTo>
                  <a:pt x="6207733" y="1115641"/>
                  <a:pt x="6139262" y="1232790"/>
                  <a:pt x="6158413" y="1454244"/>
                </a:cubicBezTo>
                <a:cubicBezTo>
                  <a:pt x="6177564" y="1675698"/>
                  <a:pt x="6121805" y="1802341"/>
                  <a:pt x="6158413" y="2025170"/>
                </a:cubicBezTo>
                <a:cubicBezTo>
                  <a:pt x="6195021" y="2247999"/>
                  <a:pt x="6106146" y="2301560"/>
                  <a:pt x="6158413" y="2499146"/>
                </a:cubicBezTo>
                <a:cubicBezTo>
                  <a:pt x="6210680" y="2696732"/>
                  <a:pt x="6104246" y="3073996"/>
                  <a:pt x="6158413" y="3231654"/>
                </a:cubicBezTo>
                <a:cubicBezTo>
                  <a:pt x="5922714" y="3267819"/>
                  <a:pt x="5846895" y="3174158"/>
                  <a:pt x="5598557" y="3231654"/>
                </a:cubicBezTo>
                <a:cubicBezTo>
                  <a:pt x="5350219" y="3289150"/>
                  <a:pt x="5292210" y="3213355"/>
                  <a:pt x="5161870" y="3231654"/>
                </a:cubicBezTo>
                <a:cubicBezTo>
                  <a:pt x="5031530" y="3249953"/>
                  <a:pt x="4761389" y="3212287"/>
                  <a:pt x="4602014" y="3231654"/>
                </a:cubicBezTo>
                <a:cubicBezTo>
                  <a:pt x="4442639" y="3251021"/>
                  <a:pt x="4112603" y="3228994"/>
                  <a:pt x="3918990" y="3231654"/>
                </a:cubicBezTo>
                <a:cubicBezTo>
                  <a:pt x="3725377" y="3234314"/>
                  <a:pt x="3549850" y="3221915"/>
                  <a:pt x="3420718" y="3231654"/>
                </a:cubicBezTo>
                <a:cubicBezTo>
                  <a:pt x="3291586" y="3241393"/>
                  <a:pt x="3035261" y="3224340"/>
                  <a:pt x="2922447" y="3231654"/>
                </a:cubicBezTo>
                <a:cubicBezTo>
                  <a:pt x="2809633" y="3238968"/>
                  <a:pt x="2665177" y="3219193"/>
                  <a:pt x="2485759" y="3231654"/>
                </a:cubicBezTo>
                <a:cubicBezTo>
                  <a:pt x="2306341" y="3244115"/>
                  <a:pt x="2219098" y="3228621"/>
                  <a:pt x="2110656" y="3231654"/>
                </a:cubicBezTo>
                <a:cubicBezTo>
                  <a:pt x="2002214" y="3234687"/>
                  <a:pt x="1852511" y="3223130"/>
                  <a:pt x="1673969" y="3231654"/>
                </a:cubicBezTo>
                <a:cubicBezTo>
                  <a:pt x="1495427" y="3240178"/>
                  <a:pt x="1304209" y="3220833"/>
                  <a:pt x="1175697" y="3231654"/>
                </a:cubicBezTo>
                <a:cubicBezTo>
                  <a:pt x="1047185" y="3242475"/>
                  <a:pt x="697390" y="3199398"/>
                  <a:pt x="554257" y="3231654"/>
                </a:cubicBezTo>
                <a:cubicBezTo>
                  <a:pt x="411124" y="3263910"/>
                  <a:pt x="170097" y="3216827"/>
                  <a:pt x="0" y="3231654"/>
                </a:cubicBezTo>
                <a:cubicBezTo>
                  <a:pt x="-19456" y="3048420"/>
                  <a:pt x="15827" y="2825773"/>
                  <a:pt x="0" y="2693045"/>
                </a:cubicBezTo>
                <a:cubicBezTo>
                  <a:pt x="-15827" y="2560317"/>
                  <a:pt x="1154" y="2383824"/>
                  <a:pt x="0" y="2219069"/>
                </a:cubicBezTo>
                <a:cubicBezTo>
                  <a:pt x="-1154" y="2054314"/>
                  <a:pt x="30936" y="1907603"/>
                  <a:pt x="0" y="1777410"/>
                </a:cubicBezTo>
                <a:cubicBezTo>
                  <a:pt x="-30936" y="1647217"/>
                  <a:pt x="22119" y="1403704"/>
                  <a:pt x="0" y="1271117"/>
                </a:cubicBezTo>
                <a:cubicBezTo>
                  <a:pt x="-22119" y="1138530"/>
                  <a:pt x="27038" y="866491"/>
                  <a:pt x="0" y="764825"/>
                </a:cubicBezTo>
                <a:cubicBezTo>
                  <a:pt x="-27038" y="663159"/>
                  <a:pt x="89257" y="276352"/>
                  <a:pt x="0" y="0"/>
                </a:cubicBezTo>
                <a:close/>
              </a:path>
            </a:pathLst>
          </a:custGeom>
          <a:noFill/>
          <a:ln w="28575">
            <a:solidFill>
              <a:srgbClr val="00B0F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link or a picture of your story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Write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startAt="2"/>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Type your story on a Google Doc and link your document here.</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1986974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74661"/>
            <a:ext cx="2099556" cy="338554"/>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MODEL</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8" y="678924"/>
            <a:ext cx="2158302" cy="2954655"/>
          </a:xfrm>
          <a:prstGeom prst="rect">
            <a:avLst/>
          </a:prstGeom>
          <a:noFill/>
        </p:spPr>
        <p:txBody>
          <a:bodyPr wrap="square" rtlCol="0">
            <a:spAutoFit/>
          </a:bodyPr>
          <a:lstStyle/>
          <a:p>
            <a:pPr>
              <a:spcAft>
                <a:spcPts val="600"/>
              </a:spcAft>
            </a:pPr>
            <a:r>
              <a:rPr lang="en-US" sz="1600" dirty="0">
                <a:latin typeface="Verdana" panose="020B0604030504040204" pitchFamily="34" charset="0"/>
                <a:ea typeface="Verdana" panose="020B0604030504040204" pitchFamily="34" charset="0"/>
              </a:rPr>
              <a:t>Choose any element from the periodic table and make a Bohr model of the atom. </a:t>
            </a:r>
          </a:p>
          <a:p>
            <a:pPr>
              <a:spcAft>
                <a:spcPts val="600"/>
              </a:spcAft>
            </a:pPr>
            <a:r>
              <a:rPr lang="en-US" sz="1600" dirty="0">
                <a:latin typeface="Verdana" panose="020B0604030504040204" pitchFamily="34" charset="0"/>
                <a:ea typeface="Verdana" panose="020B0604030504040204" pitchFamily="34" charset="0"/>
              </a:rPr>
              <a:t>You may choose to make a 3D model or a poster model. </a:t>
            </a:r>
          </a:p>
          <a:p>
            <a:r>
              <a:rPr lang="en-US" sz="1600" dirty="0">
                <a:latin typeface="Verdana" panose="020B0604030504040204" pitchFamily="34" charset="0"/>
                <a:ea typeface="Verdana" panose="020B0604030504040204" pitchFamily="34" charset="0"/>
              </a:rPr>
              <a:t>Be sure to label your model appropriately.</a:t>
            </a:r>
          </a:p>
        </p:txBody>
      </p:sp>
      <p:sp>
        <p:nvSpPr>
          <p:cNvPr id="5" name="TextBox 4">
            <a:extLst>
              <a:ext uri="{FF2B5EF4-FFF2-40B4-BE49-F238E27FC236}">
                <a16:creationId xmlns:a16="http://schemas.microsoft.com/office/drawing/2014/main" id="{8EF4467D-F427-47B6-A0B5-66959B4EE245}"/>
              </a:ext>
            </a:extLst>
          </p:cNvPr>
          <p:cNvSpPr txBox="1"/>
          <p:nvPr userDrawn="1"/>
        </p:nvSpPr>
        <p:spPr>
          <a:xfrm>
            <a:off x="2724539" y="1001486"/>
            <a:ext cx="6158413" cy="3662541"/>
          </a:xfrm>
          <a:custGeom>
            <a:avLst/>
            <a:gdLst>
              <a:gd name="connsiteX0" fmla="*/ 0 w 6158413"/>
              <a:gd name="connsiteY0" fmla="*/ 0 h 3662541"/>
              <a:gd name="connsiteX1" fmla="*/ 375103 w 6158413"/>
              <a:gd name="connsiteY1" fmla="*/ 0 h 3662541"/>
              <a:gd name="connsiteX2" fmla="*/ 811791 w 6158413"/>
              <a:gd name="connsiteY2" fmla="*/ 0 h 3662541"/>
              <a:gd name="connsiteX3" fmla="*/ 1494815 w 6158413"/>
              <a:gd name="connsiteY3" fmla="*/ 0 h 3662541"/>
              <a:gd name="connsiteX4" fmla="*/ 1931502 w 6158413"/>
              <a:gd name="connsiteY4" fmla="*/ 0 h 3662541"/>
              <a:gd name="connsiteX5" fmla="*/ 2368190 w 6158413"/>
              <a:gd name="connsiteY5" fmla="*/ 0 h 3662541"/>
              <a:gd name="connsiteX6" fmla="*/ 2804877 w 6158413"/>
              <a:gd name="connsiteY6" fmla="*/ 0 h 3662541"/>
              <a:gd name="connsiteX7" fmla="*/ 3303149 w 6158413"/>
              <a:gd name="connsiteY7" fmla="*/ 0 h 3662541"/>
              <a:gd name="connsiteX8" fmla="*/ 3678252 w 6158413"/>
              <a:gd name="connsiteY8" fmla="*/ 0 h 3662541"/>
              <a:gd name="connsiteX9" fmla="*/ 4114940 w 6158413"/>
              <a:gd name="connsiteY9" fmla="*/ 0 h 3662541"/>
              <a:gd name="connsiteX10" fmla="*/ 4613211 w 6158413"/>
              <a:gd name="connsiteY10" fmla="*/ 0 h 3662541"/>
              <a:gd name="connsiteX11" fmla="*/ 5234651 w 6158413"/>
              <a:gd name="connsiteY11" fmla="*/ 0 h 3662541"/>
              <a:gd name="connsiteX12" fmla="*/ 6158413 w 6158413"/>
              <a:gd name="connsiteY12" fmla="*/ 0 h 3662541"/>
              <a:gd name="connsiteX13" fmla="*/ 6158413 w 6158413"/>
              <a:gd name="connsiteY13" fmla="*/ 486595 h 3662541"/>
              <a:gd name="connsiteX14" fmla="*/ 6158413 w 6158413"/>
              <a:gd name="connsiteY14" fmla="*/ 899939 h 3662541"/>
              <a:gd name="connsiteX15" fmla="*/ 6158413 w 6158413"/>
              <a:gd name="connsiteY15" fmla="*/ 1386533 h 3662541"/>
              <a:gd name="connsiteX16" fmla="*/ 6158413 w 6158413"/>
              <a:gd name="connsiteY16" fmla="*/ 1946379 h 3662541"/>
              <a:gd name="connsiteX17" fmla="*/ 6158413 w 6158413"/>
              <a:gd name="connsiteY17" fmla="*/ 2396348 h 3662541"/>
              <a:gd name="connsiteX18" fmla="*/ 6158413 w 6158413"/>
              <a:gd name="connsiteY18" fmla="*/ 2846318 h 3662541"/>
              <a:gd name="connsiteX19" fmla="*/ 6158413 w 6158413"/>
              <a:gd name="connsiteY19" fmla="*/ 3662541 h 3662541"/>
              <a:gd name="connsiteX20" fmla="*/ 5783310 w 6158413"/>
              <a:gd name="connsiteY20" fmla="*/ 3662541 h 3662541"/>
              <a:gd name="connsiteX21" fmla="*/ 5223454 w 6158413"/>
              <a:gd name="connsiteY21" fmla="*/ 3662541 h 3662541"/>
              <a:gd name="connsiteX22" fmla="*/ 4540430 w 6158413"/>
              <a:gd name="connsiteY22" fmla="*/ 3662541 h 3662541"/>
              <a:gd name="connsiteX23" fmla="*/ 4042158 w 6158413"/>
              <a:gd name="connsiteY23" fmla="*/ 3662541 h 3662541"/>
              <a:gd name="connsiteX24" fmla="*/ 3543887 w 6158413"/>
              <a:gd name="connsiteY24" fmla="*/ 3662541 h 3662541"/>
              <a:gd name="connsiteX25" fmla="*/ 3107199 w 6158413"/>
              <a:gd name="connsiteY25" fmla="*/ 3662541 h 3662541"/>
              <a:gd name="connsiteX26" fmla="*/ 2732096 w 6158413"/>
              <a:gd name="connsiteY26" fmla="*/ 3662541 h 3662541"/>
              <a:gd name="connsiteX27" fmla="*/ 2295408 w 6158413"/>
              <a:gd name="connsiteY27" fmla="*/ 3662541 h 3662541"/>
              <a:gd name="connsiteX28" fmla="*/ 1797137 w 6158413"/>
              <a:gd name="connsiteY28" fmla="*/ 3662541 h 3662541"/>
              <a:gd name="connsiteX29" fmla="*/ 1175697 w 6158413"/>
              <a:gd name="connsiteY29" fmla="*/ 3662541 h 3662541"/>
              <a:gd name="connsiteX30" fmla="*/ 492673 w 6158413"/>
              <a:gd name="connsiteY30" fmla="*/ 3662541 h 3662541"/>
              <a:gd name="connsiteX31" fmla="*/ 0 w 6158413"/>
              <a:gd name="connsiteY31" fmla="*/ 3662541 h 3662541"/>
              <a:gd name="connsiteX32" fmla="*/ 0 w 6158413"/>
              <a:gd name="connsiteY32" fmla="*/ 3102695 h 3662541"/>
              <a:gd name="connsiteX33" fmla="*/ 0 w 6158413"/>
              <a:gd name="connsiteY33" fmla="*/ 2689352 h 3662541"/>
              <a:gd name="connsiteX34" fmla="*/ 0 w 6158413"/>
              <a:gd name="connsiteY34" fmla="*/ 2202757 h 3662541"/>
              <a:gd name="connsiteX35" fmla="*/ 0 w 6158413"/>
              <a:gd name="connsiteY35" fmla="*/ 1716162 h 3662541"/>
              <a:gd name="connsiteX36" fmla="*/ 0 w 6158413"/>
              <a:gd name="connsiteY36" fmla="*/ 1229567 h 3662541"/>
              <a:gd name="connsiteX37" fmla="*/ 0 w 6158413"/>
              <a:gd name="connsiteY37" fmla="*/ 633096 h 3662541"/>
              <a:gd name="connsiteX38" fmla="*/ 0 w 6158413"/>
              <a:gd name="connsiteY38" fmla="*/ 0 h 36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662541"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90627" y="191962"/>
                  <a:pt x="6156969" y="288765"/>
                  <a:pt x="6158413" y="486595"/>
                </a:cubicBezTo>
                <a:cubicBezTo>
                  <a:pt x="6159857" y="684425"/>
                  <a:pt x="6129484" y="757755"/>
                  <a:pt x="6158413" y="899939"/>
                </a:cubicBezTo>
                <a:cubicBezTo>
                  <a:pt x="6187342" y="1042123"/>
                  <a:pt x="6111601" y="1179847"/>
                  <a:pt x="6158413" y="1386533"/>
                </a:cubicBezTo>
                <a:cubicBezTo>
                  <a:pt x="6205225" y="1593219"/>
                  <a:pt x="6096493" y="1711914"/>
                  <a:pt x="6158413" y="1946379"/>
                </a:cubicBezTo>
                <a:cubicBezTo>
                  <a:pt x="6220333" y="2180844"/>
                  <a:pt x="6154523" y="2278257"/>
                  <a:pt x="6158413" y="2396348"/>
                </a:cubicBezTo>
                <a:cubicBezTo>
                  <a:pt x="6162303" y="2514439"/>
                  <a:pt x="6145046" y="2678009"/>
                  <a:pt x="6158413" y="2846318"/>
                </a:cubicBezTo>
                <a:cubicBezTo>
                  <a:pt x="6171780" y="3014627"/>
                  <a:pt x="6130125" y="3346867"/>
                  <a:pt x="6158413" y="3662541"/>
                </a:cubicBezTo>
                <a:cubicBezTo>
                  <a:pt x="5997798" y="3699039"/>
                  <a:pt x="5955466" y="3632609"/>
                  <a:pt x="5783310" y="3662541"/>
                </a:cubicBezTo>
                <a:cubicBezTo>
                  <a:pt x="5611154" y="3692473"/>
                  <a:pt x="5382829" y="3643174"/>
                  <a:pt x="5223454" y="3662541"/>
                </a:cubicBezTo>
                <a:cubicBezTo>
                  <a:pt x="5064079" y="3681908"/>
                  <a:pt x="4734043" y="3659881"/>
                  <a:pt x="4540430" y="3662541"/>
                </a:cubicBezTo>
                <a:cubicBezTo>
                  <a:pt x="4346817" y="3665201"/>
                  <a:pt x="4171290" y="3652802"/>
                  <a:pt x="4042158" y="3662541"/>
                </a:cubicBezTo>
                <a:cubicBezTo>
                  <a:pt x="3913026" y="3672280"/>
                  <a:pt x="3656701" y="3655227"/>
                  <a:pt x="3543887" y="3662541"/>
                </a:cubicBezTo>
                <a:cubicBezTo>
                  <a:pt x="3431073" y="3669855"/>
                  <a:pt x="3286617" y="3650080"/>
                  <a:pt x="3107199" y="3662541"/>
                </a:cubicBezTo>
                <a:cubicBezTo>
                  <a:pt x="2927781" y="3675002"/>
                  <a:pt x="2840538" y="3659508"/>
                  <a:pt x="2732096" y="3662541"/>
                </a:cubicBezTo>
                <a:cubicBezTo>
                  <a:pt x="2623654" y="3665574"/>
                  <a:pt x="2477932" y="3610850"/>
                  <a:pt x="2295408" y="3662541"/>
                </a:cubicBezTo>
                <a:cubicBezTo>
                  <a:pt x="2112884" y="3714232"/>
                  <a:pt x="1924669" y="3645459"/>
                  <a:pt x="1797137" y="3662541"/>
                </a:cubicBezTo>
                <a:cubicBezTo>
                  <a:pt x="1669605" y="3679623"/>
                  <a:pt x="1318830" y="3630285"/>
                  <a:pt x="1175697" y="3662541"/>
                </a:cubicBezTo>
                <a:cubicBezTo>
                  <a:pt x="1032564" y="3694797"/>
                  <a:pt x="711317" y="3592982"/>
                  <a:pt x="492673" y="3662541"/>
                </a:cubicBezTo>
                <a:cubicBezTo>
                  <a:pt x="274029" y="3732100"/>
                  <a:pt x="110871" y="3620594"/>
                  <a:pt x="0" y="3662541"/>
                </a:cubicBezTo>
                <a:cubicBezTo>
                  <a:pt x="-22863" y="3492672"/>
                  <a:pt x="46149" y="3382150"/>
                  <a:pt x="0" y="3102695"/>
                </a:cubicBezTo>
                <a:cubicBezTo>
                  <a:pt x="-46149" y="2823240"/>
                  <a:pt x="3211" y="2802518"/>
                  <a:pt x="0" y="2689352"/>
                </a:cubicBezTo>
                <a:cubicBezTo>
                  <a:pt x="-3211" y="2576186"/>
                  <a:pt x="25928" y="2436376"/>
                  <a:pt x="0" y="2202757"/>
                </a:cubicBezTo>
                <a:cubicBezTo>
                  <a:pt x="-25928" y="1969138"/>
                  <a:pt x="16462" y="1889976"/>
                  <a:pt x="0" y="1716162"/>
                </a:cubicBezTo>
                <a:cubicBezTo>
                  <a:pt x="-16462" y="1542349"/>
                  <a:pt x="4002" y="1409482"/>
                  <a:pt x="0" y="1229567"/>
                </a:cubicBezTo>
                <a:cubicBezTo>
                  <a:pt x="-4002" y="1049653"/>
                  <a:pt x="6038" y="861951"/>
                  <a:pt x="0" y="633096"/>
                </a:cubicBezTo>
                <a:cubicBezTo>
                  <a:pt x="-6038" y="404241"/>
                  <a:pt x="31633" y="202721"/>
                  <a:pt x="0" y="0"/>
                </a:cubicBezTo>
                <a:close/>
              </a:path>
            </a:pathLst>
          </a:custGeom>
          <a:noFill/>
          <a:ln w="28575">
            <a:solidFill>
              <a:srgbClr val="00B0F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picture of your model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with Google Draw, Paint, or any other graphics app.  Draw your image, then take a screenshot or a photo of your image.</a:t>
            </a:r>
          </a:p>
          <a:p>
            <a:pPr marL="342900" lvl="0" indent="-342900" defTabSz="914400">
              <a:buFont typeface="+mj-lt"/>
              <a:buAutoNum type="arabicPeriod"/>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1297494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74661"/>
            <a:ext cx="2099556" cy="338554"/>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QUIZ</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8" y="828361"/>
            <a:ext cx="2099556" cy="2631490"/>
          </a:xfrm>
          <a:prstGeom prst="rect">
            <a:avLst/>
          </a:prstGeom>
          <a:noFill/>
        </p:spPr>
        <p:txBody>
          <a:bodyPr wrap="square" rtlCol="0">
            <a:spAutoFit/>
          </a:bodyPr>
          <a:lstStyle/>
          <a:p>
            <a:pPr>
              <a:spcAft>
                <a:spcPts val="600"/>
              </a:spcAft>
            </a:pPr>
            <a:r>
              <a:rPr lang="en-US" sz="1600" dirty="0">
                <a:latin typeface="Verdana" panose="020B0604030504040204" pitchFamily="34" charset="0"/>
                <a:ea typeface="Verdana" panose="020B0604030504040204" pitchFamily="34" charset="0"/>
              </a:rPr>
              <a:t>Write at least 10 quiz questions that could be used to test your classmates on the topics learned in this station lab.</a:t>
            </a:r>
          </a:p>
          <a:p>
            <a:pPr algn="ctr">
              <a:spcAft>
                <a:spcPts val="600"/>
              </a:spcAft>
            </a:pPr>
            <a:r>
              <a:rPr lang="en-US" sz="1600" b="1" dirty="0">
                <a:latin typeface="Verdana" panose="020B0604030504040204" pitchFamily="34" charset="0"/>
                <a:ea typeface="Verdana" panose="020B0604030504040204" pitchFamily="34" charset="0"/>
              </a:rPr>
              <a:t>Don’t forget to include an answer key!</a:t>
            </a:r>
          </a:p>
        </p:txBody>
      </p:sp>
      <p:sp>
        <p:nvSpPr>
          <p:cNvPr id="7" name="TextBox 6">
            <a:extLst>
              <a:ext uri="{FF2B5EF4-FFF2-40B4-BE49-F238E27FC236}">
                <a16:creationId xmlns:a16="http://schemas.microsoft.com/office/drawing/2014/main" id="{85CCE542-16D2-49F7-A40E-0F026D1289E0}"/>
              </a:ext>
            </a:extLst>
          </p:cNvPr>
          <p:cNvSpPr txBox="1"/>
          <p:nvPr userDrawn="1"/>
        </p:nvSpPr>
        <p:spPr>
          <a:xfrm>
            <a:off x="2724539" y="1001486"/>
            <a:ext cx="6158413" cy="3447098"/>
          </a:xfrm>
          <a:custGeom>
            <a:avLst/>
            <a:gdLst>
              <a:gd name="connsiteX0" fmla="*/ 0 w 6158413"/>
              <a:gd name="connsiteY0" fmla="*/ 0 h 3447098"/>
              <a:gd name="connsiteX1" fmla="*/ 375103 w 6158413"/>
              <a:gd name="connsiteY1" fmla="*/ 0 h 3447098"/>
              <a:gd name="connsiteX2" fmla="*/ 811791 w 6158413"/>
              <a:gd name="connsiteY2" fmla="*/ 0 h 3447098"/>
              <a:gd name="connsiteX3" fmla="*/ 1494815 w 6158413"/>
              <a:gd name="connsiteY3" fmla="*/ 0 h 3447098"/>
              <a:gd name="connsiteX4" fmla="*/ 1931502 w 6158413"/>
              <a:gd name="connsiteY4" fmla="*/ 0 h 3447098"/>
              <a:gd name="connsiteX5" fmla="*/ 2368190 w 6158413"/>
              <a:gd name="connsiteY5" fmla="*/ 0 h 3447098"/>
              <a:gd name="connsiteX6" fmla="*/ 2804877 w 6158413"/>
              <a:gd name="connsiteY6" fmla="*/ 0 h 3447098"/>
              <a:gd name="connsiteX7" fmla="*/ 3303149 w 6158413"/>
              <a:gd name="connsiteY7" fmla="*/ 0 h 3447098"/>
              <a:gd name="connsiteX8" fmla="*/ 3678252 w 6158413"/>
              <a:gd name="connsiteY8" fmla="*/ 0 h 3447098"/>
              <a:gd name="connsiteX9" fmla="*/ 4114940 w 6158413"/>
              <a:gd name="connsiteY9" fmla="*/ 0 h 3447098"/>
              <a:gd name="connsiteX10" fmla="*/ 4613211 w 6158413"/>
              <a:gd name="connsiteY10" fmla="*/ 0 h 3447098"/>
              <a:gd name="connsiteX11" fmla="*/ 5234651 w 6158413"/>
              <a:gd name="connsiteY11" fmla="*/ 0 h 3447098"/>
              <a:gd name="connsiteX12" fmla="*/ 6158413 w 6158413"/>
              <a:gd name="connsiteY12" fmla="*/ 0 h 3447098"/>
              <a:gd name="connsiteX13" fmla="*/ 6158413 w 6158413"/>
              <a:gd name="connsiteY13" fmla="*/ 540045 h 3447098"/>
              <a:gd name="connsiteX14" fmla="*/ 6158413 w 6158413"/>
              <a:gd name="connsiteY14" fmla="*/ 1011149 h 3447098"/>
              <a:gd name="connsiteX15" fmla="*/ 6158413 w 6158413"/>
              <a:gd name="connsiteY15" fmla="*/ 1551194 h 3447098"/>
              <a:gd name="connsiteX16" fmla="*/ 6158413 w 6158413"/>
              <a:gd name="connsiteY16" fmla="*/ 2160181 h 3447098"/>
              <a:gd name="connsiteX17" fmla="*/ 6158413 w 6158413"/>
              <a:gd name="connsiteY17" fmla="*/ 2665756 h 3447098"/>
              <a:gd name="connsiteX18" fmla="*/ 6158413 w 6158413"/>
              <a:gd name="connsiteY18" fmla="*/ 3447098 h 3447098"/>
              <a:gd name="connsiteX19" fmla="*/ 5598557 w 6158413"/>
              <a:gd name="connsiteY19" fmla="*/ 3447098 h 3447098"/>
              <a:gd name="connsiteX20" fmla="*/ 5161870 w 6158413"/>
              <a:gd name="connsiteY20" fmla="*/ 3447098 h 3447098"/>
              <a:gd name="connsiteX21" fmla="*/ 4602014 w 6158413"/>
              <a:gd name="connsiteY21" fmla="*/ 3447098 h 3447098"/>
              <a:gd name="connsiteX22" fmla="*/ 3918990 w 6158413"/>
              <a:gd name="connsiteY22" fmla="*/ 3447098 h 3447098"/>
              <a:gd name="connsiteX23" fmla="*/ 3420718 w 6158413"/>
              <a:gd name="connsiteY23" fmla="*/ 3447098 h 3447098"/>
              <a:gd name="connsiteX24" fmla="*/ 2922447 w 6158413"/>
              <a:gd name="connsiteY24" fmla="*/ 3447098 h 3447098"/>
              <a:gd name="connsiteX25" fmla="*/ 2485759 w 6158413"/>
              <a:gd name="connsiteY25" fmla="*/ 3447098 h 3447098"/>
              <a:gd name="connsiteX26" fmla="*/ 2110656 w 6158413"/>
              <a:gd name="connsiteY26" fmla="*/ 3447098 h 3447098"/>
              <a:gd name="connsiteX27" fmla="*/ 1673969 w 6158413"/>
              <a:gd name="connsiteY27" fmla="*/ 3447098 h 3447098"/>
              <a:gd name="connsiteX28" fmla="*/ 1175697 w 6158413"/>
              <a:gd name="connsiteY28" fmla="*/ 3447098 h 3447098"/>
              <a:gd name="connsiteX29" fmla="*/ 554257 w 6158413"/>
              <a:gd name="connsiteY29" fmla="*/ 3447098 h 3447098"/>
              <a:gd name="connsiteX30" fmla="*/ 0 w 6158413"/>
              <a:gd name="connsiteY30" fmla="*/ 3447098 h 3447098"/>
              <a:gd name="connsiteX31" fmla="*/ 0 w 6158413"/>
              <a:gd name="connsiteY31" fmla="*/ 2872582 h 3447098"/>
              <a:gd name="connsiteX32" fmla="*/ 0 w 6158413"/>
              <a:gd name="connsiteY32" fmla="*/ 2367007 h 3447098"/>
              <a:gd name="connsiteX33" fmla="*/ 0 w 6158413"/>
              <a:gd name="connsiteY33" fmla="*/ 1895904 h 3447098"/>
              <a:gd name="connsiteX34" fmla="*/ 0 w 6158413"/>
              <a:gd name="connsiteY34" fmla="*/ 1355859 h 3447098"/>
              <a:gd name="connsiteX35" fmla="*/ 0 w 6158413"/>
              <a:gd name="connsiteY35" fmla="*/ 815813 h 3447098"/>
              <a:gd name="connsiteX36" fmla="*/ 0 w 6158413"/>
              <a:gd name="connsiteY36" fmla="*/ 0 h 344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158413" h="3447098"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76379" y="246506"/>
                  <a:pt x="6106807" y="404763"/>
                  <a:pt x="6158413" y="540045"/>
                </a:cubicBezTo>
                <a:cubicBezTo>
                  <a:pt x="6210019" y="675327"/>
                  <a:pt x="6140892" y="828791"/>
                  <a:pt x="6158413" y="1011149"/>
                </a:cubicBezTo>
                <a:cubicBezTo>
                  <a:pt x="6175934" y="1193507"/>
                  <a:pt x="6102849" y="1343294"/>
                  <a:pt x="6158413" y="1551194"/>
                </a:cubicBezTo>
                <a:cubicBezTo>
                  <a:pt x="6213977" y="1759095"/>
                  <a:pt x="6155933" y="1966751"/>
                  <a:pt x="6158413" y="2160181"/>
                </a:cubicBezTo>
                <a:cubicBezTo>
                  <a:pt x="6160893" y="2353611"/>
                  <a:pt x="6139841" y="2516660"/>
                  <a:pt x="6158413" y="2665756"/>
                </a:cubicBezTo>
                <a:cubicBezTo>
                  <a:pt x="6176985" y="2814853"/>
                  <a:pt x="6134208" y="3250711"/>
                  <a:pt x="6158413" y="3447098"/>
                </a:cubicBezTo>
                <a:cubicBezTo>
                  <a:pt x="5922714" y="3483263"/>
                  <a:pt x="5846895" y="3389602"/>
                  <a:pt x="5598557" y="3447098"/>
                </a:cubicBezTo>
                <a:cubicBezTo>
                  <a:pt x="5350219" y="3504594"/>
                  <a:pt x="5292210" y="3428799"/>
                  <a:pt x="5161870" y="3447098"/>
                </a:cubicBezTo>
                <a:cubicBezTo>
                  <a:pt x="5031530" y="3465397"/>
                  <a:pt x="4761389" y="3427731"/>
                  <a:pt x="4602014" y="3447098"/>
                </a:cubicBezTo>
                <a:cubicBezTo>
                  <a:pt x="4442639" y="3466465"/>
                  <a:pt x="4112603" y="3444438"/>
                  <a:pt x="3918990" y="3447098"/>
                </a:cubicBezTo>
                <a:cubicBezTo>
                  <a:pt x="3725377" y="3449758"/>
                  <a:pt x="3549850" y="3437359"/>
                  <a:pt x="3420718" y="3447098"/>
                </a:cubicBezTo>
                <a:cubicBezTo>
                  <a:pt x="3291586" y="3456837"/>
                  <a:pt x="3035261" y="3439784"/>
                  <a:pt x="2922447" y="3447098"/>
                </a:cubicBezTo>
                <a:cubicBezTo>
                  <a:pt x="2809633" y="3454412"/>
                  <a:pt x="2665177" y="3434637"/>
                  <a:pt x="2485759" y="3447098"/>
                </a:cubicBezTo>
                <a:cubicBezTo>
                  <a:pt x="2306341" y="3459559"/>
                  <a:pt x="2219098" y="3444065"/>
                  <a:pt x="2110656" y="3447098"/>
                </a:cubicBezTo>
                <a:cubicBezTo>
                  <a:pt x="2002214" y="3450131"/>
                  <a:pt x="1852511" y="3438574"/>
                  <a:pt x="1673969" y="3447098"/>
                </a:cubicBezTo>
                <a:cubicBezTo>
                  <a:pt x="1495427" y="3455622"/>
                  <a:pt x="1304209" y="3436277"/>
                  <a:pt x="1175697" y="3447098"/>
                </a:cubicBezTo>
                <a:cubicBezTo>
                  <a:pt x="1047185" y="3457919"/>
                  <a:pt x="697390" y="3414842"/>
                  <a:pt x="554257" y="3447098"/>
                </a:cubicBezTo>
                <a:cubicBezTo>
                  <a:pt x="411124" y="3479354"/>
                  <a:pt x="170097" y="3432271"/>
                  <a:pt x="0" y="3447098"/>
                </a:cubicBezTo>
                <a:cubicBezTo>
                  <a:pt x="-36203" y="3299109"/>
                  <a:pt x="59206" y="2999807"/>
                  <a:pt x="0" y="2872582"/>
                </a:cubicBezTo>
                <a:cubicBezTo>
                  <a:pt x="-59206" y="2745357"/>
                  <a:pt x="1463" y="2510845"/>
                  <a:pt x="0" y="2367007"/>
                </a:cubicBezTo>
                <a:cubicBezTo>
                  <a:pt x="-1463" y="2223169"/>
                  <a:pt x="41464" y="2022255"/>
                  <a:pt x="0" y="1895904"/>
                </a:cubicBezTo>
                <a:cubicBezTo>
                  <a:pt x="-41464" y="1769553"/>
                  <a:pt x="63049" y="1538440"/>
                  <a:pt x="0" y="1355859"/>
                </a:cubicBezTo>
                <a:cubicBezTo>
                  <a:pt x="-63049" y="1173278"/>
                  <a:pt x="27207" y="940969"/>
                  <a:pt x="0" y="815813"/>
                </a:cubicBezTo>
                <a:cubicBezTo>
                  <a:pt x="-27207" y="690657"/>
                  <a:pt x="89283" y="222679"/>
                  <a:pt x="0" y="0"/>
                </a:cubicBezTo>
                <a:close/>
              </a:path>
            </a:pathLst>
          </a:custGeom>
          <a:noFill/>
          <a:ln w="28575">
            <a:solidFill>
              <a:srgbClr val="00B0F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link or a picture of your quiz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Write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startAt="2"/>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Create your quiz on a Google Doc and link your document here.</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35140242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74661"/>
            <a:ext cx="2099556" cy="338554"/>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FLASHCARDS</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8" y="828361"/>
            <a:ext cx="1704912" cy="2554545"/>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Select at least 10 vocabulary words from this lab. Use index cards to create flashcards of the vocabulary terms and definitions.</a:t>
            </a:r>
          </a:p>
        </p:txBody>
      </p:sp>
      <p:sp>
        <p:nvSpPr>
          <p:cNvPr id="6" name="TextBox 5">
            <a:extLst>
              <a:ext uri="{FF2B5EF4-FFF2-40B4-BE49-F238E27FC236}">
                <a16:creationId xmlns:a16="http://schemas.microsoft.com/office/drawing/2014/main" id="{522241BF-BCF3-4C4A-A486-84CB90E09860}"/>
              </a:ext>
            </a:extLst>
          </p:cNvPr>
          <p:cNvSpPr txBox="1"/>
          <p:nvPr userDrawn="1"/>
        </p:nvSpPr>
        <p:spPr>
          <a:xfrm>
            <a:off x="2724539" y="1001486"/>
            <a:ext cx="6158413" cy="3662541"/>
          </a:xfrm>
          <a:custGeom>
            <a:avLst/>
            <a:gdLst>
              <a:gd name="connsiteX0" fmla="*/ 0 w 6158413"/>
              <a:gd name="connsiteY0" fmla="*/ 0 h 3662541"/>
              <a:gd name="connsiteX1" fmla="*/ 375103 w 6158413"/>
              <a:gd name="connsiteY1" fmla="*/ 0 h 3662541"/>
              <a:gd name="connsiteX2" fmla="*/ 811791 w 6158413"/>
              <a:gd name="connsiteY2" fmla="*/ 0 h 3662541"/>
              <a:gd name="connsiteX3" fmla="*/ 1494815 w 6158413"/>
              <a:gd name="connsiteY3" fmla="*/ 0 h 3662541"/>
              <a:gd name="connsiteX4" fmla="*/ 1931502 w 6158413"/>
              <a:gd name="connsiteY4" fmla="*/ 0 h 3662541"/>
              <a:gd name="connsiteX5" fmla="*/ 2368190 w 6158413"/>
              <a:gd name="connsiteY5" fmla="*/ 0 h 3662541"/>
              <a:gd name="connsiteX6" fmla="*/ 2804877 w 6158413"/>
              <a:gd name="connsiteY6" fmla="*/ 0 h 3662541"/>
              <a:gd name="connsiteX7" fmla="*/ 3303149 w 6158413"/>
              <a:gd name="connsiteY7" fmla="*/ 0 h 3662541"/>
              <a:gd name="connsiteX8" fmla="*/ 3678252 w 6158413"/>
              <a:gd name="connsiteY8" fmla="*/ 0 h 3662541"/>
              <a:gd name="connsiteX9" fmla="*/ 4114940 w 6158413"/>
              <a:gd name="connsiteY9" fmla="*/ 0 h 3662541"/>
              <a:gd name="connsiteX10" fmla="*/ 4613211 w 6158413"/>
              <a:gd name="connsiteY10" fmla="*/ 0 h 3662541"/>
              <a:gd name="connsiteX11" fmla="*/ 5234651 w 6158413"/>
              <a:gd name="connsiteY11" fmla="*/ 0 h 3662541"/>
              <a:gd name="connsiteX12" fmla="*/ 6158413 w 6158413"/>
              <a:gd name="connsiteY12" fmla="*/ 0 h 3662541"/>
              <a:gd name="connsiteX13" fmla="*/ 6158413 w 6158413"/>
              <a:gd name="connsiteY13" fmla="*/ 486595 h 3662541"/>
              <a:gd name="connsiteX14" fmla="*/ 6158413 w 6158413"/>
              <a:gd name="connsiteY14" fmla="*/ 899939 h 3662541"/>
              <a:gd name="connsiteX15" fmla="*/ 6158413 w 6158413"/>
              <a:gd name="connsiteY15" fmla="*/ 1386533 h 3662541"/>
              <a:gd name="connsiteX16" fmla="*/ 6158413 w 6158413"/>
              <a:gd name="connsiteY16" fmla="*/ 1946379 h 3662541"/>
              <a:gd name="connsiteX17" fmla="*/ 6158413 w 6158413"/>
              <a:gd name="connsiteY17" fmla="*/ 2396348 h 3662541"/>
              <a:gd name="connsiteX18" fmla="*/ 6158413 w 6158413"/>
              <a:gd name="connsiteY18" fmla="*/ 2846318 h 3662541"/>
              <a:gd name="connsiteX19" fmla="*/ 6158413 w 6158413"/>
              <a:gd name="connsiteY19" fmla="*/ 3662541 h 3662541"/>
              <a:gd name="connsiteX20" fmla="*/ 5783310 w 6158413"/>
              <a:gd name="connsiteY20" fmla="*/ 3662541 h 3662541"/>
              <a:gd name="connsiteX21" fmla="*/ 5223454 w 6158413"/>
              <a:gd name="connsiteY21" fmla="*/ 3662541 h 3662541"/>
              <a:gd name="connsiteX22" fmla="*/ 4540430 w 6158413"/>
              <a:gd name="connsiteY22" fmla="*/ 3662541 h 3662541"/>
              <a:gd name="connsiteX23" fmla="*/ 4042158 w 6158413"/>
              <a:gd name="connsiteY23" fmla="*/ 3662541 h 3662541"/>
              <a:gd name="connsiteX24" fmla="*/ 3543887 w 6158413"/>
              <a:gd name="connsiteY24" fmla="*/ 3662541 h 3662541"/>
              <a:gd name="connsiteX25" fmla="*/ 3107199 w 6158413"/>
              <a:gd name="connsiteY25" fmla="*/ 3662541 h 3662541"/>
              <a:gd name="connsiteX26" fmla="*/ 2732096 w 6158413"/>
              <a:gd name="connsiteY26" fmla="*/ 3662541 h 3662541"/>
              <a:gd name="connsiteX27" fmla="*/ 2295408 w 6158413"/>
              <a:gd name="connsiteY27" fmla="*/ 3662541 h 3662541"/>
              <a:gd name="connsiteX28" fmla="*/ 1797137 w 6158413"/>
              <a:gd name="connsiteY28" fmla="*/ 3662541 h 3662541"/>
              <a:gd name="connsiteX29" fmla="*/ 1175697 w 6158413"/>
              <a:gd name="connsiteY29" fmla="*/ 3662541 h 3662541"/>
              <a:gd name="connsiteX30" fmla="*/ 492673 w 6158413"/>
              <a:gd name="connsiteY30" fmla="*/ 3662541 h 3662541"/>
              <a:gd name="connsiteX31" fmla="*/ 0 w 6158413"/>
              <a:gd name="connsiteY31" fmla="*/ 3662541 h 3662541"/>
              <a:gd name="connsiteX32" fmla="*/ 0 w 6158413"/>
              <a:gd name="connsiteY32" fmla="*/ 3102695 h 3662541"/>
              <a:gd name="connsiteX33" fmla="*/ 0 w 6158413"/>
              <a:gd name="connsiteY33" fmla="*/ 2689352 h 3662541"/>
              <a:gd name="connsiteX34" fmla="*/ 0 w 6158413"/>
              <a:gd name="connsiteY34" fmla="*/ 2202757 h 3662541"/>
              <a:gd name="connsiteX35" fmla="*/ 0 w 6158413"/>
              <a:gd name="connsiteY35" fmla="*/ 1716162 h 3662541"/>
              <a:gd name="connsiteX36" fmla="*/ 0 w 6158413"/>
              <a:gd name="connsiteY36" fmla="*/ 1229567 h 3662541"/>
              <a:gd name="connsiteX37" fmla="*/ 0 w 6158413"/>
              <a:gd name="connsiteY37" fmla="*/ 633096 h 3662541"/>
              <a:gd name="connsiteX38" fmla="*/ 0 w 6158413"/>
              <a:gd name="connsiteY38" fmla="*/ 0 h 36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662541"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90627" y="191962"/>
                  <a:pt x="6156969" y="288765"/>
                  <a:pt x="6158413" y="486595"/>
                </a:cubicBezTo>
                <a:cubicBezTo>
                  <a:pt x="6159857" y="684425"/>
                  <a:pt x="6129484" y="757755"/>
                  <a:pt x="6158413" y="899939"/>
                </a:cubicBezTo>
                <a:cubicBezTo>
                  <a:pt x="6187342" y="1042123"/>
                  <a:pt x="6111601" y="1179847"/>
                  <a:pt x="6158413" y="1386533"/>
                </a:cubicBezTo>
                <a:cubicBezTo>
                  <a:pt x="6205225" y="1593219"/>
                  <a:pt x="6096493" y="1711914"/>
                  <a:pt x="6158413" y="1946379"/>
                </a:cubicBezTo>
                <a:cubicBezTo>
                  <a:pt x="6220333" y="2180844"/>
                  <a:pt x="6154523" y="2278257"/>
                  <a:pt x="6158413" y="2396348"/>
                </a:cubicBezTo>
                <a:cubicBezTo>
                  <a:pt x="6162303" y="2514439"/>
                  <a:pt x="6145046" y="2678009"/>
                  <a:pt x="6158413" y="2846318"/>
                </a:cubicBezTo>
                <a:cubicBezTo>
                  <a:pt x="6171780" y="3014627"/>
                  <a:pt x="6130125" y="3346867"/>
                  <a:pt x="6158413" y="3662541"/>
                </a:cubicBezTo>
                <a:cubicBezTo>
                  <a:pt x="5997798" y="3699039"/>
                  <a:pt x="5955466" y="3632609"/>
                  <a:pt x="5783310" y="3662541"/>
                </a:cubicBezTo>
                <a:cubicBezTo>
                  <a:pt x="5611154" y="3692473"/>
                  <a:pt x="5382829" y="3643174"/>
                  <a:pt x="5223454" y="3662541"/>
                </a:cubicBezTo>
                <a:cubicBezTo>
                  <a:pt x="5064079" y="3681908"/>
                  <a:pt x="4734043" y="3659881"/>
                  <a:pt x="4540430" y="3662541"/>
                </a:cubicBezTo>
                <a:cubicBezTo>
                  <a:pt x="4346817" y="3665201"/>
                  <a:pt x="4171290" y="3652802"/>
                  <a:pt x="4042158" y="3662541"/>
                </a:cubicBezTo>
                <a:cubicBezTo>
                  <a:pt x="3913026" y="3672280"/>
                  <a:pt x="3656701" y="3655227"/>
                  <a:pt x="3543887" y="3662541"/>
                </a:cubicBezTo>
                <a:cubicBezTo>
                  <a:pt x="3431073" y="3669855"/>
                  <a:pt x="3286617" y="3650080"/>
                  <a:pt x="3107199" y="3662541"/>
                </a:cubicBezTo>
                <a:cubicBezTo>
                  <a:pt x="2927781" y="3675002"/>
                  <a:pt x="2840538" y="3659508"/>
                  <a:pt x="2732096" y="3662541"/>
                </a:cubicBezTo>
                <a:cubicBezTo>
                  <a:pt x="2623654" y="3665574"/>
                  <a:pt x="2477932" y="3610850"/>
                  <a:pt x="2295408" y="3662541"/>
                </a:cubicBezTo>
                <a:cubicBezTo>
                  <a:pt x="2112884" y="3714232"/>
                  <a:pt x="1924669" y="3645459"/>
                  <a:pt x="1797137" y="3662541"/>
                </a:cubicBezTo>
                <a:cubicBezTo>
                  <a:pt x="1669605" y="3679623"/>
                  <a:pt x="1318830" y="3630285"/>
                  <a:pt x="1175697" y="3662541"/>
                </a:cubicBezTo>
                <a:cubicBezTo>
                  <a:pt x="1032564" y="3694797"/>
                  <a:pt x="711317" y="3592982"/>
                  <a:pt x="492673" y="3662541"/>
                </a:cubicBezTo>
                <a:cubicBezTo>
                  <a:pt x="274029" y="3732100"/>
                  <a:pt x="110871" y="3620594"/>
                  <a:pt x="0" y="3662541"/>
                </a:cubicBezTo>
                <a:cubicBezTo>
                  <a:pt x="-22863" y="3492672"/>
                  <a:pt x="46149" y="3382150"/>
                  <a:pt x="0" y="3102695"/>
                </a:cubicBezTo>
                <a:cubicBezTo>
                  <a:pt x="-46149" y="2823240"/>
                  <a:pt x="3211" y="2802518"/>
                  <a:pt x="0" y="2689352"/>
                </a:cubicBezTo>
                <a:cubicBezTo>
                  <a:pt x="-3211" y="2576186"/>
                  <a:pt x="25928" y="2436376"/>
                  <a:pt x="0" y="2202757"/>
                </a:cubicBezTo>
                <a:cubicBezTo>
                  <a:pt x="-25928" y="1969138"/>
                  <a:pt x="16462" y="1889976"/>
                  <a:pt x="0" y="1716162"/>
                </a:cubicBezTo>
                <a:cubicBezTo>
                  <a:pt x="-16462" y="1542349"/>
                  <a:pt x="4002" y="1409482"/>
                  <a:pt x="0" y="1229567"/>
                </a:cubicBezTo>
                <a:cubicBezTo>
                  <a:pt x="-4002" y="1049653"/>
                  <a:pt x="6038" y="861951"/>
                  <a:pt x="0" y="633096"/>
                </a:cubicBezTo>
                <a:cubicBezTo>
                  <a:pt x="-6038" y="404241"/>
                  <a:pt x="31633" y="202721"/>
                  <a:pt x="0" y="0"/>
                </a:cubicBezTo>
                <a:close/>
              </a:path>
            </a:pathLst>
          </a:custGeom>
          <a:noFill/>
          <a:ln w="28575">
            <a:solidFill>
              <a:srgbClr val="00B0F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picture of your flashcards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with Google Draw, Paint, or any other graphics app.  Draw your image, then take a screenshot or a photo of your image.</a:t>
            </a:r>
          </a:p>
          <a:p>
            <a:pPr marL="342900" lvl="0" indent="-342900" defTabSz="914400">
              <a:buFont typeface="+mj-lt"/>
              <a:buAutoNum type="arabicPeriod"/>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31325061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ram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99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hadow2">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D7CA12-B913-452D-AA3B-AC724699DD5A}"/>
              </a:ext>
            </a:extLst>
          </p:cNvPr>
          <p:cNvSpPr txBox="1"/>
          <p:nvPr userDrawn="1"/>
        </p:nvSpPr>
        <p:spPr>
          <a:xfrm>
            <a:off x="2629912" y="687771"/>
            <a:ext cx="1586038" cy="506292"/>
          </a:xfrm>
          <a:prstGeom prst="rect">
            <a:avLst/>
          </a:prstGeom>
          <a:noFill/>
        </p:spPr>
        <p:txBody>
          <a:bodyPr wrap="square" rtlCol="0">
            <a:spAutoFit/>
          </a:bodyPr>
          <a:lstStyle/>
          <a:p>
            <a:pPr algn="ctr">
              <a:lnSpc>
                <a:spcPct val="150000"/>
              </a:lnSpc>
            </a:pPr>
            <a:r>
              <a:rPr lang="en-US" sz="2000" b="1" dirty="0">
                <a:latin typeface="Janda Safe and Sound" panose="02000503000000020004" pitchFamily="2" charset="0"/>
              </a:rPr>
              <a:t>Atoms</a:t>
            </a:r>
          </a:p>
        </p:txBody>
      </p:sp>
      <p:pic>
        <p:nvPicPr>
          <p:cNvPr id="3" name="Picture 2" descr="A close up of a logo&#10;&#10;Description automatically generated">
            <a:extLst>
              <a:ext uri="{FF2B5EF4-FFF2-40B4-BE49-F238E27FC236}">
                <a16:creationId xmlns:a16="http://schemas.microsoft.com/office/drawing/2014/main" id="{4FD8C799-D2D3-4F08-9241-C9A41C2452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04926" y="4060285"/>
            <a:ext cx="1798324" cy="987554"/>
          </a:xfrm>
          <a:prstGeom prst="rect">
            <a:avLst/>
          </a:prstGeom>
        </p:spPr>
      </p:pic>
    </p:spTree>
    <p:extLst>
      <p:ext uri="{BB962C8B-B14F-4D97-AF65-F5344CB8AC3E}">
        <p14:creationId xmlns:p14="http://schemas.microsoft.com/office/powerpoint/2010/main" val="22912688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deba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49168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Copyright">
    <p:spTree>
      <p:nvGrpSpPr>
        <p:cNvPr id="1" name=""/>
        <p:cNvGrpSpPr/>
        <p:nvPr/>
      </p:nvGrpSpPr>
      <p:grpSpPr>
        <a:xfrm>
          <a:off x="0" y="0"/>
          <a:ext cx="0" cy="0"/>
          <a:chOff x="0" y="0"/>
          <a:chExt cx="0" cy="0"/>
        </a:xfrm>
      </p:grpSpPr>
      <p:pic>
        <p:nvPicPr>
          <p:cNvPr id="2" name="Graphic 1" descr="Checkmark">
            <a:extLst>
              <a:ext uri="{FF2B5EF4-FFF2-40B4-BE49-F238E27FC236}">
                <a16:creationId xmlns:a16="http://schemas.microsoft.com/office/drawing/2014/main" id="{4A08B33F-C79B-46FD-B7EA-3E04054851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9597" y="5868460"/>
            <a:ext cx="252847" cy="252847"/>
          </a:xfrm>
          <a:prstGeom prst="rect">
            <a:avLst/>
          </a:prstGeom>
        </p:spPr>
      </p:pic>
    </p:spTree>
    <p:extLst>
      <p:ext uri="{BB962C8B-B14F-4D97-AF65-F5344CB8AC3E}">
        <p14:creationId xmlns:p14="http://schemas.microsoft.com/office/powerpoint/2010/main" val="194090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Copyright">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C3483DBE-3402-45A8-8E67-761DA8C5A155}"/>
              </a:ext>
            </a:extLst>
          </p:cNvPr>
          <p:cNvSpPr txBox="1"/>
          <p:nvPr userDrawn="1"/>
        </p:nvSpPr>
        <p:spPr>
          <a:xfrm>
            <a:off x="0" y="1614879"/>
            <a:ext cx="9144000" cy="491738"/>
          </a:xfrm>
          <a:prstGeom prst="rect">
            <a:avLst/>
          </a:prstGeom>
          <a:noFill/>
        </p:spPr>
        <p:txBody>
          <a:bodyPr wrap="square" rtlCol="0">
            <a:spAutoFit/>
          </a:bodyPr>
          <a:lstStyle/>
          <a:p>
            <a:pPr algn="ctr">
              <a:lnSpc>
                <a:spcPct val="150000"/>
              </a:lnSpc>
            </a:pPr>
            <a:r>
              <a:rPr lang="en-US" sz="2000" b="1" dirty="0">
                <a:latin typeface="Verdana" panose="020B0604030504040204" pitchFamily="34" charset="0"/>
                <a:ea typeface="Verdana" panose="020B0604030504040204" pitchFamily="34" charset="0"/>
              </a:rPr>
              <a:t>Atoms</a:t>
            </a:r>
          </a:p>
        </p:txBody>
      </p:sp>
      <p:sp>
        <p:nvSpPr>
          <p:cNvPr id="21" name="Diamond 20">
            <a:extLst>
              <a:ext uri="{FF2B5EF4-FFF2-40B4-BE49-F238E27FC236}">
                <a16:creationId xmlns:a16="http://schemas.microsoft.com/office/drawing/2014/main" id="{5141C005-0A86-4988-8644-858BD393FD77}"/>
              </a:ext>
            </a:extLst>
          </p:cNvPr>
          <p:cNvSpPr/>
          <p:nvPr userDrawn="1"/>
        </p:nvSpPr>
        <p:spPr>
          <a:xfrm>
            <a:off x="2555573" y="3142023"/>
            <a:ext cx="822960" cy="822960"/>
          </a:xfrm>
          <a:prstGeom prst="diamond">
            <a:avLst/>
          </a:prstGeom>
          <a:solidFill>
            <a:schemeClr val="bg2">
              <a:lumMod val="9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Put your sticker here!</a:t>
            </a:r>
          </a:p>
        </p:txBody>
      </p:sp>
      <p:sp>
        <p:nvSpPr>
          <p:cNvPr id="23" name="Heart 22">
            <a:extLst>
              <a:ext uri="{FF2B5EF4-FFF2-40B4-BE49-F238E27FC236}">
                <a16:creationId xmlns:a16="http://schemas.microsoft.com/office/drawing/2014/main" id="{8CBBCAB2-5388-4BD2-9EDE-5605CAE7537F}"/>
              </a:ext>
            </a:extLst>
          </p:cNvPr>
          <p:cNvSpPr/>
          <p:nvPr userDrawn="1"/>
        </p:nvSpPr>
        <p:spPr>
          <a:xfrm>
            <a:off x="7744926" y="2233091"/>
            <a:ext cx="731520" cy="731520"/>
          </a:xfrm>
          <a:prstGeom prst="heart">
            <a:avLst/>
          </a:prstGeom>
          <a:solidFill>
            <a:schemeClr val="bg2">
              <a:lumMod val="9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Put your sticker here!</a:t>
            </a:r>
          </a:p>
        </p:txBody>
      </p:sp>
      <p:sp>
        <p:nvSpPr>
          <p:cNvPr id="25" name="Trapezoid 24">
            <a:extLst>
              <a:ext uri="{FF2B5EF4-FFF2-40B4-BE49-F238E27FC236}">
                <a16:creationId xmlns:a16="http://schemas.microsoft.com/office/drawing/2014/main" id="{5A6C7A08-A60F-4BA7-AE36-C2103265C203}"/>
              </a:ext>
            </a:extLst>
          </p:cNvPr>
          <p:cNvSpPr/>
          <p:nvPr userDrawn="1"/>
        </p:nvSpPr>
        <p:spPr>
          <a:xfrm>
            <a:off x="2906211" y="4143220"/>
            <a:ext cx="731520" cy="610742"/>
          </a:xfrm>
          <a:prstGeom prst="trapezoid">
            <a:avLst/>
          </a:prstGeom>
          <a:solidFill>
            <a:schemeClr val="bg2">
              <a:lumMod val="9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Put your sticker here!</a:t>
            </a:r>
          </a:p>
        </p:txBody>
      </p:sp>
      <p:sp>
        <p:nvSpPr>
          <p:cNvPr id="26" name="Pentagon 25">
            <a:extLst>
              <a:ext uri="{FF2B5EF4-FFF2-40B4-BE49-F238E27FC236}">
                <a16:creationId xmlns:a16="http://schemas.microsoft.com/office/drawing/2014/main" id="{79F9AF70-84E0-42A6-B821-5E5DE65308B2}"/>
              </a:ext>
            </a:extLst>
          </p:cNvPr>
          <p:cNvSpPr/>
          <p:nvPr userDrawn="1"/>
        </p:nvSpPr>
        <p:spPr>
          <a:xfrm>
            <a:off x="7733657" y="3189407"/>
            <a:ext cx="731520" cy="731520"/>
          </a:xfrm>
          <a:prstGeom prst="pentagon">
            <a:avLst/>
          </a:prstGeom>
          <a:solidFill>
            <a:schemeClr val="bg2">
              <a:lumMod val="9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Put your sticker here!</a:t>
            </a:r>
          </a:p>
        </p:txBody>
      </p:sp>
      <p:sp>
        <p:nvSpPr>
          <p:cNvPr id="28" name="Rectangle 27">
            <a:extLst>
              <a:ext uri="{FF2B5EF4-FFF2-40B4-BE49-F238E27FC236}">
                <a16:creationId xmlns:a16="http://schemas.microsoft.com/office/drawing/2014/main" id="{8071A6E0-0B3A-4FA6-99B1-F002B1219EBA}"/>
              </a:ext>
            </a:extLst>
          </p:cNvPr>
          <p:cNvSpPr/>
          <p:nvPr userDrawn="1"/>
        </p:nvSpPr>
        <p:spPr>
          <a:xfrm>
            <a:off x="7442370" y="4143220"/>
            <a:ext cx="605112" cy="605112"/>
          </a:xfrm>
          <a:prstGeom prst="rect">
            <a:avLst/>
          </a:prstGeom>
          <a:solidFill>
            <a:schemeClr val="bg2">
              <a:lumMod val="9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Put your sticker here!</a:t>
            </a:r>
          </a:p>
        </p:txBody>
      </p:sp>
      <p:sp>
        <p:nvSpPr>
          <p:cNvPr id="64" name="Star: 5 Points 63">
            <a:extLst>
              <a:ext uri="{FF2B5EF4-FFF2-40B4-BE49-F238E27FC236}">
                <a16:creationId xmlns:a16="http://schemas.microsoft.com/office/drawing/2014/main" id="{ED3815C5-2801-4814-90F4-B31671278C14}"/>
              </a:ext>
            </a:extLst>
          </p:cNvPr>
          <p:cNvSpPr/>
          <p:nvPr userDrawn="1"/>
        </p:nvSpPr>
        <p:spPr>
          <a:xfrm>
            <a:off x="2722544" y="2197379"/>
            <a:ext cx="731520" cy="731520"/>
          </a:xfrm>
          <a:prstGeom prst="star5">
            <a:avLst>
              <a:gd name="adj" fmla="val 30845"/>
              <a:gd name="hf" fmla="val 105146"/>
              <a:gd name="vf" fmla="val 110557"/>
            </a:avLst>
          </a:prstGeom>
          <a:solidFill>
            <a:schemeClr val="bg2">
              <a:lumMod val="90000"/>
            </a:schemeClr>
          </a:solidFill>
          <a:ln>
            <a:prstDash val="sysDot"/>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Put your sticker here!</a:t>
            </a:r>
          </a:p>
        </p:txBody>
      </p:sp>
    </p:spTree>
    <p:extLst>
      <p:ext uri="{BB962C8B-B14F-4D97-AF65-F5344CB8AC3E}">
        <p14:creationId xmlns:p14="http://schemas.microsoft.com/office/powerpoint/2010/main" val="4268664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tch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53BE318-4BD1-456A-B3F0-752CCD7E6DD2}"/>
              </a:ext>
            </a:extLst>
          </p:cNvPr>
          <p:cNvSpPr txBox="1"/>
          <p:nvPr userDrawn="1"/>
        </p:nvSpPr>
        <p:spPr>
          <a:xfrm>
            <a:off x="0" y="0"/>
            <a:ext cx="1361270" cy="3508653"/>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4.</a:t>
            </a:r>
          </a:p>
          <a:p>
            <a:endParaRPr lang="en-US" sz="1200" dirty="0">
              <a:latin typeface="Georgia" panose="02040502050405020303" pitchFamily="18" charset="0"/>
            </a:endParaRPr>
          </a:p>
        </p:txBody>
      </p:sp>
      <p:sp>
        <p:nvSpPr>
          <p:cNvPr id="3" name="Rectangle 2">
            <a:extLst>
              <a:ext uri="{FF2B5EF4-FFF2-40B4-BE49-F238E27FC236}">
                <a16:creationId xmlns:a16="http://schemas.microsoft.com/office/drawing/2014/main" id="{165F4EE0-DD90-4DFF-8AA6-7BDCCBB4519F}"/>
              </a:ext>
            </a:extLst>
          </p:cNvPr>
          <p:cNvSpPr/>
          <p:nvPr userDrawn="1"/>
        </p:nvSpPr>
        <p:spPr>
          <a:xfrm>
            <a:off x="248478" y="461071"/>
            <a:ext cx="2087218" cy="3970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 name="TextBox 4">
            <a:extLst>
              <a:ext uri="{FF2B5EF4-FFF2-40B4-BE49-F238E27FC236}">
                <a16:creationId xmlns:a16="http://schemas.microsoft.com/office/drawing/2014/main" id="{206C2E01-32DB-4191-85C1-7EFA3D3EB9B8}"/>
              </a:ext>
            </a:extLst>
          </p:cNvPr>
          <p:cNvSpPr txBox="1"/>
          <p:nvPr userDrawn="1"/>
        </p:nvSpPr>
        <p:spPr>
          <a:xfrm>
            <a:off x="2644061" y="523221"/>
            <a:ext cx="6405809" cy="3908762"/>
          </a:xfrm>
          <a:prstGeom prst="rect">
            <a:avLst/>
          </a:prstGeom>
          <a:noFill/>
        </p:spPr>
        <p:txBody>
          <a:bodyPr wrap="square" rtlCol="0">
            <a:spAutoFit/>
          </a:bodyPr>
          <a:lstStyle/>
          <a:p>
            <a:pPr defTabSz="1005840">
              <a:spcAft>
                <a:spcPts val="600"/>
              </a:spcAft>
            </a:pPr>
            <a:r>
              <a:rPr lang="en-US" sz="1600" dirty="0">
                <a:solidFill>
                  <a:prstClr val="black"/>
                </a:solidFill>
                <a:latin typeface="Verdana" panose="020B0604030504040204" pitchFamily="34" charset="0"/>
                <a:ea typeface="Verdana" panose="020B0604030504040204" pitchFamily="34" charset="0"/>
              </a:rPr>
              <a:t>Go to this link and watch the video:</a:t>
            </a:r>
          </a:p>
          <a:p>
            <a:pPr defTabSz="1005840">
              <a:spcAft>
                <a:spcPts val="600"/>
              </a:spcAft>
            </a:pPr>
            <a:endParaRPr lang="en-US" sz="1600" dirty="0">
              <a:solidFill>
                <a:prstClr val="black"/>
              </a:solidFill>
              <a:latin typeface="Verdana" panose="020B0604030504040204" pitchFamily="34" charset="0"/>
              <a:ea typeface="Verdana" panose="020B0604030504040204" pitchFamily="34" charset="0"/>
            </a:endParaRPr>
          </a:p>
          <a:p>
            <a:pPr defTabSz="1005840">
              <a:spcAft>
                <a:spcPts val="600"/>
              </a:spcAft>
            </a:pPr>
            <a:endParaRPr lang="en-US" sz="1600" dirty="0">
              <a:solidFill>
                <a:prstClr val="black"/>
              </a:solidFill>
              <a:latin typeface="Verdana" panose="020B0604030504040204" pitchFamily="34" charset="0"/>
              <a:ea typeface="Verdana" panose="020B0604030504040204" pitchFamily="34" charset="0"/>
            </a:endParaRPr>
          </a:p>
          <a:p>
            <a:pPr defTabSz="1005840">
              <a:spcAft>
                <a:spcPts val="600"/>
              </a:spcAft>
            </a:pPr>
            <a:br>
              <a:rPr lang="en-US" sz="1600" dirty="0">
                <a:solidFill>
                  <a:prstClr val="black"/>
                </a:solidFill>
                <a:latin typeface="Verdana" panose="020B0604030504040204" pitchFamily="34" charset="0"/>
                <a:ea typeface="Verdana" panose="020B0604030504040204" pitchFamily="34" charset="0"/>
              </a:rPr>
            </a:br>
            <a:r>
              <a:rPr lang="en-US" sz="1600" dirty="0">
                <a:solidFill>
                  <a:prstClr val="black"/>
                </a:solidFill>
                <a:latin typeface="Verdana" panose="020B0604030504040204" pitchFamily="34" charset="0"/>
                <a:ea typeface="Verdana" panose="020B0604030504040204" pitchFamily="34" charset="0"/>
              </a:rPr>
              <a:t>“Study Jams: Atoms: Protons, Neutrons Electrons”</a:t>
            </a:r>
          </a:p>
          <a:p>
            <a:pPr defTabSz="1005840">
              <a:spcAft>
                <a:spcPts val="600"/>
              </a:spcAft>
            </a:pPr>
            <a:br>
              <a:rPr lang="en-US" sz="1600" b="1" dirty="0">
                <a:solidFill>
                  <a:prstClr val="black"/>
                </a:solidFill>
                <a:latin typeface="Verdana" panose="020B0604030504040204" pitchFamily="34" charset="0"/>
                <a:ea typeface="Verdana" panose="020B0604030504040204" pitchFamily="34" charset="0"/>
              </a:rPr>
            </a:br>
            <a:r>
              <a:rPr lang="en-US" sz="1600" dirty="0">
                <a:solidFill>
                  <a:prstClr val="black"/>
                </a:solidFill>
                <a:latin typeface="Verdana" panose="020B0604030504040204" pitchFamily="34" charset="0"/>
                <a:ea typeface="Verdana" panose="020B0604030504040204" pitchFamily="34" charset="0"/>
              </a:rPr>
              <a:t>Then answer these questions:</a:t>
            </a:r>
          </a:p>
          <a:p>
            <a:pPr marL="342900" indent="-342900" defTabSz="1005840">
              <a:spcAft>
                <a:spcPts val="600"/>
              </a:spcAft>
              <a:buFont typeface="+mj-lt"/>
              <a:buAutoNum type="arabicPeriod"/>
            </a:pPr>
            <a:r>
              <a:rPr lang="en-US" sz="1600" dirty="0">
                <a:solidFill>
                  <a:prstClr val="black"/>
                </a:solidFill>
                <a:latin typeface="Verdana" panose="020B0604030504040204" pitchFamily="34" charset="0"/>
                <a:ea typeface="Verdana" panose="020B0604030504040204" pitchFamily="34" charset="0"/>
              </a:rPr>
              <a:t>What is an atom?</a:t>
            </a:r>
          </a:p>
          <a:p>
            <a:pPr marL="342900" indent="-342900" defTabSz="1005840">
              <a:spcAft>
                <a:spcPts val="600"/>
              </a:spcAft>
              <a:buFont typeface="+mj-lt"/>
              <a:buAutoNum type="arabicPeriod"/>
            </a:pPr>
            <a:r>
              <a:rPr lang="en-US" sz="1600" dirty="0">
                <a:solidFill>
                  <a:prstClr val="black"/>
                </a:solidFill>
                <a:latin typeface="Verdana" panose="020B0604030504040204" pitchFamily="34" charset="0"/>
                <a:ea typeface="Verdana" panose="020B0604030504040204" pitchFamily="34" charset="0"/>
              </a:rPr>
              <a:t>What is the center of an atom called?</a:t>
            </a:r>
          </a:p>
          <a:p>
            <a:pPr marL="342900" indent="-342900" defTabSz="1005840">
              <a:spcAft>
                <a:spcPts val="600"/>
              </a:spcAft>
              <a:buFont typeface="+mj-lt"/>
              <a:buAutoNum type="arabicPeriod"/>
            </a:pPr>
            <a:r>
              <a:rPr lang="en-US" sz="1600" dirty="0">
                <a:solidFill>
                  <a:prstClr val="black"/>
                </a:solidFill>
                <a:latin typeface="Verdana" panose="020B0604030504040204" pitchFamily="34" charset="0"/>
                <a:ea typeface="Verdana" panose="020B0604030504040204" pitchFamily="34" charset="0"/>
              </a:rPr>
              <a:t>What two subatomic particles make up the center of the atom?</a:t>
            </a:r>
          </a:p>
          <a:p>
            <a:pPr marL="342900" indent="-342900" defTabSz="1005840">
              <a:spcAft>
                <a:spcPts val="600"/>
              </a:spcAft>
              <a:buFont typeface="+mj-lt"/>
              <a:buAutoNum type="arabicPeriod"/>
            </a:pPr>
            <a:r>
              <a:rPr lang="en-US" sz="1600" dirty="0">
                <a:solidFill>
                  <a:prstClr val="black"/>
                </a:solidFill>
                <a:latin typeface="Verdana" panose="020B0604030504040204" pitchFamily="34" charset="0"/>
                <a:ea typeface="Verdana" panose="020B0604030504040204" pitchFamily="34" charset="0"/>
              </a:rPr>
              <a:t>Describe the charges for protons, neutrons,                and electrons.</a:t>
            </a:r>
          </a:p>
        </p:txBody>
      </p:sp>
    </p:spTree>
    <p:extLst>
      <p:ext uri="{BB962C8B-B14F-4D97-AF65-F5344CB8AC3E}">
        <p14:creationId xmlns:p14="http://schemas.microsoft.com/office/powerpoint/2010/main" val="3894408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ad I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4866C-8C78-451E-BC0E-F393DCDF98C0}"/>
              </a:ext>
            </a:extLst>
          </p:cNvPr>
          <p:cNvSpPr/>
          <p:nvPr userDrawn="1"/>
        </p:nvSpPr>
        <p:spPr>
          <a:xfrm>
            <a:off x="2538026" y="1019986"/>
            <a:ext cx="3257387" cy="3785652"/>
          </a:xfrm>
          <a:prstGeom prst="rect">
            <a:avLst/>
          </a:prstGeom>
        </p:spPr>
        <p:txBody>
          <a:bodyPr wrap="square" numCol="1">
            <a:spAutoFit/>
          </a:bodyPr>
          <a:lstStyle/>
          <a:p>
            <a:pPr fontAlgn="base"/>
            <a:r>
              <a:rPr lang="en-US" sz="1200" dirty="0">
                <a:latin typeface="Verdana" panose="020B0604030504040204" pitchFamily="34" charset="0"/>
                <a:ea typeface="Verdana" panose="020B0604030504040204" pitchFamily="34" charset="0"/>
                <a:cs typeface="Century Gothic" charset="0"/>
              </a:rPr>
              <a:t>Everything you can see, and even things you can’t see, are matter. Matter is anything that has mass and takes up space. Matter in any form (solid, liquid, or gas) is composed of, at the most basic level, </a:t>
            </a:r>
            <a:r>
              <a:rPr lang="en-US" sz="1200" b="1" dirty="0">
                <a:latin typeface="Verdana" panose="020B0604030504040204" pitchFamily="34" charset="0"/>
                <a:ea typeface="Verdana" panose="020B0604030504040204" pitchFamily="34" charset="0"/>
                <a:cs typeface="Century Gothic" charset="0"/>
              </a:rPr>
              <a:t>atoms</a:t>
            </a:r>
            <a:r>
              <a:rPr lang="en-US" sz="1200" dirty="0">
                <a:latin typeface="Verdana" panose="020B0604030504040204" pitchFamily="34" charset="0"/>
                <a:ea typeface="Verdana" panose="020B0604030504040204" pitchFamily="34" charset="0"/>
                <a:cs typeface="Century Gothic" charset="0"/>
              </a:rPr>
              <a:t>. Atoms are like building blocks of all matter. </a:t>
            </a:r>
          </a:p>
          <a:p>
            <a:pPr fontAlgn="base"/>
            <a:endParaRPr lang="en-US" sz="1200" dirty="0">
              <a:latin typeface="Verdana" panose="020B0604030504040204" pitchFamily="34" charset="0"/>
              <a:ea typeface="Verdana" panose="020B0604030504040204" pitchFamily="34" charset="0"/>
              <a:cs typeface="Century Gothic" charset="0"/>
            </a:endParaRPr>
          </a:p>
          <a:p>
            <a:pPr fontAlgn="base"/>
            <a:r>
              <a:rPr lang="en-US" sz="1200" dirty="0">
                <a:latin typeface="Verdana" panose="020B0604030504040204" pitchFamily="34" charset="0"/>
                <a:ea typeface="Verdana" panose="020B0604030504040204" pitchFamily="34" charset="0"/>
                <a:cs typeface="Century Gothic" charset="0"/>
              </a:rPr>
              <a:t>Atoms contain three basic subatomic particles: </a:t>
            </a:r>
            <a:r>
              <a:rPr lang="en-US" sz="1200" b="1" dirty="0">
                <a:latin typeface="Verdana" panose="020B0604030504040204" pitchFamily="34" charset="0"/>
                <a:ea typeface="Verdana" panose="020B0604030504040204" pitchFamily="34" charset="0"/>
                <a:cs typeface="Century Gothic" charset="0"/>
              </a:rPr>
              <a:t>protons, neutrons, </a:t>
            </a:r>
            <a:r>
              <a:rPr lang="en-US" sz="1200" dirty="0">
                <a:latin typeface="Verdana" panose="020B0604030504040204" pitchFamily="34" charset="0"/>
                <a:ea typeface="Verdana" panose="020B0604030504040204" pitchFamily="34" charset="0"/>
                <a:cs typeface="Century Gothic" charset="0"/>
              </a:rPr>
              <a:t>and</a:t>
            </a:r>
            <a:r>
              <a:rPr lang="en-US" sz="1200" b="1" dirty="0">
                <a:latin typeface="Verdana" panose="020B0604030504040204" pitchFamily="34" charset="0"/>
                <a:ea typeface="Verdana" panose="020B0604030504040204" pitchFamily="34" charset="0"/>
                <a:cs typeface="Century Gothic" charset="0"/>
              </a:rPr>
              <a:t> electrons</a:t>
            </a:r>
            <a:r>
              <a:rPr lang="en-US" sz="1200" dirty="0">
                <a:latin typeface="Verdana" panose="020B0604030504040204" pitchFamily="34" charset="0"/>
                <a:ea typeface="Verdana" panose="020B0604030504040204" pitchFamily="34" charset="0"/>
                <a:cs typeface="Century Gothic" charset="0"/>
              </a:rPr>
              <a:t>. </a:t>
            </a:r>
          </a:p>
          <a:p>
            <a:pPr fontAlgn="base"/>
            <a:endParaRPr lang="en-US" sz="1200" dirty="0">
              <a:latin typeface="Verdana" panose="020B0604030504040204" pitchFamily="34" charset="0"/>
              <a:ea typeface="Verdana" panose="020B0604030504040204" pitchFamily="34" charset="0"/>
              <a:cs typeface="Century Gothic" charset="0"/>
            </a:endParaRPr>
          </a:p>
          <a:p>
            <a:pPr marL="285750" indent="-285750" fontAlgn="base">
              <a:buFont typeface="Arial" panose="020B0604020202020204" pitchFamily="34" charset="0"/>
              <a:buChar char="•"/>
            </a:pPr>
            <a:r>
              <a:rPr lang="en-US" sz="1200" b="1" dirty="0">
                <a:latin typeface="Verdana" panose="020B0604030504040204" pitchFamily="34" charset="0"/>
                <a:ea typeface="Verdana" panose="020B0604030504040204" pitchFamily="34" charset="0"/>
                <a:cs typeface="Century Gothic" charset="0"/>
              </a:rPr>
              <a:t>Protons</a:t>
            </a:r>
            <a:r>
              <a:rPr lang="en-US" sz="1200" dirty="0">
                <a:latin typeface="Verdana" panose="020B0604030504040204" pitchFamily="34" charset="0"/>
                <a:ea typeface="Verdana" panose="020B0604030504040204" pitchFamily="34" charset="0"/>
                <a:cs typeface="Century Gothic" charset="0"/>
              </a:rPr>
              <a:t> are positively charged and found in the nucleus. </a:t>
            </a:r>
          </a:p>
          <a:p>
            <a:pPr marL="285750" indent="-285750" fontAlgn="base">
              <a:buFont typeface="Arial" panose="020B0604020202020204" pitchFamily="34" charset="0"/>
              <a:buChar char="•"/>
            </a:pPr>
            <a:r>
              <a:rPr lang="en-US" sz="1200" b="1" dirty="0">
                <a:latin typeface="Verdana" panose="020B0604030504040204" pitchFamily="34" charset="0"/>
                <a:ea typeface="Verdana" panose="020B0604030504040204" pitchFamily="34" charset="0"/>
                <a:cs typeface="Century Gothic" charset="0"/>
              </a:rPr>
              <a:t>Electrons</a:t>
            </a:r>
            <a:r>
              <a:rPr lang="en-US" sz="1200" dirty="0">
                <a:latin typeface="Verdana" panose="020B0604030504040204" pitchFamily="34" charset="0"/>
                <a:ea typeface="Verdana" panose="020B0604030504040204" pitchFamily="34" charset="0"/>
                <a:cs typeface="Century Gothic" charset="0"/>
              </a:rPr>
              <a:t> are negatively charged and are found around the outside of the nucleus. </a:t>
            </a:r>
          </a:p>
          <a:p>
            <a:pPr marL="285750" indent="-285750" fontAlgn="base">
              <a:buFont typeface="Arial" panose="020B0604020202020204" pitchFamily="34" charset="0"/>
              <a:buChar char="•"/>
            </a:pPr>
            <a:r>
              <a:rPr lang="en-US" sz="1200" b="1" dirty="0">
                <a:latin typeface="Verdana" panose="020B0604030504040204" pitchFamily="34" charset="0"/>
                <a:ea typeface="Verdana" panose="020B0604030504040204" pitchFamily="34" charset="0"/>
                <a:cs typeface="Century Gothic" charset="0"/>
              </a:rPr>
              <a:t>Neutrons</a:t>
            </a:r>
            <a:r>
              <a:rPr lang="en-US" sz="1200" dirty="0">
                <a:latin typeface="Verdana" panose="020B0604030504040204" pitchFamily="34" charset="0"/>
                <a:ea typeface="Verdana" panose="020B0604030504040204" pitchFamily="34" charset="0"/>
                <a:cs typeface="Century Gothic" charset="0"/>
              </a:rPr>
              <a:t> are neutral, which means they have no charge and are found with protons in the nucleus. </a:t>
            </a:r>
          </a:p>
        </p:txBody>
      </p:sp>
      <p:sp>
        <p:nvSpPr>
          <p:cNvPr id="15" name="TextBox 14">
            <a:extLst>
              <a:ext uri="{FF2B5EF4-FFF2-40B4-BE49-F238E27FC236}">
                <a16:creationId xmlns:a16="http://schemas.microsoft.com/office/drawing/2014/main" id="{83326DAF-48DE-4686-9EBE-FF1C258D19B9}"/>
              </a:ext>
            </a:extLst>
          </p:cNvPr>
          <p:cNvSpPr txBox="1"/>
          <p:nvPr userDrawn="1"/>
        </p:nvSpPr>
        <p:spPr>
          <a:xfrm>
            <a:off x="-14946" y="28631"/>
            <a:ext cx="2552972" cy="1200329"/>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Read Part 1. Jot down notes and drawings that will help you remember the meanings of these words. You can use the sketch/scribble button on the toolbar. </a:t>
            </a:r>
          </a:p>
        </p:txBody>
      </p:sp>
      <p:sp>
        <p:nvSpPr>
          <p:cNvPr id="16" name="TextBox 15">
            <a:extLst>
              <a:ext uri="{FF2B5EF4-FFF2-40B4-BE49-F238E27FC236}">
                <a16:creationId xmlns:a16="http://schemas.microsoft.com/office/drawing/2014/main" id="{4573F7BE-544F-4910-8038-E41B9144C329}"/>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Atoms – Part 1</a:t>
            </a:r>
          </a:p>
        </p:txBody>
      </p:sp>
      <p:sp>
        <p:nvSpPr>
          <p:cNvPr id="5" name="Rectangle 4">
            <a:extLst>
              <a:ext uri="{FF2B5EF4-FFF2-40B4-BE49-F238E27FC236}">
                <a16:creationId xmlns:a16="http://schemas.microsoft.com/office/drawing/2014/main" id="{66FD0AB2-8D2C-4E3B-A332-2863C6FF80BB}"/>
              </a:ext>
            </a:extLst>
          </p:cNvPr>
          <p:cNvSpPr/>
          <p:nvPr userDrawn="1"/>
        </p:nvSpPr>
        <p:spPr>
          <a:xfrm>
            <a:off x="117987" y="1371600"/>
            <a:ext cx="2171123" cy="3368351"/>
          </a:xfrm>
          <a:custGeom>
            <a:avLst/>
            <a:gdLst>
              <a:gd name="connsiteX0" fmla="*/ 0 w 2171123"/>
              <a:gd name="connsiteY0" fmla="*/ 0 h 3368351"/>
              <a:gd name="connsiteX1" fmla="*/ 499358 w 2171123"/>
              <a:gd name="connsiteY1" fmla="*/ 0 h 3368351"/>
              <a:gd name="connsiteX2" fmla="*/ 977005 w 2171123"/>
              <a:gd name="connsiteY2" fmla="*/ 0 h 3368351"/>
              <a:gd name="connsiteX3" fmla="*/ 1454652 w 2171123"/>
              <a:gd name="connsiteY3" fmla="*/ 0 h 3368351"/>
              <a:gd name="connsiteX4" fmla="*/ 2171123 w 2171123"/>
              <a:gd name="connsiteY4" fmla="*/ 0 h 3368351"/>
              <a:gd name="connsiteX5" fmla="*/ 2171123 w 2171123"/>
              <a:gd name="connsiteY5" fmla="*/ 595075 h 3368351"/>
              <a:gd name="connsiteX6" fmla="*/ 2171123 w 2171123"/>
              <a:gd name="connsiteY6" fmla="*/ 1156467 h 3368351"/>
              <a:gd name="connsiteX7" fmla="*/ 2171123 w 2171123"/>
              <a:gd name="connsiteY7" fmla="*/ 1717859 h 3368351"/>
              <a:gd name="connsiteX8" fmla="*/ 2171123 w 2171123"/>
              <a:gd name="connsiteY8" fmla="*/ 2279251 h 3368351"/>
              <a:gd name="connsiteX9" fmla="*/ 2171123 w 2171123"/>
              <a:gd name="connsiteY9" fmla="*/ 2773276 h 3368351"/>
              <a:gd name="connsiteX10" fmla="*/ 2171123 w 2171123"/>
              <a:gd name="connsiteY10" fmla="*/ 3368351 h 3368351"/>
              <a:gd name="connsiteX11" fmla="*/ 1650053 w 2171123"/>
              <a:gd name="connsiteY11" fmla="*/ 3368351 h 3368351"/>
              <a:gd name="connsiteX12" fmla="*/ 1063850 w 2171123"/>
              <a:gd name="connsiteY12" fmla="*/ 3368351 h 3368351"/>
              <a:gd name="connsiteX13" fmla="*/ 564492 w 2171123"/>
              <a:gd name="connsiteY13" fmla="*/ 3368351 h 3368351"/>
              <a:gd name="connsiteX14" fmla="*/ 0 w 2171123"/>
              <a:gd name="connsiteY14" fmla="*/ 3368351 h 3368351"/>
              <a:gd name="connsiteX15" fmla="*/ 0 w 2171123"/>
              <a:gd name="connsiteY15" fmla="*/ 2739592 h 3368351"/>
              <a:gd name="connsiteX16" fmla="*/ 0 w 2171123"/>
              <a:gd name="connsiteY16" fmla="*/ 2178200 h 3368351"/>
              <a:gd name="connsiteX17" fmla="*/ 0 w 2171123"/>
              <a:gd name="connsiteY17" fmla="*/ 1717859 h 3368351"/>
              <a:gd name="connsiteX18" fmla="*/ 0 w 2171123"/>
              <a:gd name="connsiteY18" fmla="*/ 1089100 h 3368351"/>
              <a:gd name="connsiteX19" fmla="*/ 0 w 2171123"/>
              <a:gd name="connsiteY19" fmla="*/ 0 h 336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1123" h="3368351" fill="none" extrusionOk="0">
                <a:moveTo>
                  <a:pt x="0" y="0"/>
                </a:moveTo>
                <a:cubicBezTo>
                  <a:pt x="245269" y="-36748"/>
                  <a:pt x="363128" y="4696"/>
                  <a:pt x="499358" y="0"/>
                </a:cubicBezTo>
                <a:cubicBezTo>
                  <a:pt x="635588" y="-4696"/>
                  <a:pt x="772639" y="19182"/>
                  <a:pt x="977005" y="0"/>
                </a:cubicBezTo>
                <a:cubicBezTo>
                  <a:pt x="1181371" y="-19182"/>
                  <a:pt x="1338611" y="41324"/>
                  <a:pt x="1454652" y="0"/>
                </a:cubicBezTo>
                <a:cubicBezTo>
                  <a:pt x="1570693" y="-41324"/>
                  <a:pt x="1950532" y="78465"/>
                  <a:pt x="2171123" y="0"/>
                </a:cubicBezTo>
                <a:cubicBezTo>
                  <a:pt x="2179082" y="121218"/>
                  <a:pt x="2160896" y="474829"/>
                  <a:pt x="2171123" y="595075"/>
                </a:cubicBezTo>
                <a:cubicBezTo>
                  <a:pt x="2181350" y="715321"/>
                  <a:pt x="2147790" y="947876"/>
                  <a:pt x="2171123" y="1156467"/>
                </a:cubicBezTo>
                <a:cubicBezTo>
                  <a:pt x="2194456" y="1365058"/>
                  <a:pt x="2164954" y="1514669"/>
                  <a:pt x="2171123" y="1717859"/>
                </a:cubicBezTo>
                <a:cubicBezTo>
                  <a:pt x="2177292" y="1921049"/>
                  <a:pt x="2126616" y="2051751"/>
                  <a:pt x="2171123" y="2279251"/>
                </a:cubicBezTo>
                <a:cubicBezTo>
                  <a:pt x="2215630" y="2506751"/>
                  <a:pt x="2144984" y="2658840"/>
                  <a:pt x="2171123" y="2773276"/>
                </a:cubicBezTo>
                <a:cubicBezTo>
                  <a:pt x="2197262" y="2887712"/>
                  <a:pt x="2128093" y="3173786"/>
                  <a:pt x="2171123" y="3368351"/>
                </a:cubicBezTo>
                <a:cubicBezTo>
                  <a:pt x="2013025" y="3428727"/>
                  <a:pt x="1776396" y="3345497"/>
                  <a:pt x="1650053" y="3368351"/>
                </a:cubicBezTo>
                <a:cubicBezTo>
                  <a:pt x="1523710" y="3391205"/>
                  <a:pt x="1334789" y="3364758"/>
                  <a:pt x="1063850" y="3368351"/>
                </a:cubicBezTo>
                <a:cubicBezTo>
                  <a:pt x="792911" y="3371944"/>
                  <a:pt x="791758" y="3321563"/>
                  <a:pt x="564492" y="3368351"/>
                </a:cubicBezTo>
                <a:cubicBezTo>
                  <a:pt x="337226" y="3415139"/>
                  <a:pt x="210784" y="3346655"/>
                  <a:pt x="0" y="3368351"/>
                </a:cubicBezTo>
                <a:cubicBezTo>
                  <a:pt x="-13964" y="3064201"/>
                  <a:pt x="24488" y="2903794"/>
                  <a:pt x="0" y="2739592"/>
                </a:cubicBezTo>
                <a:cubicBezTo>
                  <a:pt x="-24488" y="2575390"/>
                  <a:pt x="56552" y="2431784"/>
                  <a:pt x="0" y="2178200"/>
                </a:cubicBezTo>
                <a:cubicBezTo>
                  <a:pt x="-56552" y="1924616"/>
                  <a:pt x="23405" y="1833971"/>
                  <a:pt x="0" y="1717859"/>
                </a:cubicBezTo>
                <a:cubicBezTo>
                  <a:pt x="-23405" y="1601747"/>
                  <a:pt x="63313" y="1362554"/>
                  <a:pt x="0" y="1089100"/>
                </a:cubicBezTo>
                <a:cubicBezTo>
                  <a:pt x="-63313" y="815646"/>
                  <a:pt x="2781" y="415211"/>
                  <a:pt x="0" y="0"/>
                </a:cubicBezTo>
                <a:close/>
              </a:path>
              <a:path w="2171123" h="3368351" stroke="0" extrusionOk="0">
                <a:moveTo>
                  <a:pt x="0" y="0"/>
                </a:moveTo>
                <a:cubicBezTo>
                  <a:pt x="138223" y="-22108"/>
                  <a:pt x="387875" y="9669"/>
                  <a:pt x="499358" y="0"/>
                </a:cubicBezTo>
                <a:cubicBezTo>
                  <a:pt x="610841" y="-9669"/>
                  <a:pt x="795333" y="43575"/>
                  <a:pt x="1042139" y="0"/>
                </a:cubicBezTo>
                <a:cubicBezTo>
                  <a:pt x="1288945" y="-43575"/>
                  <a:pt x="1361883" y="17239"/>
                  <a:pt x="1519786" y="0"/>
                </a:cubicBezTo>
                <a:cubicBezTo>
                  <a:pt x="1677689" y="-17239"/>
                  <a:pt x="1953602" y="30372"/>
                  <a:pt x="2171123" y="0"/>
                </a:cubicBezTo>
                <a:cubicBezTo>
                  <a:pt x="2230767" y="260118"/>
                  <a:pt x="2138024" y="358362"/>
                  <a:pt x="2171123" y="527708"/>
                </a:cubicBezTo>
                <a:cubicBezTo>
                  <a:pt x="2204222" y="697054"/>
                  <a:pt x="2157042" y="943192"/>
                  <a:pt x="2171123" y="1122784"/>
                </a:cubicBezTo>
                <a:cubicBezTo>
                  <a:pt x="2185204" y="1302376"/>
                  <a:pt x="2157394" y="1612662"/>
                  <a:pt x="2171123" y="1751543"/>
                </a:cubicBezTo>
                <a:cubicBezTo>
                  <a:pt x="2184852" y="1890424"/>
                  <a:pt x="2156649" y="2127238"/>
                  <a:pt x="2171123" y="2245567"/>
                </a:cubicBezTo>
                <a:cubicBezTo>
                  <a:pt x="2185597" y="2363896"/>
                  <a:pt x="2157713" y="2592775"/>
                  <a:pt x="2171123" y="2739592"/>
                </a:cubicBezTo>
                <a:cubicBezTo>
                  <a:pt x="2184533" y="2886409"/>
                  <a:pt x="2168613" y="3108727"/>
                  <a:pt x="2171123" y="3368351"/>
                </a:cubicBezTo>
                <a:cubicBezTo>
                  <a:pt x="1950894" y="3391530"/>
                  <a:pt x="1795509" y="3327562"/>
                  <a:pt x="1693476" y="3368351"/>
                </a:cubicBezTo>
                <a:cubicBezTo>
                  <a:pt x="1591443" y="3409140"/>
                  <a:pt x="1333222" y="3307607"/>
                  <a:pt x="1150695" y="3368351"/>
                </a:cubicBezTo>
                <a:cubicBezTo>
                  <a:pt x="968168" y="3429095"/>
                  <a:pt x="830766" y="3313728"/>
                  <a:pt x="673048" y="3368351"/>
                </a:cubicBezTo>
                <a:cubicBezTo>
                  <a:pt x="515330" y="3422974"/>
                  <a:pt x="280968" y="3288308"/>
                  <a:pt x="0" y="3368351"/>
                </a:cubicBezTo>
                <a:cubicBezTo>
                  <a:pt x="-39756" y="3237884"/>
                  <a:pt x="10663" y="3102924"/>
                  <a:pt x="0" y="2840643"/>
                </a:cubicBezTo>
                <a:cubicBezTo>
                  <a:pt x="-10663" y="2578362"/>
                  <a:pt x="18884" y="2402921"/>
                  <a:pt x="0" y="2211884"/>
                </a:cubicBezTo>
                <a:cubicBezTo>
                  <a:pt x="-18884" y="2020847"/>
                  <a:pt x="31452" y="1791473"/>
                  <a:pt x="0" y="1583125"/>
                </a:cubicBezTo>
                <a:cubicBezTo>
                  <a:pt x="-31452" y="1374777"/>
                  <a:pt x="20688" y="1203509"/>
                  <a:pt x="0" y="954366"/>
                </a:cubicBezTo>
                <a:cubicBezTo>
                  <a:pt x="-20688" y="705223"/>
                  <a:pt x="46742" y="622580"/>
                  <a:pt x="0" y="494025"/>
                </a:cubicBezTo>
                <a:cubicBezTo>
                  <a:pt x="-46742" y="365470"/>
                  <a:pt x="30823" y="206208"/>
                  <a:pt x="0" y="0"/>
                </a:cubicBezTo>
                <a:close/>
              </a:path>
            </a:pathLst>
          </a:custGeom>
          <a:solidFill>
            <a:schemeClr val="bg1"/>
          </a:solidFill>
          <a:ln w="19050">
            <a:solidFill>
              <a:srgbClr val="00B0F0"/>
            </a:solidFill>
            <a:extLst>
              <a:ext uri="{C807C97D-BFC1-408E-A445-0C87EB9F89A2}">
                <ask:lineSketchStyleProps xmlns:ask="http://schemas.microsoft.com/office/drawing/2018/sketchyshapes" sd="423036277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32C00F-1571-4F43-8E3C-E05A377DCB6F}"/>
              </a:ext>
            </a:extLst>
          </p:cNvPr>
          <p:cNvSpPr/>
          <p:nvPr userDrawn="1"/>
        </p:nvSpPr>
        <p:spPr>
          <a:xfrm>
            <a:off x="5768626" y="1019986"/>
            <a:ext cx="3257387" cy="3970318"/>
          </a:xfrm>
          <a:prstGeom prst="rect">
            <a:avLst/>
          </a:prstGeom>
        </p:spPr>
        <p:txBody>
          <a:bodyPr wrap="square" numCol="1">
            <a:spAutoFit/>
          </a:bodyPr>
          <a:lstStyle/>
          <a:p>
            <a:pPr fontAlgn="base"/>
            <a:r>
              <a:rPr lang="en-US" sz="1200" dirty="0">
                <a:latin typeface="Verdana" panose="020B0604030504040204" pitchFamily="34" charset="0"/>
                <a:ea typeface="Verdana" panose="020B0604030504040204" pitchFamily="34" charset="0"/>
                <a:cs typeface="Century Gothic" charset="0"/>
              </a:rPr>
              <a:t>A strong force holds an atom’s protons and neutrons together to form the positively-charged nucleus in the center of the atom. </a:t>
            </a:r>
          </a:p>
          <a:p>
            <a:pPr fontAlgn="base"/>
            <a:endParaRPr lang="en-US" sz="1200" dirty="0">
              <a:latin typeface="Verdana" panose="020B0604030504040204" pitchFamily="34" charset="0"/>
              <a:ea typeface="Verdana" panose="020B0604030504040204" pitchFamily="34" charset="0"/>
              <a:cs typeface="Century Gothic" charset="0"/>
            </a:endParaRPr>
          </a:p>
          <a:p>
            <a:pPr fontAlgn="base"/>
            <a:r>
              <a:rPr lang="en-US" sz="1200" dirty="0">
                <a:latin typeface="Verdana" panose="020B0604030504040204" pitchFamily="34" charset="0"/>
                <a:ea typeface="Verdana" panose="020B0604030504040204" pitchFamily="34" charset="0"/>
                <a:cs typeface="Century Gothic" charset="0"/>
              </a:rPr>
              <a:t>Protons and neutrons have about the same mass: a unit scientists call one Dalton, or one atomic mass unit (</a:t>
            </a:r>
            <a:r>
              <a:rPr lang="en-US" sz="1200" dirty="0" err="1">
                <a:latin typeface="Verdana" panose="020B0604030504040204" pitchFamily="34" charset="0"/>
                <a:ea typeface="Verdana" panose="020B0604030504040204" pitchFamily="34" charset="0"/>
                <a:cs typeface="Century Gothic" charset="0"/>
              </a:rPr>
              <a:t>amu</a:t>
            </a:r>
            <a:r>
              <a:rPr lang="en-US" sz="1200" dirty="0">
                <a:latin typeface="Verdana" panose="020B0604030504040204" pitchFamily="34" charset="0"/>
                <a:ea typeface="Verdana" panose="020B0604030504040204" pitchFamily="34" charset="0"/>
                <a:cs typeface="Century Gothic" charset="0"/>
              </a:rPr>
              <a:t>). Electrons are even smaller than protons and neutrons. This means that almost all an atom’s mass is contained in its nucleus.</a:t>
            </a:r>
          </a:p>
          <a:p>
            <a:pPr fontAlgn="base"/>
            <a:r>
              <a:rPr lang="en-US" sz="1200" dirty="0">
                <a:latin typeface="Verdana" panose="020B0604030504040204" pitchFamily="34" charset="0"/>
                <a:ea typeface="Verdana" panose="020B0604030504040204" pitchFamily="34" charset="0"/>
                <a:cs typeface="Century Gothic" charset="0"/>
              </a:rPr>
              <a:t>Surrounding the nucleus is the electron cloud. Electrons orbit the nucleus because the negative charge of the electrons is attracted to the positive protons in the nucleus. There are certain regions around the nucleus where electrons are more likely to spend time. We call these locations electron shells or orbitals. </a:t>
            </a:r>
          </a:p>
        </p:txBody>
      </p:sp>
      <p:graphicFrame>
        <p:nvGraphicFramePr>
          <p:cNvPr id="2" name="Table 2">
            <a:extLst>
              <a:ext uri="{FF2B5EF4-FFF2-40B4-BE49-F238E27FC236}">
                <a16:creationId xmlns:a16="http://schemas.microsoft.com/office/drawing/2014/main" id="{3016192A-01E5-4C6F-B216-5FBC0CB66E31}"/>
              </a:ext>
            </a:extLst>
          </p:cNvPr>
          <p:cNvGraphicFramePr>
            <a:graphicFrameLocks noGrp="1"/>
          </p:cNvGraphicFramePr>
          <p:nvPr userDrawn="1">
            <p:extLst>
              <p:ext uri="{D42A27DB-BD31-4B8C-83A1-F6EECF244321}">
                <p14:modId xmlns:p14="http://schemas.microsoft.com/office/powerpoint/2010/main" val="1297913735"/>
              </p:ext>
            </p:extLst>
          </p:nvPr>
        </p:nvGraphicFramePr>
        <p:xfrm>
          <a:off x="174171" y="1416827"/>
          <a:ext cx="2065877" cy="3323124"/>
        </p:xfrm>
        <a:graphic>
          <a:graphicData uri="http://schemas.openxmlformats.org/drawingml/2006/table">
            <a:tbl>
              <a:tblPr>
                <a:tableStyleId>{2D5ABB26-0587-4C30-8999-92F81FD0307C}</a:tableStyleId>
              </a:tblPr>
              <a:tblGrid>
                <a:gridCol w="2065877">
                  <a:extLst>
                    <a:ext uri="{9D8B030D-6E8A-4147-A177-3AD203B41FA5}">
                      <a16:colId xmlns:a16="http://schemas.microsoft.com/office/drawing/2014/main" val="3432592881"/>
                    </a:ext>
                  </a:extLst>
                </a:gridCol>
              </a:tblGrid>
              <a:tr h="830781">
                <a:tc>
                  <a:txBody>
                    <a:bodyPr/>
                    <a:lstStyle/>
                    <a:p>
                      <a:r>
                        <a:rPr lang="en-US" sz="1200" dirty="0"/>
                        <a:t>atoms </a:t>
                      </a:r>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908185840"/>
                  </a:ext>
                </a:extLst>
              </a:tr>
              <a:tr h="830781">
                <a:tc>
                  <a:txBody>
                    <a:bodyPr/>
                    <a:lstStyle/>
                    <a:p>
                      <a:r>
                        <a:rPr lang="en-US" sz="1200" dirty="0"/>
                        <a:t>protons </a:t>
                      </a:r>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556504523"/>
                  </a:ext>
                </a:extLst>
              </a:tr>
              <a:tr h="830781">
                <a:tc>
                  <a:txBody>
                    <a:bodyPr/>
                    <a:lstStyle/>
                    <a:p>
                      <a:r>
                        <a:rPr lang="en-US" sz="1200" dirty="0"/>
                        <a:t>neutrons </a:t>
                      </a:r>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4195646363"/>
                  </a:ext>
                </a:extLst>
              </a:tr>
              <a:tr h="830781">
                <a:tc>
                  <a:txBody>
                    <a:bodyPr/>
                    <a:lstStyle/>
                    <a:p>
                      <a:r>
                        <a:rPr lang="en-US" sz="1200" dirty="0"/>
                        <a:t>electrons </a:t>
                      </a:r>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944126437"/>
                  </a:ext>
                </a:extLst>
              </a:tr>
            </a:tbl>
          </a:graphicData>
        </a:graphic>
      </p:graphicFrame>
      <p:pic>
        <p:nvPicPr>
          <p:cNvPr id="8" name="Picture 7">
            <a:extLst>
              <a:ext uri="{FF2B5EF4-FFF2-40B4-BE49-F238E27FC236}">
                <a16:creationId xmlns:a16="http://schemas.microsoft.com/office/drawing/2014/main" id="{3F34C477-BD4B-40A1-9867-E500229232F7}"/>
              </a:ext>
            </a:extLst>
          </p:cNvPr>
          <p:cNvPicPr>
            <a:picLocks noChangeAspect="1"/>
          </p:cNvPicPr>
          <p:nvPr userDrawn="1"/>
        </p:nvPicPr>
        <p:blipFill>
          <a:blip r:embed="rId2"/>
          <a:stretch>
            <a:fillRect/>
          </a:stretch>
        </p:blipFill>
        <p:spPr>
          <a:xfrm>
            <a:off x="1040085" y="1022686"/>
            <a:ext cx="221455" cy="247685"/>
          </a:xfrm>
          <a:prstGeom prst="rect">
            <a:avLst/>
          </a:prstGeom>
        </p:spPr>
      </p:pic>
    </p:spTree>
    <p:extLst>
      <p:ext uri="{BB962C8B-B14F-4D97-AF65-F5344CB8AC3E}">
        <p14:creationId xmlns:p14="http://schemas.microsoft.com/office/powerpoint/2010/main" val="1090169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Read I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A5A7BB-D5CE-4916-8F15-E74FF4423AD5}"/>
              </a:ext>
            </a:extLst>
          </p:cNvPr>
          <p:cNvSpPr/>
          <p:nvPr userDrawn="1"/>
        </p:nvSpPr>
        <p:spPr>
          <a:xfrm>
            <a:off x="2538026" y="1028700"/>
            <a:ext cx="3199834" cy="3970318"/>
          </a:xfrm>
          <a:prstGeom prst="rect">
            <a:avLst/>
          </a:prstGeom>
        </p:spPr>
        <p:txBody>
          <a:bodyPr wrap="square" numCol="1">
            <a:spAutoFit/>
          </a:bodyPr>
          <a:lstStyle/>
          <a:p>
            <a:pPr fontAlgn="base"/>
            <a:r>
              <a:rPr lang="en-US" sz="1200" dirty="0">
                <a:latin typeface="Verdana" panose="020B0604030504040204" pitchFamily="34" charset="0"/>
                <a:ea typeface="Verdana" panose="020B0604030504040204" pitchFamily="34" charset="0"/>
                <a:cs typeface="Century Gothic" charset="0"/>
              </a:rPr>
              <a:t>A Danish scientist named Niels Bohr was the first to develop a system of describing the atom. We call it the Bohr model. It shows the nucleus surrounded by circles that have a variety of electrons inside them. Electrons in the shell furthest from the nucleus are called valence electrons, and they determine how stable or reactive an atom is.</a:t>
            </a:r>
          </a:p>
          <a:p>
            <a:pPr fontAlgn="base"/>
            <a:endParaRPr lang="en-US" sz="1200" dirty="0">
              <a:latin typeface="Verdana" panose="020B0604030504040204" pitchFamily="34" charset="0"/>
              <a:ea typeface="Verdana" panose="020B0604030504040204" pitchFamily="34" charset="0"/>
              <a:cs typeface="Century Gothic" charset="0"/>
            </a:endParaRPr>
          </a:p>
          <a:p>
            <a:pPr fontAlgn="base"/>
            <a:r>
              <a:rPr lang="en-US" sz="1200" dirty="0">
                <a:latin typeface="Verdana" panose="020B0604030504040204" pitchFamily="34" charset="0"/>
                <a:ea typeface="Verdana" panose="020B0604030504040204" pitchFamily="34" charset="0"/>
                <a:cs typeface="Century Gothic" charset="0"/>
              </a:rPr>
              <a:t>There are many different types of atoms – 118, to be exact. The identity of an atom is determined by its </a:t>
            </a:r>
            <a:r>
              <a:rPr lang="en-US" sz="1200" b="1" dirty="0">
                <a:latin typeface="Verdana" panose="020B0604030504040204" pitchFamily="34" charset="0"/>
                <a:ea typeface="Verdana" panose="020B0604030504040204" pitchFamily="34" charset="0"/>
                <a:cs typeface="Century Gothic" charset="0"/>
              </a:rPr>
              <a:t>atomic number</a:t>
            </a:r>
            <a:r>
              <a:rPr lang="en-US" sz="1200" dirty="0">
                <a:latin typeface="Verdana" panose="020B0604030504040204" pitchFamily="34" charset="0"/>
                <a:ea typeface="Verdana" panose="020B0604030504040204" pitchFamily="34" charset="0"/>
                <a:cs typeface="Century Gothic" charset="0"/>
              </a:rPr>
              <a:t>, which is the number of protons in its nucleus. Whenever atoms with the same atomic number are grouped together, we call it an element. The 118 elements are organized into the Periodic Table of Elements. It all comes down to atoms!</a:t>
            </a:r>
          </a:p>
        </p:txBody>
      </p:sp>
      <p:sp>
        <p:nvSpPr>
          <p:cNvPr id="10" name="TextBox 9">
            <a:extLst>
              <a:ext uri="{FF2B5EF4-FFF2-40B4-BE49-F238E27FC236}">
                <a16:creationId xmlns:a16="http://schemas.microsoft.com/office/drawing/2014/main" id="{3D79B420-71D0-40BB-AF50-F3492A2BB7DE}"/>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Atoms – Part 2</a:t>
            </a:r>
          </a:p>
        </p:txBody>
      </p:sp>
      <p:sp>
        <p:nvSpPr>
          <p:cNvPr id="8" name="TextBox 7">
            <a:extLst>
              <a:ext uri="{FF2B5EF4-FFF2-40B4-BE49-F238E27FC236}">
                <a16:creationId xmlns:a16="http://schemas.microsoft.com/office/drawing/2014/main" id="{30BAB96E-9FF9-417E-ABD8-1446078A6895}"/>
              </a:ext>
            </a:extLst>
          </p:cNvPr>
          <p:cNvSpPr txBox="1"/>
          <p:nvPr userDrawn="1"/>
        </p:nvSpPr>
        <p:spPr>
          <a:xfrm>
            <a:off x="-14946" y="28631"/>
            <a:ext cx="2552972" cy="1200329"/>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Read Part 2. Jot down notes and drawings that will help you remember the meanings of these words. You can use the sketch/scribble button on the toolbar. </a:t>
            </a:r>
          </a:p>
        </p:txBody>
      </p:sp>
      <p:sp>
        <p:nvSpPr>
          <p:cNvPr id="11" name="Rectangle 10">
            <a:extLst>
              <a:ext uri="{FF2B5EF4-FFF2-40B4-BE49-F238E27FC236}">
                <a16:creationId xmlns:a16="http://schemas.microsoft.com/office/drawing/2014/main" id="{996335F9-40E7-4FF3-A429-5242EA46A910}"/>
              </a:ext>
            </a:extLst>
          </p:cNvPr>
          <p:cNvSpPr/>
          <p:nvPr userDrawn="1"/>
        </p:nvSpPr>
        <p:spPr>
          <a:xfrm>
            <a:off x="117987" y="1371600"/>
            <a:ext cx="2171123" cy="3368351"/>
          </a:xfrm>
          <a:custGeom>
            <a:avLst/>
            <a:gdLst>
              <a:gd name="connsiteX0" fmla="*/ 0 w 2171123"/>
              <a:gd name="connsiteY0" fmla="*/ 0 h 3368351"/>
              <a:gd name="connsiteX1" fmla="*/ 499358 w 2171123"/>
              <a:gd name="connsiteY1" fmla="*/ 0 h 3368351"/>
              <a:gd name="connsiteX2" fmla="*/ 977005 w 2171123"/>
              <a:gd name="connsiteY2" fmla="*/ 0 h 3368351"/>
              <a:gd name="connsiteX3" fmla="*/ 1454652 w 2171123"/>
              <a:gd name="connsiteY3" fmla="*/ 0 h 3368351"/>
              <a:gd name="connsiteX4" fmla="*/ 2171123 w 2171123"/>
              <a:gd name="connsiteY4" fmla="*/ 0 h 3368351"/>
              <a:gd name="connsiteX5" fmla="*/ 2171123 w 2171123"/>
              <a:gd name="connsiteY5" fmla="*/ 595075 h 3368351"/>
              <a:gd name="connsiteX6" fmla="*/ 2171123 w 2171123"/>
              <a:gd name="connsiteY6" fmla="*/ 1156467 h 3368351"/>
              <a:gd name="connsiteX7" fmla="*/ 2171123 w 2171123"/>
              <a:gd name="connsiteY7" fmla="*/ 1717859 h 3368351"/>
              <a:gd name="connsiteX8" fmla="*/ 2171123 w 2171123"/>
              <a:gd name="connsiteY8" fmla="*/ 2279251 h 3368351"/>
              <a:gd name="connsiteX9" fmla="*/ 2171123 w 2171123"/>
              <a:gd name="connsiteY9" fmla="*/ 2773276 h 3368351"/>
              <a:gd name="connsiteX10" fmla="*/ 2171123 w 2171123"/>
              <a:gd name="connsiteY10" fmla="*/ 3368351 h 3368351"/>
              <a:gd name="connsiteX11" fmla="*/ 1650053 w 2171123"/>
              <a:gd name="connsiteY11" fmla="*/ 3368351 h 3368351"/>
              <a:gd name="connsiteX12" fmla="*/ 1063850 w 2171123"/>
              <a:gd name="connsiteY12" fmla="*/ 3368351 h 3368351"/>
              <a:gd name="connsiteX13" fmla="*/ 564492 w 2171123"/>
              <a:gd name="connsiteY13" fmla="*/ 3368351 h 3368351"/>
              <a:gd name="connsiteX14" fmla="*/ 0 w 2171123"/>
              <a:gd name="connsiteY14" fmla="*/ 3368351 h 3368351"/>
              <a:gd name="connsiteX15" fmla="*/ 0 w 2171123"/>
              <a:gd name="connsiteY15" fmla="*/ 2739592 h 3368351"/>
              <a:gd name="connsiteX16" fmla="*/ 0 w 2171123"/>
              <a:gd name="connsiteY16" fmla="*/ 2178200 h 3368351"/>
              <a:gd name="connsiteX17" fmla="*/ 0 w 2171123"/>
              <a:gd name="connsiteY17" fmla="*/ 1717859 h 3368351"/>
              <a:gd name="connsiteX18" fmla="*/ 0 w 2171123"/>
              <a:gd name="connsiteY18" fmla="*/ 1089100 h 3368351"/>
              <a:gd name="connsiteX19" fmla="*/ 0 w 2171123"/>
              <a:gd name="connsiteY19" fmla="*/ 0 h 336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1123" h="3368351" fill="none" extrusionOk="0">
                <a:moveTo>
                  <a:pt x="0" y="0"/>
                </a:moveTo>
                <a:cubicBezTo>
                  <a:pt x="245269" y="-36748"/>
                  <a:pt x="363128" y="4696"/>
                  <a:pt x="499358" y="0"/>
                </a:cubicBezTo>
                <a:cubicBezTo>
                  <a:pt x="635588" y="-4696"/>
                  <a:pt x="772639" y="19182"/>
                  <a:pt x="977005" y="0"/>
                </a:cubicBezTo>
                <a:cubicBezTo>
                  <a:pt x="1181371" y="-19182"/>
                  <a:pt x="1338611" y="41324"/>
                  <a:pt x="1454652" y="0"/>
                </a:cubicBezTo>
                <a:cubicBezTo>
                  <a:pt x="1570693" y="-41324"/>
                  <a:pt x="1950532" y="78465"/>
                  <a:pt x="2171123" y="0"/>
                </a:cubicBezTo>
                <a:cubicBezTo>
                  <a:pt x="2179082" y="121218"/>
                  <a:pt x="2160896" y="474829"/>
                  <a:pt x="2171123" y="595075"/>
                </a:cubicBezTo>
                <a:cubicBezTo>
                  <a:pt x="2181350" y="715321"/>
                  <a:pt x="2147790" y="947876"/>
                  <a:pt x="2171123" y="1156467"/>
                </a:cubicBezTo>
                <a:cubicBezTo>
                  <a:pt x="2194456" y="1365058"/>
                  <a:pt x="2164954" y="1514669"/>
                  <a:pt x="2171123" y="1717859"/>
                </a:cubicBezTo>
                <a:cubicBezTo>
                  <a:pt x="2177292" y="1921049"/>
                  <a:pt x="2126616" y="2051751"/>
                  <a:pt x="2171123" y="2279251"/>
                </a:cubicBezTo>
                <a:cubicBezTo>
                  <a:pt x="2215630" y="2506751"/>
                  <a:pt x="2144984" y="2658840"/>
                  <a:pt x="2171123" y="2773276"/>
                </a:cubicBezTo>
                <a:cubicBezTo>
                  <a:pt x="2197262" y="2887712"/>
                  <a:pt x="2128093" y="3173786"/>
                  <a:pt x="2171123" y="3368351"/>
                </a:cubicBezTo>
                <a:cubicBezTo>
                  <a:pt x="2013025" y="3428727"/>
                  <a:pt x="1776396" y="3345497"/>
                  <a:pt x="1650053" y="3368351"/>
                </a:cubicBezTo>
                <a:cubicBezTo>
                  <a:pt x="1523710" y="3391205"/>
                  <a:pt x="1334789" y="3364758"/>
                  <a:pt x="1063850" y="3368351"/>
                </a:cubicBezTo>
                <a:cubicBezTo>
                  <a:pt x="792911" y="3371944"/>
                  <a:pt x="791758" y="3321563"/>
                  <a:pt x="564492" y="3368351"/>
                </a:cubicBezTo>
                <a:cubicBezTo>
                  <a:pt x="337226" y="3415139"/>
                  <a:pt x="210784" y="3346655"/>
                  <a:pt x="0" y="3368351"/>
                </a:cubicBezTo>
                <a:cubicBezTo>
                  <a:pt x="-13964" y="3064201"/>
                  <a:pt x="24488" y="2903794"/>
                  <a:pt x="0" y="2739592"/>
                </a:cubicBezTo>
                <a:cubicBezTo>
                  <a:pt x="-24488" y="2575390"/>
                  <a:pt x="56552" y="2431784"/>
                  <a:pt x="0" y="2178200"/>
                </a:cubicBezTo>
                <a:cubicBezTo>
                  <a:pt x="-56552" y="1924616"/>
                  <a:pt x="23405" y="1833971"/>
                  <a:pt x="0" y="1717859"/>
                </a:cubicBezTo>
                <a:cubicBezTo>
                  <a:pt x="-23405" y="1601747"/>
                  <a:pt x="63313" y="1362554"/>
                  <a:pt x="0" y="1089100"/>
                </a:cubicBezTo>
                <a:cubicBezTo>
                  <a:pt x="-63313" y="815646"/>
                  <a:pt x="2781" y="415211"/>
                  <a:pt x="0" y="0"/>
                </a:cubicBezTo>
                <a:close/>
              </a:path>
              <a:path w="2171123" h="3368351" stroke="0" extrusionOk="0">
                <a:moveTo>
                  <a:pt x="0" y="0"/>
                </a:moveTo>
                <a:cubicBezTo>
                  <a:pt x="138223" y="-22108"/>
                  <a:pt x="387875" y="9669"/>
                  <a:pt x="499358" y="0"/>
                </a:cubicBezTo>
                <a:cubicBezTo>
                  <a:pt x="610841" y="-9669"/>
                  <a:pt x="795333" y="43575"/>
                  <a:pt x="1042139" y="0"/>
                </a:cubicBezTo>
                <a:cubicBezTo>
                  <a:pt x="1288945" y="-43575"/>
                  <a:pt x="1361883" y="17239"/>
                  <a:pt x="1519786" y="0"/>
                </a:cubicBezTo>
                <a:cubicBezTo>
                  <a:pt x="1677689" y="-17239"/>
                  <a:pt x="1953602" y="30372"/>
                  <a:pt x="2171123" y="0"/>
                </a:cubicBezTo>
                <a:cubicBezTo>
                  <a:pt x="2230767" y="260118"/>
                  <a:pt x="2138024" y="358362"/>
                  <a:pt x="2171123" y="527708"/>
                </a:cubicBezTo>
                <a:cubicBezTo>
                  <a:pt x="2204222" y="697054"/>
                  <a:pt x="2157042" y="943192"/>
                  <a:pt x="2171123" y="1122784"/>
                </a:cubicBezTo>
                <a:cubicBezTo>
                  <a:pt x="2185204" y="1302376"/>
                  <a:pt x="2157394" y="1612662"/>
                  <a:pt x="2171123" y="1751543"/>
                </a:cubicBezTo>
                <a:cubicBezTo>
                  <a:pt x="2184852" y="1890424"/>
                  <a:pt x="2156649" y="2127238"/>
                  <a:pt x="2171123" y="2245567"/>
                </a:cubicBezTo>
                <a:cubicBezTo>
                  <a:pt x="2185597" y="2363896"/>
                  <a:pt x="2157713" y="2592775"/>
                  <a:pt x="2171123" y="2739592"/>
                </a:cubicBezTo>
                <a:cubicBezTo>
                  <a:pt x="2184533" y="2886409"/>
                  <a:pt x="2168613" y="3108727"/>
                  <a:pt x="2171123" y="3368351"/>
                </a:cubicBezTo>
                <a:cubicBezTo>
                  <a:pt x="1950894" y="3391530"/>
                  <a:pt x="1795509" y="3327562"/>
                  <a:pt x="1693476" y="3368351"/>
                </a:cubicBezTo>
                <a:cubicBezTo>
                  <a:pt x="1591443" y="3409140"/>
                  <a:pt x="1333222" y="3307607"/>
                  <a:pt x="1150695" y="3368351"/>
                </a:cubicBezTo>
                <a:cubicBezTo>
                  <a:pt x="968168" y="3429095"/>
                  <a:pt x="830766" y="3313728"/>
                  <a:pt x="673048" y="3368351"/>
                </a:cubicBezTo>
                <a:cubicBezTo>
                  <a:pt x="515330" y="3422974"/>
                  <a:pt x="280968" y="3288308"/>
                  <a:pt x="0" y="3368351"/>
                </a:cubicBezTo>
                <a:cubicBezTo>
                  <a:pt x="-39756" y="3237884"/>
                  <a:pt x="10663" y="3102924"/>
                  <a:pt x="0" y="2840643"/>
                </a:cubicBezTo>
                <a:cubicBezTo>
                  <a:pt x="-10663" y="2578362"/>
                  <a:pt x="18884" y="2402921"/>
                  <a:pt x="0" y="2211884"/>
                </a:cubicBezTo>
                <a:cubicBezTo>
                  <a:pt x="-18884" y="2020847"/>
                  <a:pt x="31452" y="1791473"/>
                  <a:pt x="0" y="1583125"/>
                </a:cubicBezTo>
                <a:cubicBezTo>
                  <a:pt x="-31452" y="1374777"/>
                  <a:pt x="20688" y="1203509"/>
                  <a:pt x="0" y="954366"/>
                </a:cubicBezTo>
                <a:cubicBezTo>
                  <a:pt x="-20688" y="705223"/>
                  <a:pt x="46742" y="622580"/>
                  <a:pt x="0" y="494025"/>
                </a:cubicBezTo>
                <a:cubicBezTo>
                  <a:pt x="-46742" y="365470"/>
                  <a:pt x="30823" y="206208"/>
                  <a:pt x="0" y="0"/>
                </a:cubicBezTo>
                <a:close/>
              </a:path>
            </a:pathLst>
          </a:custGeom>
          <a:solidFill>
            <a:schemeClr val="bg1"/>
          </a:solidFill>
          <a:ln w="19050">
            <a:solidFill>
              <a:srgbClr val="00B0F0"/>
            </a:solidFill>
            <a:extLst>
              <a:ext uri="{C807C97D-BFC1-408E-A445-0C87EB9F89A2}">
                <ask:lineSketchStyleProps xmlns:ask="http://schemas.microsoft.com/office/drawing/2018/sketchyshapes" sd="423036277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2">
            <a:extLst>
              <a:ext uri="{FF2B5EF4-FFF2-40B4-BE49-F238E27FC236}">
                <a16:creationId xmlns:a16="http://schemas.microsoft.com/office/drawing/2014/main" id="{DCD26871-1407-4818-A68B-D2EC9D79A588}"/>
              </a:ext>
            </a:extLst>
          </p:cNvPr>
          <p:cNvGraphicFramePr>
            <a:graphicFrameLocks noGrp="1"/>
          </p:cNvGraphicFramePr>
          <p:nvPr userDrawn="1">
            <p:extLst>
              <p:ext uri="{D42A27DB-BD31-4B8C-83A1-F6EECF244321}">
                <p14:modId xmlns:p14="http://schemas.microsoft.com/office/powerpoint/2010/main" val="471558318"/>
              </p:ext>
            </p:extLst>
          </p:nvPr>
        </p:nvGraphicFramePr>
        <p:xfrm>
          <a:off x="174171" y="1416827"/>
          <a:ext cx="2065877" cy="3260919"/>
        </p:xfrm>
        <a:graphic>
          <a:graphicData uri="http://schemas.openxmlformats.org/drawingml/2006/table">
            <a:tbl>
              <a:tblPr>
                <a:tableStyleId>{2D5ABB26-0587-4C30-8999-92F81FD0307C}</a:tableStyleId>
              </a:tblPr>
              <a:tblGrid>
                <a:gridCol w="2065877">
                  <a:extLst>
                    <a:ext uri="{9D8B030D-6E8A-4147-A177-3AD203B41FA5}">
                      <a16:colId xmlns:a16="http://schemas.microsoft.com/office/drawing/2014/main" val="3432592881"/>
                    </a:ext>
                  </a:extLst>
                </a:gridCol>
              </a:tblGrid>
              <a:tr h="108697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dirty="0"/>
                        <a:t>atomic number </a:t>
                      </a:r>
                    </a:p>
                    <a:p>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908185840"/>
                  </a:ext>
                </a:extLst>
              </a:tr>
              <a:tr h="1086973">
                <a:tc>
                  <a:txBody>
                    <a:bodyPr/>
                    <a:lstStyle/>
                    <a:p>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556504523"/>
                  </a:ext>
                </a:extLst>
              </a:tr>
              <a:tr h="1086973">
                <a:tc>
                  <a:txBody>
                    <a:bodyPr/>
                    <a:lstStyle/>
                    <a:p>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4195646363"/>
                  </a:ext>
                </a:extLst>
              </a:tr>
            </a:tbl>
          </a:graphicData>
        </a:graphic>
      </p:graphicFrame>
      <p:pic>
        <p:nvPicPr>
          <p:cNvPr id="13" name="Picture 12">
            <a:extLst>
              <a:ext uri="{FF2B5EF4-FFF2-40B4-BE49-F238E27FC236}">
                <a16:creationId xmlns:a16="http://schemas.microsoft.com/office/drawing/2014/main" id="{7D4E22B7-69B0-46B3-A29B-FA57B21BCB00}"/>
              </a:ext>
            </a:extLst>
          </p:cNvPr>
          <p:cNvPicPr>
            <a:picLocks noChangeAspect="1"/>
          </p:cNvPicPr>
          <p:nvPr userDrawn="1"/>
        </p:nvPicPr>
        <p:blipFill>
          <a:blip r:embed="rId2"/>
          <a:stretch>
            <a:fillRect/>
          </a:stretch>
        </p:blipFill>
        <p:spPr>
          <a:xfrm>
            <a:off x="1040085" y="1022686"/>
            <a:ext cx="221455" cy="247685"/>
          </a:xfrm>
          <a:prstGeom prst="rect">
            <a:avLst/>
          </a:prstGeom>
        </p:spPr>
      </p:pic>
    </p:spTree>
    <p:extLst>
      <p:ext uri="{BB962C8B-B14F-4D97-AF65-F5344CB8AC3E}">
        <p14:creationId xmlns:p14="http://schemas.microsoft.com/office/powerpoint/2010/main" val="142718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Read I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2CBDA2-C03A-4563-8DF3-4565A57CD73A}"/>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Atoms – Questions</a:t>
            </a:r>
          </a:p>
        </p:txBody>
      </p:sp>
      <p:sp>
        <p:nvSpPr>
          <p:cNvPr id="18" name="TextBox 17">
            <a:extLst>
              <a:ext uri="{FF2B5EF4-FFF2-40B4-BE49-F238E27FC236}">
                <a16:creationId xmlns:a16="http://schemas.microsoft.com/office/drawing/2014/main" id="{CDBCCD8B-B1CA-470E-A1AF-C2C72C87CC28}"/>
              </a:ext>
            </a:extLst>
          </p:cNvPr>
          <p:cNvSpPr txBox="1"/>
          <p:nvPr userDrawn="1"/>
        </p:nvSpPr>
        <p:spPr>
          <a:xfrm>
            <a:off x="0" y="0"/>
            <a:ext cx="1361270" cy="2954655"/>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2" name="Rectangle 11">
            <a:extLst>
              <a:ext uri="{FF2B5EF4-FFF2-40B4-BE49-F238E27FC236}">
                <a16:creationId xmlns:a16="http://schemas.microsoft.com/office/drawing/2014/main" id="{ECBF39C4-1A46-4B54-BEEA-CB7389E7FB2D}"/>
              </a:ext>
            </a:extLst>
          </p:cNvPr>
          <p:cNvSpPr/>
          <p:nvPr userDrawn="1"/>
        </p:nvSpPr>
        <p:spPr>
          <a:xfrm>
            <a:off x="248478" y="417394"/>
            <a:ext cx="2017644" cy="238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extBox 1">
            <a:extLst>
              <a:ext uri="{FF2B5EF4-FFF2-40B4-BE49-F238E27FC236}">
                <a16:creationId xmlns:a16="http://schemas.microsoft.com/office/drawing/2014/main" id="{18E7F317-73F5-44CC-B58E-A6B4B7CA0E98}"/>
              </a:ext>
            </a:extLst>
          </p:cNvPr>
          <p:cNvSpPr txBox="1"/>
          <p:nvPr userDrawn="1"/>
        </p:nvSpPr>
        <p:spPr>
          <a:xfrm>
            <a:off x="2543894" y="1153070"/>
            <a:ext cx="3208171" cy="430887"/>
          </a:xfrm>
          <a:prstGeom prst="rect">
            <a:avLst/>
          </a:prstGeom>
          <a:noFill/>
        </p:spPr>
        <p:txBody>
          <a:bodyPr wrap="square" rtlCol="0">
            <a:spAutoFit/>
          </a:bodyPr>
          <a:lstStyle/>
          <a:p>
            <a:pPr marL="228600" indent="-228600" defTabSz="1005840">
              <a:buFont typeface="+mj-lt"/>
              <a:buAutoNum type="arabicPeriod"/>
            </a:pPr>
            <a:r>
              <a:rPr lang="en-US" sz="1100" dirty="0">
                <a:solidFill>
                  <a:prstClr val="black"/>
                </a:solidFill>
                <a:latin typeface="Verdana" panose="020B0604030504040204" pitchFamily="34" charset="0"/>
                <a:ea typeface="Verdana" panose="020B0604030504040204" pitchFamily="34" charset="0"/>
              </a:rPr>
              <a:t>Atomic number is the number of _____ in an atom.</a:t>
            </a:r>
          </a:p>
        </p:txBody>
      </p:sp>
      <p:sp>
        <p:nvSpPr>
          <p:cNvPr id="3" name="TextBox 2">
            <a:extLst>
              <a:ext uri="{FF2B5EF4-FFF2-40B4-BE49-F238E27FC236}">
                <a16:creationId xmlns:a16="http://schemas.microsoft.com/office/drawing/2014/main" id="{59F3363A-D547-4606-86B8-D947B9B6CF75}"/>
              </a:ext>
            </a:extLst>
          </p:cNvPr>
          <p:cNvSpPr txBox="1"/>
          <p:nvPr userDrawn="1"/>
        </p:nvSpPr>
        <p:spPr>
          <a:xfrm>
            <a:off x="2657162" y="1611332"/>
            <a:ext cx="3021494" cy="1000274"/>
          </a:xfrm>
          <a:prstGeom prst="rect">
            <a:avLst/>
          </a:prstGeom>
          <a:noFill/>
        </p:spPr>
        <p:txBody>
          <a:bodyPr wrap="square" rtlCol="0">
            <a:spAutoFit/>
          </a:bodyPr>
          <a:lstStyle/>
          <a:p>
            <a:pPr marL="37719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Protons </a:t>
            </a:r>
          </a:p>
          <a:p>
            <a:pPr marL="37719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Neutrons </a:t>
            </a:r>
          </a:p>
          <a:p>
            <a:pPr marL="37719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Electrons </a:t>
            </a:r>
          </a:p>
          <a:p>
            <a:pPr marL="37719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Nuclei </a:t>
            </a:r>
          </a:p>
        </p:txBody>
      </p:sp>
      <p:sp>
        <p:nvSpPr>
          <p:cNvPr id="4" name="TextBox 3">
            <a:extLst>
              <a:ext uri="{FF2B5EF4-FFF2-40B4-BE49-F238E27FC236}">
                <a16:creationId xmlns:a16="http://schemas.microsoft.com/office/drawing/2014/main" id="{E90149C7-C1C7-4BAA-98B2-F7544EA35C69}"/>
              </a:ext>
            </a:extLst>
          </p:cNvPr>
          <p:cNvSpPr txBox="1"/>
          <p:nvPr userDrawn="1"/>
        </p:nvSpPr>
        <p:spPr>
          <a:xfrm>
            <a:off x="2528094" y="2913699"/>
            <a:ext cx="3279630" cy="430887"/>
          </a:xfrm>
          <a:prstGeom prst="rect">
            <a:avLst/>
          </a:prstGeom>
          <a:noFill/>
        </p:spPr>
        <p:txBody>
          <a:bodyPr wrap="square" rtlCol="0">
            <a:spAutoFit/>
          </a:bodyPr>
          <a:lstStyle/>
          <a:p>
            <a:pPr marL="228600" indent="-228600" defTabSz="1005840">
              <a:buFont typeface="+mj-lt"/>
              <a:buAutoNum type="arabicPeriod" startAt="2"/>
            </a:pPr>
            <a:r>
              <a:rPr lang="en-US" sz="1100" dirty="0">
                <a:solidFill>
                  <a:prstClr val="black"/>
                </a:solidFill>
                <a:latin typeface="Verdana" panose="020B0604030504040204" pitchFamily="34" charset="0"/>
                <a:ea typeface="Verdana" panose="020B0604030504040204" pitchFamily="34" charset="0"/>
              </a:rPr>
              <a:t>What are the two subatomic particles found inside the nucleus?</a:t>
            </a:r>
          </a:p>
        </p:txBody>
      </p:sp>
      <p:sp>
        <p:nvSpPr>
          <p:cNvPr id="5" name="TextBox 4">
            <a:extLst>
              <a:ext uri="{FF2B5EF4-FFF2-40B4-BE49-F238E27FC236}">
                <a16:creationId xmlns:a16="http://schemas.microsoft.com/office/drawing/2014/main" id="{9D3A2210-4A42-44E0-A612-0EA5EB748C84}"/>
              </a:ext>
            </a:extLst>
          </p:cNvPr>
          <p:cNvSpPr txBox="1"/>
          <p:nvPr userDrawn="1"/>
        </p:nvSpPr>
        <p:spPr>
          <a:xfrm>
            <a:off x="2657161" y="3344586"/>
            <a:ext cx="3021495" cy="1000274"/>
          </a:xfrm>
          <a:prstGeom prst="rect">
            <a:avLst/>
          </a:prstGeom>
          <a:noFill/>
        </p:spPr>
        <p:txBody>
          <a:bodyPr wrap="square" rtlCol="0">
            <a:spAutoFit/>
          </a:bodyPr>
          <a:lstStyle/>
          <a:p>
            <a:pPr marL="37719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Protons and electrons</a:t>
            </a:r>
          </a:p>
          <a:p>
            <a:pPr marL="37719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Electrons and neutrons</a:t>
            </a:r>
          </a:p>
          <a:p>
            <a:pPr marL="37719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Protons and neutrons</a:t>
            </a:r>
          </a:p>
          <a:p>
            <a:pPr marL="377190" indent="-22860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Electrons and ions</a:t>
            </a:r>
          </a:p>
        </p:txBody>
      </p:sp>
      <p:sp>
        <p:nvSpPr>
          <p:cNvPr id="16" name="TextBox 15">
            <a:extLst>
              <a:ext uri="{FF2B5EF4-FFF2-40B4-BE49-F238E27FC236}">
                <a16:creationId xmlns:a16="http://schemas.microsoft.com/office/drawing/2014/main" id="{1A562E12-6107-493A-8C2C-FCBA2984F62E}"/>
              </a:ext>
            </a:extLst>
          </p:cNvPr>
          <p:cNvSpPr txBox="1"/>
          <p:nvPr userDrawn="1"/>
        </p:nvSpPr>
        <p:spPr>
          <a:xfrm>
            <a:off x="5791919" y="1153069"/>
            <a:ext cx="3208171" cy="430887"/>
          </a:xfrm>
          <a:prstGeom prst="rect">
            <a:avLst/>
          </a:prstGeom>
          <a:noFill/>
        </p:spPr>
        <p:txBody>
          <a:bodyPr wrap="square" rtlCol="0">
            <a:spAutoFit/>
          </a:bodyPr>
          <a:lstStyle/>
          <a:p>
            <a:pPr marL="228600" indent="-228600" defTabSz="1005840">
              <a:buFont typeface="+mj-lt"/>
              <a:buAutoNum type="arabicPeriod" startAt="3"/>
            </a:pPr>
            <a:r>
              <a:rPr lang="en-US" sz="1100" dirty="0">
                <a:solidFill>
                  <a:prstClr val="black"/>
                </a:solidFill>
                <a:latin typeface="Verdana" panose="020B0604030504040204" pitchFamily="34" charset="0"/>
                <a:ea typeface="Verdana" panose="020B0604030504040204" pitchFamily="34" charset="0"/>
              </a:rPr>
              <a:t>Which two subatomic particles have approximately the same mass?</a:t>
            </a:r>
          </a:p>
        </p:txBody>
      </p:sp>
      <p:sp>
        <p:nvSpPr>
          <p:cNvPr id="22" name="Rectangle 21">
            <a:extLst>
              <a:ext uri="{FF2B5EF4-FFF2-40B4-BE49-F238E27FC236}">
                <a16:creationId xmlns:a16="http://schemas.microsoft.com/office/drawing/2014/main" id="{2BEACE44-BD79-4365-83DC-3C53C5BE4244}"/>
              </a:ext>
            </a:extLst>
          </p:cNvPr>
          <p:cNvSpPr/>
          <p:nvPr userDrawn="1"/>
        </p:nvSpPr>
        <p:spPr>
          <a:xfrm>
            <a:off x="5926994" y="1611332"/>
            <a:ext cx="2816956" cy="1000274"/>
          </a:xfrm>
          <a:prstGeom prst="rect">
            <a:avLst/>
          </a:prstGeom>
        </p:spPr>
        <p:txBody>
          <a:bodyPr wrap="square">
            <a:spAutoFit/>
          </a:bodyPr>
          <a:lstStyle/>
          <a:p>
            <a:pPr marL="377190" indent="-228600" defTabSz="1005840">
              <a:lnSpc>
                <a:spcPct val="100000"/>
              </a:lnSpc>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Protons and electrons</a:t>
            </a:r>
          </a:p>
          <a:p>
            <a:pPr marL="377190" indent="-228600" defTabSz="1005840">
              <a:lnSpc>
                <a:spcPct val="100000"/>
              </a:lnSpc>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Electrons and neutrons</a:t>
            </a:r>
          </a:p>
          <a:p>
            <a:pPr marL="377190" indent="-228600" defTabSz="1005840">
              <a:lnSpc>
                <a:spcPct val="100000"/>
              </a:lnSpc>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Protons and neutrons</a:t>
            </a:r>
          </a:p>
          <a:p>
            <a:pPr marL="377190" indent="-228600" defTabSz="1005840">
              <a:lnSpc>
                <a:spcPct val="100000"/>
              </a:lnSpc>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Electrons and nuclei</a:t>
            </a:r>
          </a:p>
        </p:txBody>
      </p:sp>
    </p:spTree>
    <p:extLst>
      <p:ext uri="{BB962C8B-B14F-4D97-AF65-F5344CB8AC3E}">
        <p14:creationId xmlns:p14="http://schemas.microsoft.com/office/powerpoint/2010/main" val="164236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1 </a:t>
            </a:r>
          </a:p>
        </p:txBody>
      </p:sp>
      <p:sp>
        <p:nvSpPr>
          <p:cNvPr id="3" name="TextBox 2">
            <a:extLst>
              <a:ext uri="{FF2B5EF4-FFF2-40B4-BE49-F238E27FC236}">
                <a16:creationId xmlns:a16="http://schemas.microsoft.com/office/drawing/2014/main" id="{AA1A858F-9C25-4C6B-94E5-249EF3DBB659}"/>
              </a:ext>
            </a:extLst>
          </p:cNvPr>
          <p:cNvSpPr txBox="1"/>
          <p:nvPr userDrawn="1"/>
        </p:nvSpPr>
        <p:spPr>
          <a:xfrm>
            <a:off x="2603758" y="608111"/>
            <a:ext cx="6380921" cy="332398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b="1" dirty="0">
                <a:latin typeface="Verdana" panose="020B0604030504040204" pitchFamily="34" charset="0"/>
                <a:ea typeface="Verdana" panose="020B0604030504040204" pitchFamily="34" charset="0"/>
                <a:cs typeface="Verdana" panose="020B0604030504040204" pitchFamily="34" charset="0"/>
              </a:rPr>
              <a:t>Atoms </a:t>
            </a:r>
            <a:r>
              <a:rPr lang="en-US" sz="1400" dirty="0">
                <a:latin typeface="Verdana" panose="020B0604030504040204" pitchFamily="34" charset="0"/>
                <a:ea typeface="Verdana" panose="020B0604030504040204" pitchFamily="34" charset="0"/>
                <a:cs typeface="Verdana" panose="020B0604030504040204" pitchFamily="34" charset="0"/>
              </a:rPr>
              <a:t>are the building blocks for all matter. Within atoms, there are </a:t>
            </a:r>
            <a:r>
              <a:rPr lang="en-US" sz="1400" b="1" dirty="0">
                <a:latin typeface="Verdana" panose="020B0604030504040204" pitchFamily="34" charset="0"/>
                <a:ea typeface="Verdana" panose="020B0604030504040204" pitchFamily="34" charset="0"/>
                <a:cs typeface="Verdana" panose="020B0604030504040204" pitchFamily="34" charset="0"/>
              </a:rPr>
              <a:t>subatomic particles </a:t>
            </a:r>
            <a:r>
              <a:rPr lang="en-US" sz="1400" dirty="0">
                <a:latin typeface="Verdana" panose="020B0604030504040204" pitchFamily="34" charset="0"/>
                <a:ea typeface="Verdana" panose="020B0604030504040204" pitchFamily="34" charset="0"/>
                <a:cs typeface="Verdana" panose="020B0604030504040204" pitchFamily="34" charset="0"/>
              </a:rPr>
              <a:t>that you will learn about today.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400" dirty="0">
              <a:effectLst/>
              <a:latin typeface="Verdana" panose="020B0604030504040204" pitchFamily="34" charset="0"/>
              <a:ea typeface="Verdana" panose="020B0604030504040204" pitchFamily="34" charset="0"/>
              <a:cs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Verdana" panose="020B0604030504040204" pitchFamily="34" charset="0"/>
                <a:ea typeface="Verdana" panose="020B0604030504040204" pitchFamily="34" charset="0"/>
                <a:cs typeface="Verdana" panose="020B0604030504040204" pitchFamily="34" charset="0"/>
              </a:rPr>
              <a:t>The number of protons in an atom is its </a:t>
            </a:r>
            <a:r>
              <a:rPr lang="en-US" sz="1400" b="1" dirty="0">
                <a:latin typeface="Verdana" panose="020B0604030504040204" pitchFamily="34" charset="0"/>
                <a:ea typeface="Verdana" panose="020B0604030504040204" pitchFamily="34" charset="0"/>
                <a:cs typeface="Verdana" panose="020B0604030504040204" pitchFamily="34" charset="0"/>
              </a:rPr>
              <a:t>atomic number</a:t>
            </a:r>
            <a:r>
              <a:rPr lang="en-US" sz="1400" dirty="0">
                <a:latin typeface="Verdana" panose="020B0604030504040204" pitchFamily="34" charset="0"/>
                <a:ea typeface="Verdana" panose="020B0604030504040204" pitchFamily="34" charset="0"/>
                <a:cs typeface="Verdana" panose="020B0604030504040204" pitchFamily="34" charset="0"/>
              </a:rPr>
              <a:t>. This determines the element’s identity. The Periodic Table organizes all of the elements by their atomic number.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a:latin typeface="Verdana" panose="020B0604030504040204" pitchFamily="34" charset="0"/>
                <a:ea typeface="Verdana" panose="020B0604030504040204" pitchFamily="34" charset="0"/>
                <a:cs typeface="Verdana" panose="020B0604030504040204" pitchFamily="34" charset="0"/>
              </a:rPr>
              <a:t>Protons </a:t>
            </a:r>
            <a:r>
              <a:rPr lang="en-US" sz="1400" dirty="0">
                <a:latin typeface="Verdana" panose="020B0604030504040204" pitchFamily="34" charset="0"/>
                <a:ea typeface="Verdana" panose="020B0604030504040204" pitchFamily="34" charset="0"/>
                <a:cs typeface="Verdana" panose="020B0604030504040204" pitchFamily="34" charset="0"/>
              </a:rPr>
              <a:t>have a </a:t>
            </a:r>
            <a:r>
              <a:rPr lang="en-US" sz="1400" b="1" dirty="0">
                <a:latin typeface="Verdana" panose="020B0604030504040204" pitchFamily="34" charset="0"/>
                <a:ea typeface="Verdana" panose="020B0604030504040204" pitchFamily="34" charset="0"/>
                <a:cs typeface="Verdana" panose="020B0604030504040204" pitchFamily="34" charset="0"/>
              </a:rPr>
              <a:t>positive charge (+) </a:t>
            </a:r>
            <a:r>
              <a:rPr lang="en-US" sz="1400" dirty="0">
                <a:latin typeface="Verdana" panose="020B0604030504040204" pitchFamily="34" charset="0"/>
                <a:ea typeface="Verdana" panose="020B0604030504040204" pitchFamily="34" charset="0"/>
                <a:cs typeface="Verdana" panose="020B0604030504040204" pitchFamily="34" charset="0"/>
              </a:rPr>
              <a:t>and are found in the center of the atom, which is also called the </a:t>
            </a:r>
            <a:r>
              <a:rPr lang="en-US" sz="1400" b="1" dirty="0">
                <a:latin typeface="Verdana" panose="020B0604030504040204" pitchFamily="34" charset="0"/>
                <a:ea typeface="Verdana" panose="020B0604030504040204" pitchFamily="34" charset="0"/>
                <a:cs typeface="Verdana" panose="020B0604030504040204" pitchFamily="34" charset="0"/>
              </a:rPr>
              <a:t>nucleus.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1"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a:latin typeface="Verdana" panose="020B0604030504040204" pitchFamily="34" charset="0"/>
                <a:ea typeface="Verdana" panose="020B0604030504040204" pitchFamily="34" charset="0"/>
                <a:cs typeface="Verdana" panose="020B0604030504040204" pitchFamily="34" charset="0"/>
              </a:rPr>
              <a:t>Neutrons </a:t>
            </a:r>
            <a:r>
              <a:rPr lang="en-US" sz="1400" dirty="0">
                <a:latin typeface="Verdana" panose="020B0604030504040204" pitchFamily="34" charset="0"/>
                <a:ea typeface="Verdana" panose="020B0604030504040204" pitchFamily="34" charset="0"/>
                <a:cs typeface="Verdana" panose="020B0604030504040204" pitchFamily="34" charset="0"/>
              </a:rPr>
              <a:t>are </a:t>
            </a:r>
            <a:r>
              <a:rPr lang="en-US" sz="1400" b="1" dirty="0">
                <a:latin typeface="Verdana" panose="020B0604030504040204" pitchFamily="34" charset="0"/>
                <a:ea typeface="Verdana" panose="020B0604030504040204" pitchFamily="34" charset="0"/>
                <a:cs typeface="Verdana" panose="020B0604030504040204" pitchFamily="34" charset="0"/>
              </a:rPr>
              <a:t>neutral</a:t>
            </a:r>
            <a:r>
              <a:rPr lang="en-US" sz="1400" dirty="0">
                <a:latin typeface="Verdana" panose="020B0604030504040204" pitchFamily="34" charset="0"/>
                <a:ea typeface="Verdana" panose="020B0604030504040204" pitchFamily="34" charset="0"/>
                <a:cs typeface="Verdana" panose="020B0604030504040204" pitchFamily="34" charset="0"/>
              </a:rPr>
              <a:t>, which means they have no charge (0). They are also found in the </a:t>
            </a:r>
            <a:r>
              <a:rPr lang="en-US" sz="1400" b="1" dirty="0">
                <a:latin typeface="Verdana" panose="020B0604030504040204" pitchFamily="34" charset="0"/>
                <a:ea typeface="Verdana" panose="020B0604030504040204" pitchFamily="34" charset="0"/>
                <a:cs typeface="Verdana" panose="020B0604030504040204" pitchFamily="34" charset="0"/>
              </a:rPr>
              <a:t>nucleus</a:t>
            </a:r>
            <a:r>
              <a:rPr lang="en-US" sz="1400" dirty="0">
                <a:latin typeface="Verdana" panose="020B0604030504040204" pitchFamily="34" charset="0"/>
                <a:ea typeface="Verdana" panose="020B0604030504040204" pitchFamily="34" charset="0"/>
                <a:cs typeface="Verdana" panose="020B0604030504040204" pitchFamily="34" charset="0"/>
              </a:rPr>
              <a:t>. </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1" dirty="0">
                <a:latin typeface="Verdana" panose="020B0604030504040204" pitchFamily="34" charset="0"/>
                <a:ea typeface="Verdana" panose="020B0604030504040204" pitchFamily="34" charset="0"/>
                <a:cs typeface="Verdana" panose="020B0604030504040204" pitchFamily="34" charset="0"/>
              </a:rPr>
              <a:t>Electrons </a:t>
            </a:r>
            <a:r>
              <a:rPr lang="en-US" sz="1400" dirty="0">
                <a:latin typeface="Verdana" panose="020B0604030504040204" pitchFamily="34" charset="0"/>
                <a:ea typeface="Verdana" panose="020B0604030504040204" pitchFamily="34" charset="0"/>
                <a:cs typeface="Verdana" panose="020B0604030504040204" pitchFamily="34" charset="0"/>
              </a:rPr>
              <a:t>have a </a:t>
            </a:r>
            <a:r>
              <a:rPr lang="en-US" sz="1400" b="1" dirty="0">
                <a:latin typeface="Verdana" panose="020B0604030504040204" pitchFamily="34" charset="0"/>
                <a:ea typeface="Verdana" panose="020B0604030504040204" pitchFamily="34" charset="0"/>
                <a:cs typeface="Verdana" panose="020B0604030504040204" pitchFamily="34" charset="0"/>
              </a:rPr>
              <a:t>negative charge (-) </a:t>
            </a:r>
            <a:r>
              <a:rPr lang="en-US" sz="1400" dirty="0">
                <a:latin typeface="Verdana" panose="020B0604030504040204" pitchFamily="34" charset="0"/>
                <a:ea typeface="Verdana" panose="020B0604030504040204" pitchFamily="34" charset="0"/>
                <a:cs typeface="Verdana" panose="020B0604030504040204" pitchFamily="34" charset="0"/>
              </a:rPr>
              <a:t>and are found orbiting the nucleus in the electron cloud. </a:t>
            </a:r>
            <a:endParaRPr lang="en-US" sz="1800" dirty="0">
              <a:effectLst/>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9154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1.xml"/><Relationship Id="rId9" Type="http://schemas.openxmlformats.org/officeDocument/2006/relationships/image" Target="../media/image5.svg"/></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slideLayout" Target="../slideLayouts/slideLayout23.xml"/><Relationship Id="rId1" Type="http://schemas.openxmlformats.org/officeDocument/2006/relationships/slideLayout" Target="../slideLayouts/slideLayout22.xml"/><Relationship Id="rId5" Type="http://schemas.openxmlformats.org/officeDocument/2006/relationships/image" Target="../media/image11.png"/><Relationship Id="rId4" Type="http://schemas.openxmlformats.org/officeDocument/2006/relationships/image" Target="../media/image10.png"/></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26.xml"/><Relationship Id="rId7" Type="http://schemas.openxmlformats.org/officeDocument/2006/relationships/image" Target="../media/image10.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11.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12.xml"/><Relationship Id="rId1" Type="http://schemas.openxmlformats.org/officeDocument/2006/relationships/slideLayout" Target="../slideLayouts/slideLayout29.xml"/><Relationship Id="rId4" Type="http://schemas.openxmlformats.org/officeDocument/2006/relationships/image" Target="../media/image11.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3.xml"/><Relationship Id="rId1" Type="http://schemas.openxmlformats.org/officeDocument/2006/relationships/slideLayout" Target="../slideLayouts/slideLayout30.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theme" Target="../theme/theme14.xml"/><Relationship Id="rId1" Type="http://schemas.openxmlformats.org/officeDocument/2006/relationships/slideLayout" Target="../slideLayouts/slideLayout3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3.xml"/><Relationship Id="rId1" Type="http://schemas.openxmlformats.org/officeDocument/2006/relationships/slideLayout" Target="../slideLayouts/slideLayout5.xml"/><Relationship Id="rId4" Type="http://schemas.openxmlformats.org/officeDocument/2006/relationships/image" Target="../media/image1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1.xml"/><Relationship Id="rId7" Type="http://schemas.openxmlformats.org/officeDocument/2006/relationships/theme" Target="../theme/theme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image" Target="../media/image11.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6.xml"/><Relationship Id="rId1" Type="http://schemas.openxmlformats.org/officeDocument/2006/relationships/slideLayout" Target="../slideLayouts/slideLayout15.xml"/><Relationship Id="rId4" Type="http://schemas.openxmlformats.org/officeDocument/2006/relationships/image" Target="../media/image11.png"/></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theme" Target="../theme/theme8.xml"/><Relationship Id="rId1" Type="http://schemas.openxmlformats.org/officeDocument/2006/relationships/slideLayout" Target="../slideLayouts/slideLayout19.xml"/><Relationship Id="rId4" Type="http://schemas.openxmlformats.org/officeDocument/2006/relationships/image" Target="../media/image11.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21.xml"/><Relationship Id="rId1" Type="http://schemas.openxmlformats.org/officeDocument/2006/relationships/slideLayout" Target="../slideLayouts/slideLayout20.xml"/><Relationship Id="rId5" Type="http://schemas.openxmlformats.org/officeDocument/2006/relationships/image" Target="../media/image11.png"/><Relationship Id="rId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picture containing living, indoor, room, table&#10;&#10;Description automatically generated">
            <a:extLst>
              <a:ext uri="{FF2B5EF4-FFF2-40B4-BE49-F238E27FC236}">
                <a16:creationId xmlns:a16="http://schemas.microsoft.com/office/drawing/2014/main" id="{3FDDD393-AA82-4B40-931E-FC8629F449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pic>
        <p:nvPicPr>
          <p:cNvPr id="9" name="Picture 8" descr="A picture containing table, water, small, sitting&#10;&#10;Description automatically generated">
            <a:extLst>
              <a:ext uri="{FF2B5EF4-FFF2-40B4-BE49-F238E27FC236}">
                <a16:creationId xmlns:a16="http://schemas.microsoft.com/office/drawing/2014/main" id="{B77A2B69-CBA5-45F6-B070-3729262112D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1380847">
            <a:off x="500802" y="2742293"/>
            <a:ext cx="872730" cy="609352"/>
          </a:xfrm>
          <a:prstGeom prst="rect">
            <a:avLst/>
          </a:prstGeom>
        </p:spPr>
      </p:pic>
      <p:pic>
        <p:nvPicPr>
          <p:cNvPr id="12" name="Picture 11" descr="A picture containing table, water, small, sitting&#10;&#10;Description automatically generated">
            <a:extLst>
              <a:ext uri="{FF2B5EF4-FFF2-40B4-BE49-F238E27FC236}">
                <a16:creationId xmlns:a16="http://schemas.microsoft.com/office/drawing/2014/main" id="{DCCBEE15-B50C-4703-A221-88AEE74EB73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176788" y="1666217"/>
            <a:ext cx="550939" cy="366549"/>
          </a:xfrm>
          <a:prstGeom prst="rect">
            <a:avLst/>
          </a:prstGeom>
        </p:spPr>
      </p:pic>
      <p:pic>
        <p:nvPicPr>
          <p:cNvPr id="13" name="Picture 12" descr="A picture containing table, water, small, sitting&#10;&#10;Description automatically generated">
            <a:extLst>
              <a:ext uri="{FF2B5EF4-FFF2-40B4-BE49-F238E27FC236}">
                <a16:creationId xmlns:a16="http://schemas.microsoft.com/office/drawing/2014/main" id="{E21F6277-1836-493E-A502-7459207AB983}"/>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420000">
            <a:off x="1496582" y="2740735"/>
            <a:ext cx="832104" cy="603504"/>
          </a:xfrm>
          <a:prstGeom prst="rect">
            <a:avLst/>
          </a:prstGeom>
        </p:spPr>
      </p:pic>
      <p:pic>
        <p:nvPicPr>
          <p:cNvPr id="14" name="Picture 13" descr="A picture containing table, water, small, sitting&#10;&#10;Description automatically generated">
            <a:extLst>
              <a:ext uri="{FF2B5EF4-FFF2-40B4-BE49-F238E27FC236}">
                <a16:creationId xmlns:a16="http://schemas.microsoft.com/office/drawing/2014/main" id="{84992F9A-4371-43CA-A462-2173ED25C8E1}"/>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420000">
            <a:off x="951163" y="1901717"/>
            <a:ext cx="621792" cy="429768"/>
          </a:xfrm>
          <a:prstGeom prst="rect">
            <a:avLst/>
          </a:prstGeom>
        </p:spPr>
      </p:pic>
      <p:pic>
        <p:nvPicPr>
          <p:cNvPr id="15" name="Picture 14" descr="A picture containing table, water, small, sitting&#10;&#10;Description automatically generated">
            <a:extLst>
              <a:ext uri="{FF2B5EF4-FFF2-40B4-BE49-F238E27FC236}">
                <a16:creationId xmlns:a16="http://schemas.microsoft.com/office/drawing/2014/main" id="{F853FDCB-E682-4AE0-B0C8-2865B672B8B3}"/>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420000">
            <a:off x="1689158" y="1902196"/>
            <a:ext cx="603504" cy="429768"/>
          </a:xfrm>
          <a:prstGeom prst="rect">
            <a:avLst/>
          </a:prstGeom>
        </p:spPr>
      </p:pic>
      <p:pic>
        <p:nvPicPr>
          <p:cNvPr id="17" name="Picture 16" descr="A picture containing table, water, small, sitting&#10;&#10;Description automatically generated">
            <a:extLst>
              <a:ext uri="{FF2B5EF4-FFF2-40B4-BE49-F238E27FC236}">
                <a16:creationId xmlns:a16="http://schemas.microsoft.com/office/drawing/2014/main" id="{9A0F670D-FACC-40C7-964D-8221D789A56B}"/>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780000">
            <a:off x="4647537" y="1895808"/>
            <a:ext cx="594360" cy="438912"/>
          </a:xfrm>
          <a:prstGeom prst="rect">
            <a:avLst/>
          </a:prstGeom>
        </p:spPr>
      </p:pic>
      <p:pic>
        <p:nvPicPr>
          <p:cNvPr id="19" name="Picture 18" descr="A picture containing table, water, small, sitting&#10;&#10;Description automatically generated">
            <a:extLst>
              <a:ext uri="{FF2B5EF4-FFF2-40B4-BE49-F238E27FC236}">
                <a16:creationId xmlns:a16="http://schemas.microsoft.com/office/drawing/2014/main" id="{95C35705-A932-4306-A352-A684EFA98EB2}"/>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720000">
            <a:off x="5360538" y="1900043"/>
            <a:ext cx="621792" cy="438912"/>
          </a:xfrm>
          <a:prstGeom prst="rect">
            <a:avLst/>
          </a:prstGeom>
        </p:spPr>
      </p:pic>
      <p:pic>
        <p:nvPicPr>
          <p:cNvPr id="21" name="Picture 20" descr="A picture containing table, water, small, sitting&#10;&#10;Description automatically generated">
            <a:extLst>
              <a:ext uri="{FF2B5EF4-FFF2-40B4-BE49-F238E27FC236}">
                <a16:creationId xmlns:a16="http://schemas.microsoft.com/office/drawing/2014/main" id="{9A46926D-3CE8-4268-ACDE-BB879E5A05C2}"/>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25424">
            <a:off x="4662306" y="2732043"/>
            <a:ext cx="841248" cy="603504"/>
          </a:xfrm>
          <a:prstGeom prst="rect">
            <a:avLst/>
          </a:prstGeom>
        </p:spPr>
      </p:pic>
      <p:pic>
        <p:nvPicPr>
          <p:cNvPr id="24" name="Picture 23" descr="A picture containing table, water, small, sitting&#10;&#10;Description automatically generated">
            <a:extLst>
              <a:ext uri="{FF2B5EF4-FFF2-40B4-BE49-F238E27FC236}">
                <a16:creationId xmlns:a16="http://schemas.microsoft.com/office/drawing/2014/main" id="{EFE8ECC4-021A-47C9-B4BB-16295969CEDC}"/>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188659">
            <a:off x="5629829" y="2735976"/>
            <a:ext cx="872730" cy="609352"/>
          </a:xfrm>
          <a:prstGeom prst="rect">
            <a:avLst/>
          </a:prstGeom>
        </p:spPr>
      </p:pic>
      <p:pic>
        <p:nvPicPr>
          <p:cNvPr id="25" name="Picture 24" descr="A close up of a logo&#10;&#10;Description automatically generated">
            <a:extLst>
              <a:ext uri="{FF2B5EF4-FFF2-40B4-BE49-F238E27FC236}">
                <a16:creationId xmlns:a16="http://schemas.microsoft.com/office/drawing/2014/main" id="{706FC0AD-3C48-4FCD-BA39-9F4F3758D4D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730117" y="416510"/>
            <a:ext cx="1383912" cy="597460"/>
          </a:xfrm>
          <a:prstGeom prst="rect">
            <a:avLst/>
          </a:prstGeom>
        </p:spPr>
      </p:pic>
      <p:sp>
        <p:nvSpPr>
          <p:cNvPr id="99" name="TextBox 98">
            <a:extLst>
              <a:ext uri="{FF2B5EF4-FFF2-40B4-BE49-F238E27FC236}">
                <a16:creationId xmlns:a16="http://schemas.microsoft.com/office/drawing/2014/main" id="{D5E1DD93-A0B8-4725-888F-1B29F2701489}"/>
              </a:ext>
            </a:extLst>
          </p:cNvPr>
          <p:cNvSpPr txBox="1"/>
          <p:nvPr userDrawn="1"/>
        </p:nvSpPr>
        <p:spPr>
          <a:xfrm>
            <a:off x="6941127" y="4934877"/>
            <a:ext cx="2016757" cy="215444"/>
          </a:xfrm>
          <a:prstGeom prst="rect">
            <a:avLst/>
          </a:prstGeom>
          <a:noFill/>
        </p:spPr>
        <p:txBody>
          <a:bodyPr wrap="square" rtlCol="0">
            <a:spAutoFit/>
          </a:bodyPr>
          <a:lstStyle/>
          <a:p>
            <a:pPr algn="ctr"/>
            <a:r>
              <a:rPr lang="en-US" sz="800" dirty="0">
                <a:solidFill>
                  <a:schemeClr val="bg1">
                    <a:lumMod val="50000"/>
                  </a:schemeClr>
                </a:solidFill>
                <a:latin typeface="Verdana" panose="020B0604030504040204" pitchFamily="34" charset="0"/>
                <a:ea typeface="Verdana" panose="020B0604030504040204" pitchFamily="34" charset="0"/>
              </a:rPr>
              <a:t>Version 8/20 © Kesler Science, LLC</a:t>
            </a:r>
          </a:p>
        </p:txBody>
      </p:sp>
      <p:sp>
        <p:nvSpPr>
          <p:cNvPr id="100" name="TextBox 99">
            <a:extLst>
              <a:ext uri="{FF2B5EF4-FFF2-40B4-BE49-F238E27FC236}">
                <a16:creationId xmlns:a16="http://schemas.microsoft.com/office/drawing/2014/main" id="{0D4895DF-8769-414F-B714-490F8E6A1599}"/>
              </a:ext>
            </a:extLst>
          </p:cNvPr>
          <p:cNvSpPr txBox="1"/>
          <p:nvPr userDrawn="1"/>
        </p:nvSpPr>
        <p:spPr>
          <a:xfrm>
            <a:off x="7016691" y="178017"/>
            <a:ext cx="1930821" cy="1908215"/>
          </a:xfrm>
          <a:prstGeom prst="rect">
            <a:avLst/>
          </a:prstGeom>
          <a:noFill/>
        </p:spPr>
        <p:txBody>
          <a:bodyPr wrap="square" rtlCol="0">
            <a:spAutoFit/>
          </a:bodyPr>
          <a:lstStyle/>
          <a:p>
            <a:pPr marL="0" indent="0">
              <a:spcAft>
                <a:spcPts val="600"/>
              </a:spcAft>
              <a:buSzPct val="200000"/>
              <a:buFont typeface="Arial" panose="020B0604020202020204" pitchFamily="34" charset="0"/>
              <a:buNone/>
            </a:pPr>
            <a:r>
              <a:rPr lang="en-US" sz="1200" dirty="0">
                <a:latin typeface="Verdana" panose="020B0604030504040204" pitchFamily="34" charset="0"/>
                <a:ea typeface="Verdana" panose="020B0604030504040204" pitchFamily="34" charset="0"/>
              </a:rPr>
              <a:t>The screens are links you can click to work on that station.</a:t>
            </a:r>
          </a:p>
          <a:p>
            <a:pPr marL="0" indent="0">
              <a:spcAft>
                <a:spcPts val="600"/>
              </a:spcAft>
              <a:buSzPct val="200000"/>
              <a:buFont typeface="Arial" panose="020B0604020202020204" pitchFamily="34" charset="0"/>
              <a:buNone/>
            </a:pPr>
            <a:r>
              <a:rPr lang="en-US" sz="1200" dirty="0">
                <a:latin typeface="Verdana" panose="020B0604030504040204" pitchFamily="34" charset="0"/>
                <a:ea typeface="Verdana" panose="020B0604030504040204" pitchFamily="34" charset="0"/>
              </a:rPr>
              <a:t>When you are done, save and come back to this Lab Room.</a:t>
            </a:r>
          </a:p>
          <a:p>
            <a:pPr marL="0" indent="0">
              <a:spcAft>
                <a:spcPts val="600"/>
              </a:spcAft>
              <a:buSzPct val="200000"/>
              <a:buFont typeface="Arial" panose="020B0604020202020204" pitchFamily="34" charset="0"/>
              <a:buNone/>
            </a:pPr>
            <a:r>
              <a:rPr lang="en-US" sz="1200" dirty="0">
                <a:latin typeface="Verdana" panose="020B0604030504040204" pitchFamily="34" charset="0"/>
                <a:ea typeface="Verdana" panose="020B0604030504040204" pitchFamily="34" charset="0"/>
              </a:rPr>
              <a:t>As you finish, drag the checkmarks to the checklist below.</a:t>
            </a:r>
          </a:p>
        </p:txBody>
      </p:sp>
      <p:grpSp>
        <p:nvGrpSpPr>
          <p:cNvPr id="101" name="Group 100">
            <a:extLst>
              <a:ext uri="{FF2B5EF4-FFF2-40B4-BE49-F238E27FC236}">
                <a16:creationId xmlns:a16="http://schemas.microsoft.com/office/drawing/2014/main" id="{739EEABF-C4D1-43EE-8A6F-080A0F08C68B}"/>
              </a:ext>
            </a:extLst>
          </p:cNvPr>
          <p:cNvGrpSpPr/>
          <p:nvPr userDrawn="1"/>
        </p:nvGrpSpPr>
        <p:grpSpPr>
          <a:xfrm>
            <a:off x="7226998" y="1823854"/>
            <a:ext cx="2102573" cy="3141629"/>
            <a:chOff x="7348727" y="1833901"/>
            <a:chExt cx="2102573" cy="3141629"/>
          </a:xfrm>
        </p:grpSpPr>
        <p:sp>
          <p:nvSpPr>
            <p:cNvPr id="102" name="TextBox 101">
              <a:extLst>
                <a:ext uri="{FF2B5EF4-FFF2-40B4-BE49-F238E27FC236}">
                  <a16:creationId xmlns:a16="http://schemas.microsoft.com/office/drawing/2014/main" id="{E063B743-59B0-413E-9368-9FFB61F67558}"/>
                </a:ext>
              </a:extLst>
            </p:cNvPr>
            <p:cNvSpPr txBox="1"/>
            <p:nvPr userDrawn="1"/>
          </p:nvSpPr>
          <p:spPr>
            <a:xfrm>
              <a:off x="7348727" y="1833901"/>
              <a:ext cx="2102573" cy="3141629"/>
            </a:xfrm>
            <a:prstGeom prst="rect">
              <a:avLst/>
            </a:prstGeom>
            <a:noFill/>
          </p:spPr>
          <p:txBody>
            <a:bodyPr wrap="square" rtlCol="0">
              <a:spAutoFit/>
            </a:bodyPr>
            <a:lstStyle/>
            <a:p>
              <a:pPr marL="227013" indent="0">
                <a:lnSpc>
                  <a:spcPts val="2000"/>
                </a:lnSpc>
              </a:pPr>
              <a:endParaRPr lang="en-US" sz="1200" b="1" dirty="0">
                <a:latin typeface="Georgia" panose="02040502050405020303" pitchFamily="18" charset="0"/>
              </a:endParaRPr>
            </a:p>
            <a:p>
              <a:pPr marL="227013" indent="0">
                <a:lnSpc>
                  <a:spcPts val="2000"/>
                </a:lnSpc>
              </a:pPr>
              <a:r>
                <a:rPr lang="en-US" sz="1200" b="1" dirty="0">
                  <a:latin typeface="Georgia" panose="02040502050405020303" pitchFamily="18" charset="0"/>
                </a:rPr>
                <a:t>Explore It! </a:t>
              </a:r>
            </a:p>
            <a:p>
              <a:pPr marL="227013" indent="0">
                <a:lnSpc>
                  <a:spcPts val="2000"/>
                </a:lnSpc>
              </a:pPr>
              <a:r>
                <a:rPr lang="en-US" sz="1200" b="1" dirty="0">
                  <a:latin typeface="Georgia" panose="02040502050405020303" pitchFamily="18" charset="0"/>
                </a:rPr>
                <a:t>Read It! </a:t>
              </a:r>
            </a:p>
            <a:p>
              <a:pPr marL="227013" indent="0">
                <a:lnSpc>
                  <a:spcPts val="2000"/>
                </a:lnSpc>
              </a:pPr>
              <a:r>
                <a:rPr lang="en-US" sz="1200" b="1" dirty="0">
                  <a:latin typeface="Georgia" panose="02040502050405020303" pitchFamily="18" charset="0"/>
                </a:rPr>
                <a:t>Watch It! </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Research It! </a:t>
              </a:r>
            </a:p>
            <a:p>
              <a:pPr marL="227013" indent="0" algn="l" defTabSz="457200" rtl="0" eaLnBrk="1" latinLnBrk="0" hangingPunct="1">
                <a:lnSpc>
                  <a:spcPts val="2000"/>
                </a:lnSpc>
              </a:pPr>
              <a:endParaRPr lang="en-US" sz="1200" b="1" kern="1200" dirty="0">
                <a:solidFill>
                  <a:schemeClr val="tx1"/>
                </a:solidFill>
                <a:latin typeface="Georgia" panose="02040502050405020303" pitchFamily="18" charset="0"/>
                <a:ea typeface="+mn-ea"/>
                <a:cs typeface="+mn-cs"/>
              </a:endParaRP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Write It! </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Illustrate It!</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Organize It!</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Assess It!</a:t>
              </a:r>
            </a:p>
            <a:p>
              <a:pPr marL="227013" indent="0">
                <a:lnSpc>
                  <a:spcPts val="2000"/>
                </a:lnSpc>
              </a:pPr>
              <a:endParaRPr lang="en-US" sz="1200" b="1" dirty="0">
                <a:latin typeface="Georgia" panose="02040502050405020303" pitchFamily="18" charset="0"/>
              </a:endParaRPr>
            </a:p>
            <a:p>
              <a:pPr marL="227013" indent="0">
                <a:lnSpc>
                  <a:spcPts val="2000"/>
                </a:lnSpc>
              </a:pPr>
              <a:r>
                <a:rPr lang="en-US" sz="1200" b="1" dirty="0">
                  <a:latin typeface="Georgia" panose="02040502050405020303" pitchFamily="18" charset="0"/>
                </a:rPr>
                <a:t>Challenge It!</a:t>
              </a:r>
              <a:endParaRPr lang="en-US" sz="1050" b="1" dirty="0">
                <a:latin typeface="Georgia" panose="02040502050405020303" pitchFamily="18" charset="0"/>
              </a:endParaRPr>
            </a:p>
          </p:txBody>
        </p:sp>
        <p:pic>
          <p:nvPicPr>
            <p:cNvPr id="103" name="Graphic 102" descr="Checkmark">
              <a:extLst>
                <a:ext uri="{FF2B5EF4-FFF2-40B4-BE49-F238E27FC236}">
                  <a16:creationId xmlns:a16="http://schemas.microsoft.com/office/drawing/2014/main" id="{F39D99BA-DE2E-4277-840A-BE1CB2577A5D}"/>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8727" y="2122098"/>
              <a:ext cx="274320" cy="274320"/>
            </a:xfrm>
            <a:prstGeom prst="rect">
              <a:avLst/>
            </a:prstGeom>
          </p:spPr>
        </p:pic>
        <p:pic>
          <p:nvPicPr>
            <p:cNvPr id="104" name="Graphic 103" descr="Checkmark">
              <a:extLst>
                <a:ext uri="{FF2B5EF4-FFF2-40B4-BE49-F238E27FC236}">
                  <a16:creationId xmlns:a16="http://schemas.microsoft.com/office/drawing/2014/main" id="{083E00A5-4764-4E2D-AB32-8104F827F3FF}"/>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8727" y="2368840"/>
              <a:ext cx="274320" cy="274320"/>
            </a:xfrm>
            <a:prstGeom prst="rect">
              <a:avLst/>
            </a:prstGeom>
          </p:spPr>
        </p:pic>
        <p:pic>
          <p:nvPicPr>
            <p:cNvPr id="105" name="Graphic 104" descr="Checkmark">
              <a:extLst>
                <a:ext uri="{FF2B5EF4-FFF2-40B4-BE49-F238E27FC236}">
                  <a16:creationId xmlns:a16="http://schemas.microsoft.com/office/drawing/2014/main" id="{54B36706-A780-4598-80DF-270EB770DE3D}"/>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8727" y="2633000"/>
              <a:ext cx="274320" cy="274320"/>
            </a:xfrm>
            <a:prstGeom prst="rect">
              <a:avLst/>
            </a:prstGeom>
          </p:spPr>
        </p:pic>
        <p:pic>
          <p:nvPicPr>
            <p:cNvPr id="106" name="Graphic 105" descr="Checkmark">
              <a:extLst>
                <a:ext uri="{FF2B5EF4-FFF2-40B4-BE49-F238E27FC236}">
                  <a16:creationId xmlns:a16="http://schemas.microsoft.com/office/drawing/2014/main" id="{D549DAA2-B895-4061-8C6F-691D5910C8A1}"/>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8727" y="2888451"/>
              <a:ext cx="274320" cy="274320"/>
            </a:xfrm>
            <a:prstGeom prst="rect">
              <a:avLst/>
            </a:prstGeom>
          </p:spPr>
        </p:pic>
        <p:pic>
          <p:nvPicPr>
            <p:cNvPr id="107" name="Graphic 106" descr="Checkmark">
              <a:extLst>
                <a:ext uri="{FF2B5EF4-FFF2-40B4-BE49-F238E27FC236}">
                  <a16:creationId xmlns:a16="http://schemas.microsoft.com/office/drawing/2014/main" id="{BBAFA23A-5958-418D-8B9D-860FE2BE51D6}"/>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8727" y="3400765"/>
              <a:ext cx="274320" cy="274320"/>
            </a:xfrm>
            <a:prstGeom prst="rect">
              <a:avLst/>
            </a:prstGeom>
          </p:spPr>
        </p:pic>
        <p:pic>
          <p:nvPicPr>
            <p:cNvPr id="108" name="Graphic 107" descr="Checkmark">
              <a:extLst>
                <a:ext uri="{FF2B5EF4-FFF2-40B4-BE49-F238E27FC236}">
                  <a16:creationId xmlns:a16="http://schemas.microsoft.com/office/drawing/2014/main" id="{EBB27091-EA87-418F-903F-1ACE54577912}"/>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8727" y="3638798"/>
              <a:ext cx="274320" cy="274320"/>
            </a:xfrm>
            <a:prstGeom prst="rect">
              <a:avLst/>
            </a:prstGeom>
          </p:spPr>
        </p:pic>
        <p:pic>
          <p:nvPicPr>
            <p:cNvPr id="109" name="Graphic 108" descr="Checkmark">
              <a:extLst>
                <a:ext uri="{FF2B5EF4-FFF2-40B4-BE49-F238E27FC236}">
                  <a16:creationId xmlns:a16="http://schemas.microsoft.com/office/drawing/2014/main" id="{A6D155C7-C0AC-413A-A75D-AD16784D8094}"/>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8727" y="3902958"/>
              <a:ext cx="274320" cy="274320"/>
            </a:xfrm>
            <a:prstGeom prst="rect">
              <a:avLst/>
            </a:prstGeom>
          </p:spPr>
        </p:pic>
        <p:pic>
          <p:nvPicPr>
            <p:cNvPr id="110" name="Graphic 109" descr="Checkmark">
              <a:extLst>
                <a:ext uri="{FF2B5EF4-FFF2-40B4-BE49-F238E27FC236}">
                  <a16:creationId xmlns:a16="http://schemas.microsoft.com/office/drawing/2014/main" id="{3A5F843F-D926-46E9-A6FA-7FD37E427043}"/>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8727" y="4158409"/>
              <a:ext cx="274320" cy="274320"/>
            </a:xfrm>
            <a:prstGeom prst="rect">
              <a:avLst/>
            </a:prstGeom>
          </p:spPr>
        </p:pic>
        <p:pic>
          <p:nvPicPr>
            <p:cNvPr id="111" name="Graphic 110" descr="Checkmark">
              <a:extLst>
                <a:ext uri="{FF2B5EF4-FFF2-40B4-BE49-F238E27FC236}">
                  <a16:creationId xmlns:a16="http://schemas.microsoft.com/office/drawing/2014/main" id="{262A727D-8C89-478A-A5AC-70DD9AB7941C}"/>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48727" y="4657665"/>
              <a:ext cx="274320" cy="274320"/>
            </a:xfrm>
            <a:prstGeom prst="rect">
              <a:avLst/>
            </a:prstGeom>
          </p:spPr>
        </p:pic>
      </p:grpSp>
      <p:sp>
        <p:nvSpPr>
          <p:cNvPr id="26" name="TextBox 25">
            <a:extLst>
              <a:ext uri="{FF2B5EF4-FFF2-40B4-BE49-F238E27FC236}">
                <a16:creationId xmlns:a16="http://schemas.microsoft.com/office/drawing/2014/main" id="{F100B122-BE4C-445B-802C-65AD09175BC6}"/>
              </a:ext>
            </a:extLst>
          </p:cNvPr>
          <p:cNvSpPr txBox="1"/>
          <p:nvPr userDrawn="1"/>
        </p:nvSpPr>
        <p:spPr>
          <a:xfrm>
            <a:off x="2629912" y="687771"/>
            <a:ext cx="1586038" cy="506292"/>
          </a:xfrm>
          <a:prstGeom prst="rect">
            <a:avLst/>
          </a:prstGeom>
          <a:noFill/>
        </p:spPr>
        <p:txBody>
          <a:bodyPr wrap="square" rtlCol="0">
            <a:spAutoFit/>
          </a:bodyPr>
          <a:lstStyle/>
          <a:p>
            <a:pPr algn="ctr">
              <a:lnSpc>
                <a:spcPct val="150000"/>
              </a:lnSpc>
            </a:pPr>
            <a:r>
              <a:rPr lang="en-US" sz="2000" b="1" dirty="0">
                <a:latin typeface="Janda Safe and Sound" panose="02000503000000020004" pitchFamily="2" charset="0"/>
              </a:rPr>
              <a:t>Atoms</a:t>
            </a:r>
          </a:p>
        </p:txBody>
      </p:sp>
    </p:spTree>
    <p:extLst>
      <p:ext uri="{BB962C8B-B14F-4D97-AF65-F5344CB8AC3E}">
        <p14:creationId xmlns:p14="http://schemas.microsoft.com/office/powerpoint/2010/main" val="2001159195"/>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F379E11-6DE1-D14C-A206-D86CD6874BA6}"/>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4" name="Picture 13" descr="A close up of a logo&#10;&#10;Description automatically generated">
            <a:extLst>
              <a:ext uri="{FF2B5EF4-FFF2-40B4-BE49-F238E27FC236}">
                <a16:creationId xmlns:a16="http://schemas.microsoft.com/office/drawing/2014/main" id="{E710CF9E-520B-9142-B865-B208D4771BA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B5B38E8D-7E9E-47A2-A267-7DEB7FC5F056}"/>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3E7E38A6-D1CC-49DF-A64D-A5B3E485A65E}"/>
              </a:ext>
            </a:extLst>
          </p:cNvPr>
          <p:cNvPicPr>
            <a:picLocks noChangeAspect="1"/>
          </p:cNvPicPr>
          <p:nvPr userDrawn="1"/>
        </p:nvPicPr>
        <p:blipFill>
          <a:blip r:embed="rId5"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3" name="Group 12">
            <a:extLst>
              <a:ext uri="{FF2B5EF4-FFF2-40B4-BE49-F238E27FC236}">
                <a16:creationId xmlns:a16="http://schemas.microsoft.com/office/drawing/2014/main" id="{99A4E4EB-82B1-48A5-BF2B-0B4FF28B6264}"/>
              </a:ext>
            </a:extLst>
          </p:cNvPr>
          <p:cNvGrpSpPr/>
          <p:nvPr userDrawn="1"/>
        </p:nvGrpSpPr>
        <p:grpSpPr>
          <a:xfrm>
            <a:off x="7781544" y="3785616"/>
            <a:ext cx="1207008" cy="1207008"/>
            <a:chOff x="11408" y="24791"/>
            <a:chExt cx="1212211" cy="1212211"/>
          </a:xfrm>
        </p:grpSpPr>
        <p:sp>
          <p:nvSpPr>
            <p:cNvPr id="19" name="Star: 32 Points 18">
              <a:extLst>
                <a:ext uri="{FF2B5EF4-FFF2-40B4-BE49-F238E27FC236}">
                  <a16:creationId xmlns:a16="http://schemas.microsoft.com/office/drawing/2014/main" id="{2DB85077-644A-4FD3-836B-6A2AA595C8A7}"/>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ar: 32 Points 19">
              <a:extLst>
                <a:ext uri="{FF2B5EF4-FFF2-40B4-BE49-F238E27FC236}">
                  <a16:creationId xmlns:a16="http://schemas.microsoft.com/office/drawing/2014/main" id="{E7613162-FE4A-4125-B022-816CE4D92770}"/>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DC900CF3-3CBB-4D04-A8BA-EC0923D09638}"/>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OUTPUT STATION</a:t>
            </a:r>
          </a:p>
        </p:txBody>
      </p:sp>
      <p:sp>
        <p:nvSpPr>
          <p:cNvPr id="22" name="TextBox 21">
            <a:extLst>
              <a:ext uri="{FF2B5EF4-FFF2-40B4-BE49-F238E27FC236}">
                <a16:creationId xmlns:a16="http://schemas.microsoft.com/office/drawing/2014/main" id="{D828FF26-62B5-43F7-AD79-56D3BC8653C1}"/>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Assess It! </a:t>
            </a:r>
          </a:p>
        </p:txBody>
      </p:sp>
      <p:sp>
        <p:nvSpPr>
          <p:cNvPr id="23" name="TextBox 22">
            <a:extLst>
              <a:ext uri="{FF2B5EF4-FFF2-40B4-BE49-F238E27FC236}">
                <a16:creationId xmlns:a16="http://schemas.microsoft.com/office/drawing/2014/main" id="{7D0172B0-FBF6-478E-8CDD-EF2E971BA907}"/>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5" name="Rectangle 14">
            <a:extLst>
              <a:ext uri="{FF2B5EF4-FFF2-40B4-BE49-F238E27FC236}">
                <a16:creationId xmlns:a16="http://schemas.microsoft.com/office/drawing/2014/main" id="{3A241332-EDB6-6242-816C-DF2753704C95}"/>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831760"/>
      </p:ext>
    </p:extLst>
  </p:cSld>
  <p:clrMap bg1="lt1" tx1="dk1" bg2="lt2" tx2="dk2" accent1="accent1" accent2="accent2" accent3="accent3" accent4="accent4" accent5="accent5" accent6="accent6" hlink="hlink" folHlink="folHlink"/>
  <p:sldLayoutIdLst>
    <p:sldLayoutId id="2147483738" r:id="rId1"/>
    <p:sldLayoutId id="214748375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43757A-A4B2-AA4C-BA2E-3CB556AE9E6D}"/>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4" name="Picture 13" descr="A close up of a logo&#10;&#10;Description automatically generated">
            <a:extLst>
              <a:ext uri="{FF2B5EF4-FFF2-40B4-BE49-F238E27FC236}">
                <a16:creationId xmlns:a16="http://schemas.microsoft.com/office/drawing/2014/main" id="{8CEB7451-EE09-D743-970D-28D0C053991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C2FED269-3137-468A-9142-00EF5600BA24}"/>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CCAE5D37-DCFE-45BA-8CAA-03D9DE4A6F59}"/>
              </a:ext>
            </a:extLst>
          </p:cNvPr>
          <p:cNvPicPr>
            <a:picLocks noChangeAspect="1"/>
          </p:cNvPicPr>
          <p:nvPr userDrawn="1"/>
        </p:nvPicPr>
        <p:blipFill>
          <a:blip r:embed="rId8"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2" name="TextBox 21">
            <a:extLst>
              <a:ext uri="{FF2B5EF4-FFF2-40B4-BE49-F238E27FC236}">
                <a16:creationId xmlns:a16="http://schemas.microsoft.com/office/drawing/2014/main" id="{F62461CE-1D39-41E0-808D-10D2E5D63F5E}"/>
              </a:ext>
            </a:extLst>
          </p:cNvPr>
          <p:cNvSpPr txBox="1"/>
          <p:nvPr userDrawn="1"/>
        </p:nvSpPr>
        <p:spPr>
          <a:xfrm>
            <a:off x="3326237" y="203016"/>
            <a:ext cx="2660205"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Challenge It! </a:t>
            </a:r>
          </a:p>
        </p:txBody>
      </p:sp>
      <p:sp>
        <p:nvSpPr>
          <p:cNvPr id="23" name="TextBox 22">
            <a:extLst>
              <a:ext uri="{FF2B5EF4-FFF2-40B4-BE49-F238E27FC236}">
                <a16:creationId xmlns:a16="http://schemas.microsoft.com/office/drawing/2014/main" id="{DB1EE803-AF01-4D71-8959-B464CE045D75}"/>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grpSp>
        <p:nvGrpSpPr>
          <p:cNvPr id="13" name="Group 12">
            <a:extLst>
              <a:ext uri="{FF2B5EF4-FFF2-40B4-BE49-F238E27FC236}">
                <a16:creationId xmlns:a16="http://schemas.microsoft.com/office/drawing/2014/main" id="{03C71584-B294-48BF-9A29-44EC4194B808}"/>
              </a:ext>
            </a:extLst>
          </p:cNvPr>
          <p:cNvGrpSpPr/>
          <p:nvPr userDrawn="1"/>
        </p:nvGrpSpPr>
        <p:grpSpPr>
          <a:xfrm>
            <a:off x="2542032" y="109728"/>
            <a:ext cx="740664" cy="740664"/>
            <a:chOff x="11408" y="24791"/>
            <a:chExt cx="1212211" cy="1212211"/>
          </a:xfrm>
        </p:grpSpPr>
        <p:sp>
          <p:nvSpPr>
            <p:cNvPr id="19" name="Star: 32 Points 18">
              <a:extLst>
                <a:ext uri="{FF2B5EF4-FFF2-40B4-BE49-F238E27FC236}">
                  <a16:creationId xmlns:a16="http://schemas.microsoft.com/office/drawing/2014/main" id="{E20954DC-02FB-4B74-B151-509F78A9C9A9}"/>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ar: 32 Points 19">
              <a:extLst>
                <a:ext uri="{FF2B5EF4-FFF2-40B4-BE49-F238E27FC236}">
                  <a16:creationId xmlns:a16="http://schemas.microsoft.com/office/drawing/2014/main" id="{293C4374-D717-4BE4-914B-11C0909DD673}"/>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FE4AD6C4-4CE8-4475-A526-220F9BFDA7F1}"/>
              </a:ext>
            </a:extLst>
          </p:cNvPr>
          <p:cNvSpPr txBox="1"/>
          <p:nvPr userDrawn="1"/>
        </p:nvSpPr>
        <p:spPr>
          <a:xfrm>
            <a:off x="2494989" y="302503"/>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BONUS STATION</a:t>
            </a:r>
          </a:p>
        </p:txBody>
      </p:sp>
      <p:sp>
        <p:nvSpPr>
          <p:cNvPr id="15" name="Rectangle 14">
            <a:extLst>
              <a:ext uri="{FF2B5EF4-FFF2-40B4-BE49-F238E27FC236}">
                <a16:creationId xmlns:a16="http://schemas.microsoft.com/office/drawing/2014/main" id="{A05C2F2D-A8F7-F742-87B0-AB02D3E1BDFF}"/>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818882"/>
      </p:ext>
    </p:extLst>
  </p:cSld>
  <p:clrMap bg1="lt1" tx1="dk1" bg2="lt2" tx2="dk2" accent1="accent1" accent2="accent2" accent3="accent3" accent4="accent4" accent5="accent5" accent6="accent6" hlink="hlink" folHlink="folHlink"/>
  <p:sldLayoutIdLst>
    <p:sldLayoutId id="2147483740" r:id="rId1"/>
    <p:sldLayoutId id="2147483751" r:id="rId2"/>
    <p:sldLayoutId id="2147483752" r:id="rId3"/>
    <p:sldLayoutId id="2147483753" r:id="rId4"/>
    <p:sldLayoutId id="2147483754"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7DCD51-1FE7-A444-9CA4-98AC819AD75B}"/>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0" name="Picture 9" descr="A close up of a logo&#10;&#10;Description automatically generated">
            <a:extLst>
              <a:ext uri="{FF2B5EF4-FFF2-40B4-BE49-F238E27FC236}">
                <a16:creationId xmlns:a16="http://schemas.microsoft.com/office/drawing/2014/main" id="{613DE163-0A14-9D4F-96A4-1C402E4E60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118BFEE3-6B49-4A61-A092-60188F4EE6D0}"/>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2692644C-DA0D-4C24-AFBC-AA21C1D364BF}"/>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3" name="TextBox 22">
            <a:extLst>
              <a:ext uri="{FF2B5EF4-FFF2-40B4-BE49-F238E27FC236}">
                <a16:creationId xmlns:a16="http://schemas.microsoft.com/office/drawing/2014/main" id="{0FB72C23-6700-4AD5-A58E-221AF62ABBBE}"/>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1" name="Rectangle 10">
            <a:extLst>
              <a:ext uri="{FF2B5EF4-FFF2-40B4-BE49-F238E27FC236}">
                <a16:creationId xmlns:a16="http://schemas.microsoft.com/office/drawing/2014/main" id="{A80B24F1-7ABC-1B42-A6B7-C47F45D8A198}"/>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1313223"/>
      </p:ext>
    </p:extLst>
  </p:cSld>
  <p:clrMap bg1="lt1" tx1="dk1" bg2="lt2" tx2="dk2" accent1="accent1" accent2="accent2" accent3="accent3" accent4="accent4" accent5="accent5" accent6="accent6" hlink="hlink" folHlink="folHlink"/>
  <p:sldLayoutIdLst>
    <p:sldLayoutId id="2147483742"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FEA214-F159-40E6-BCDF-25EA21EA91B0}"/>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sp>
        <p:nvSpPr>
          <p:cNvPr id="9" name="TextBox 8">
            <a:extLst>
              <a:ext uri="{FF2B5EF4-FFF2-40B4-BE49-F238E27FC236}">
                <a16:creationId xmlns:a16="http://schemas.microsoft.com/office/drawing/2014/main" id="{34BE0222-4B4A-4AF2-862D-C8B809116B07}"/>
              </a:ext>
            </a:extLst>
          </p:cNvPr>
          <p:cNvSpPr txBox="1"/>
          <p:nvPr userDrawn="1"/>
        </p:nvSpPr>
        <p:spPr>
          <a:xfrm>
            <a:off x="7858510" y="4934877"/>
            <a:ext cx="1388232"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7" name="Rectangle 6">
            <a:extLst>
              <a:ext uri="{FF2B5EF4-FFF2-40B4-BE49-F238E27FC236}">
                <a16:creationId xmlns:a16="http://schemas.microsoft.com/office/drawing/2014/main" id="{0F44E4F0-A775-0A4E-9D61-E4789810EF61}"/>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762563"/>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7F9485-F656-46A7-A493-1B5EEABE62FA}"/>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sp>
        <p:nvSpPr>
          <p:cNvPr id="8" name="TextBox 7">
            <a:extLst>
              <a:ext uri="{FF2B5EF4-FFF2-40B4-BE49-F238E27FC236}">
                <a16:creationId xmlns:a16="http://schemas.microsoft.com/office/drawing/2014/main" id="{1F0D77E1-9D46-43A8-A06A-67D48CECDAB2}"/>
              </a:ext>
            </a:extLst>
          </p:cNvPr>
          <p:cNvSpPr txBox="1"/>
          <p:nvPr userDrawn="1"/>
        </p:nvSpPr>
        <p:spPr>
          <a:xfrm>
            <a:off x="7858510" y="4934877"/>
            <a:ext cx="1388232"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2343085509"/>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15" descr="A glass of water&#10;&#10;Description automatically generated">
            <a:extLst>
              <a:ext uri="{FF2B5EF4-FFF2-40B4-BE49-F238E27FC236}">
                <a16:creationId xmlns:a16="http://schemas.microsoft.com/office/drawing/2014/main" id="{A8B637E1-2133-43D3-9691-8706BD2C847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63603" b="14473"/>
          <a:stretch/>
        </p:blipFill>
        <p:spPr>
          <a:xfrm>
            <a:off x="0" y="0"/>
            <a:ext cx="9144000" cy="1549101"/>
          </a:xfrm>
          <a:prstGeom prst="rect">
            <a:avLst/>
          </a:prstGeom>
        </p:spPr>
      </p:pic>
      <p:sp>
        <p:nvSpPr>
          <p:cNvPr id="36" name="TextBox 35">
            <a:extLst>
              <a:ext uri="{FF2B5EF4-FFF2-40B4-BE49-F238E27FC236}">
                <a16:creationId xmlns:a16="http://schemas.microsoft.com/office/drawing/2014/main" id="{201727B4-FCCA-4839-9B70-D7938C4B6165}"/>
              </a:ext>
            </a:extLst>
          </p:cNvPr>
          <p:cNvSpPr txBox="1"/>
          <p:nvPr userDrawn="1"/>
        </p:nvSpPr>
        <p:spPr>
          <a:xfrm>
            <a:off x="6941127" y="4934877"/>
            <a:ext cx="2016757" cy="215444"/>
          </a:xfrm>
          <a:prstGeom prst="rect">
            <a:avLst/>
          </a:prstGeom>
          <a:noFill/>
        </p:spPr>
        <p:txBody>
          <a:bodyPr wrap="square" rtlCol="0">
            <a:spAutoFit/>
          </a:bodyPr>
          <a:lstStyle/>
          <a:p>
            <a:pPr algn="ctr"/>
            <a:r>
              <a:rPr lang="en-US" sz="800" dirty="0">
                <a:solidFill>
                  <a:schemeClr val="bg1">
                    <a:lumMod val="50000"/>
                  </a:schemeClr>
                </a:solidFill>
                <a:latin typeface="Verdana" panose="020B0604030504040204" pitchFamily="34" charset="0"/>
                <a:ea typeface="Verdana" panose="020B0604030504040204" pitchFamily="34" charset="0"/>
              </a:rPr>
              <a:t>Version 8/20 © Kesler Science, LLC</a:t>
            </a:r>
          </a:p>
        </p:txBody>
      </p:sp>
      <p:sp>
        <p:nvSpPr>
          <p:cNvPr id="2" name="Rectangle 1">
            <a:extLst>
              <a:ext uri="{FF2B5EF4-FFF2-40B4-BE49-F238E27FC236}">
                <a16:creationId xmlns:a16="http://schemas.microsoft.com/office/drawing/2014/main" id="{D296D221-7BD3-456E-A79C-954B30CD213F}"/>
              </a:ext>
            </a:extLst>
          </p:cNvPr>
          <p:cNvSpPr/>
          <p:nvPr userDrawn="1"/>
        </p:nvSpPr>
        <p:spPr>
          <a:xfrm>
            <a:off x="0" y="518173"/>
            <a:ext cx="9144000" cy="1106404"/>
          </a:xfrm>
          <a:prstGeom prst="rect">
            <a:avLst/>
          </a:prstGeom>
          <a:gradFill>
            <a:gsLst>
              <a:gs pos="0">
                <a:schemeClr val="bg1">
                  <a:alpha val="0"/>
                </a:schemeClr>
              </a:gs>
              <a:gs pos="33000">
                <a:srgbClr val="6984A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close up of a logo&#10;&#10;Description automatically generated">
            <a:extLst>
              <a:ext uri="{FF2B5EF4-FFF2-40B4-BE49-F238E27FC236}">
                <a16:creationId xmlns:a16="http://schemas.microsoft.com/office/drawing/2014/main" id="{4CD8CD53-4BD7-490E-8D29-2BC0A7F2CC3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68439" y="848836"/>
            <a:ext cx="4048095" cy="963251"/>
          </a:xfrm>
          <a:prstGeom prst="rect">
            <a:avLst/>
          </a:prstGeom>
        </p:spPr>
      </p:pic>
    </p:spTree>
    <p:extLst>
      <p:ext uri="{BB962C8B-B14F-4D97-AF65-F5344CB8AC3E}">
        <p14:creationId xmlns:p14="http://schemas.microsoft.com/office/powerpoint/2010/main" val="2543345159"/>
      </p:ext>
    </p:extLst>
  </p:cSld>
  <p:clrMap bg1="lt1" tx1="dk1" bg2="lt2" tx2="dk2" accent1="accent1" accent2="accent2" accent3="accent3" accent4="accent4" accent5="accent5" accent6="accent6" hlink="hlink" folHlink="folHlink"/>
  <p:sldLayoutIdLst>
    <p:sldLayoutId id="21474837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4C2D5940-3076-C64C-9121-519D75E49A7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055" y="0"/>
            <a:ext cx="6748133" cy="5143500"/>
          </a:xfrm>
          <a:prstGeom prst="rect">
            <a:avLst/>
          </a:prstGeom>
        </p:spPr>
      </p:pic>
      <p:sp>
        <p:nvSpPr>
          <p:cNvPr id="13" name="Rectangle 12">
            <a:extLst>
              <a:ext uri="{FF2B5EF4-FFF2-40B4-BE49-F238E27FC236}">
                <a16:creationId xmlns:a16="http://schemas.microsoft.com/office/drawing/2014/main" id="{EDCB64BA-732F-4491-A30A-3C731BA7CA79}"/>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EE3D498-F6C5-4796-AFFD-7D34FA423D8C}"/>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5" name="Picture 4">
            <a:extLst>
              <a:ext uri="{FF2B5EF4-FFF2-40B4-BE49-F238E27FC236}">
                <a16:creationId xmlns:a16="http://schemas.microsoft.com/office/drawing/2014/main" id="{FEADB8F4-B998-4B6B-9E89-0A8C5D5385B3}"/>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6" name="TextBox 5">
            <a:extLst>
              <a:ext uri="{FF2B5EF4-FFF2-40B4-BE49-F238E27FC236}">
                <a16:creationId xmlns:a16="http://schemas.microsoft.com/office/drawing/2014/main" id="{1694AEAB-11A7-4F94-AC0A-223874AF44D3}"/>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grpSp>
        <p:nvGrpSpPr>
          <p:cNvPr id="12" name="Group 11">
            <a:extLst>
              <a:ext uri="{FF2B5EF4-FFF2-40B4-BE49-F238E27FC236}">
                <a16:creationId xmlns:a16="http://schemas.microsoft.com/office/drawing/2014/main" id="{E490DC5F-263D-4999-8E48-4C6598E59073}"/>
              </a:ext>
            </a:extLst>
          </p:cNvPr>
          <p:cNvGrpSpPr/>
          <p:nvPr userDrawn="1"/>
        </p:nvGrpSpPr>
        <p:grpSpPr>
          <a:xfrm>
            <a:off x="7781544" y="3785616"/>
            <a:ext cx="1207008" cy="1207008"/>
            <a:chOff x="11408" y="24791"/>
            <a:chExt cx="1212211" cy="1212211"/>
          </a:xfrm>
        </p:grpSpPr>
        <p:sp>
          <p:nvSpPr>
            <p:cNvPr id="14" name="Star: 32 Points 13">
              <a:extLst>
                <a:ext uri="{FF2B5EF4-FFF2-40B4-BE49-F238E27FC236}">
                  <a16:creationId xmlns:a16="http://schemas.microsoft.com/office/drawing/2014/main" id="{B4D6289A-3E80-49B7-97EA-1F813C7DE2B1}"/>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tar: 32 Points 16">
              <a:extLst>
                <a:ext uri="{FF2B5EF4-FFF2-40B4-BE49-F238E27FC236}">
                  <a16:creationId xmlns:a16="http://schemas.microsoft.com/office/drawing/2014/main" id="{CC74FA9A-475A-4F2F-9BEE-D9B6FA687B7F}"/>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327E5EF-8438-4B9A-BE8A-6B0D79A5D097}"/>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11" name="TextBox 10">
            <a:extLst>
              <a:ext uri="{FF2B5EF4-FFF2-40B4-BE49-F238E27FC236}">
                <a16:creationId xmlns:a16="http://schemas.microsoft.com/office/drawing/2014/main" id="{950530EE-AD58-464D-B06D-D71E23E58DB5}"/>
              </a:ext>
            </a:extLst>
          </p:cNvPr>
          <p:cNvSpPr txBox="1"/>
          <p:nvPr userDrawn="1"/>
        </p:nvSpPr>
        <p:spPr>
          <a:xfrm>
            <a:off x="2540445" y="43658"/>
            <a:ext cx="181244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Watch It! </a:t>
            </a:r>
          </a:p>
        </p:txBody>
      </p:sp>
    </p:spTree>
    <p:extLst>
      <p:ext uri="{BB962C8B-B14F-4D97-AF65-F5344CB8AC3E}">
        <p14:creationId xmlns:p14="http://schemas.microsoft.com/office/powerpoint/2010/main" val="1853242433"/>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95A929E-1407-7C4B-94EE-A60BAF9CB6DA}"/>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6" name="Picture 15" descr="A close up of a logo&#10;&#10;Description automatically generated">
            <a:extLst>
              <a:ext uri="{FF2B5EF4-FFF2-40B4-BE49-F238E27FC236}">
                <a16:creationId xmlns:a16="http://schemas.microsoft.com/office/drawing/2014/main" id="{803A968A-EA00-9C43-8A6D-757417D33FE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24" name="Rectangle 23">
            <a:extLst>
              <a:ext uri="{FF2B5EF4-FFF2-40B4-BE49-F238E27FC236}">
                <a16:creationId xmlns:a16="http://schemas.microsoft.com/office/drawing/2014/main" id="{748350B4-E5D4-4DFD-A262-6460FB644404}"/>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25" name="TextBox 24">
            <a:extLst>
              <a:ext uri="{FF2B5EF4-FFF2-40B4-BE49-F238E27FC236}">
                <a16:creationId xmlns:a16="http://schemas.microsoft.com/office/drawing/2014/main" id="{27D6DF2E-36A3-409E-9058-DFDE945C1C23}"/>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pic>
        <p:nvPicPr>
          <p:cNvPr id="5" name="Picture 4">
            <a:extLst>
              <a:ext uri="{FF2B5EF4-FFF2-40B4-BE49-F238E27FC236}">
                <a16:creationId xmlns:a16="http://schemas.microsoft.com/office/drawing/2014/main" id="{FEADB8F4-B998-4B6B-9E89-0A8C5D5385B3}"/>
              </a:ext>
            </a:extLst>
          </p:cNvPr>
          <p:cNvPicPr>
            <a:picLocks noChangeAspect="1"/>
          </p:cNvPicPr>
          <p:nvPr userDrawn="1"/>
        </p:nvPicPr>
        <p:blipFill>
          <a:blip r:embed="rId6" cstate="hq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cxnSp>
        <p:nvCxnSpPr>
          <p:cNvPr id="15" name="Straight Connector 14">
            <a:extLst>
              <a:ext uri="{FF2B5EF4-FFF2-40B4-BE49-F238E27FC236}">
                <a16:creationId xmlns:a16="http://schemas.microsoft.com/office/drawing/2014/main" id="{AFFB8D2E-C569-45F1-942C-8E599E2D1A4C}"/>
              </a:ext>
            </a:extLst>
          </p:cNvPr>
          <p:cNvCxnSpPr>
            <a:cxnSpLocks/>
          </p:cNvCxnSpPr>
          <p:nvPr userDrawn="1"/>
        </p:nvCxnSpPr>
        <p:spPr>
          <a:xfrm>
            <a:off x="5786185" y="1237002"/>
            <a:ext cx="0" cy="3197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4ADC4EE0-A139-4304-8510-F25D8B7794F2}"/>
              </a:ext>
            </a:extLst>
          </p:cNvPr>
          <p:cNvGrpSpPr/>
          <p:nvPr userDrawn="1"/>
        </p:nvGrpSpPr>
        <p:grpSpPr>
          <a:xfrm>
            <a:off x="2542032" y="109728"/>
            <a:ext cx="740664" cy="740664"/>
            <a:chOff x="11408" y="24791"/>
            <a:chExt cx="1212211" cy="1212211"/>
          </a:xfrm>
        </p:grpSpPr>
        <p:sp>
          <p:nvSpPr>
            <p:cNvPr id="21" name="Star: 32 Points 20">
              <a:extLst>
                <a:ext uri="{FF2B5EF4-FFF2-40B4-BE49-F238E27FC236}">
                  <a16:creationId xmlns:a16="http://schemas.microsoft.com/office/drawing/2014/main" id="{0CD48061-755D-4525-8368-42EA9FA923B6}"/>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Star: 32 Points 21">
              <a:extLst>
                <a:ext uri="{FF2B5EF4-FFF2-40B4-BE49-F238E27FC236}">
                  <a16:creationId xmlns:a16="http://schemas.microsoft.com/office/drawing/2014/main" id="{D91CF302-0149-4FF5-AEA8-B1A94E46FCE3}"/>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84FDD8F3-AA7B-4887-A850-A62AD97F7F43}"/>
              </a:ext>
            </a:extLst>
          </p:cNvPr>
          <p:cNvSpPr txBox="1"/>
          <p:nvPr userDrawn="1"/>
        </p:nvSpPr>
        <p:spPr>
          <a:xfrm>
            <a:off x="2376294" y="285098"/>
            <a:ext cx="1069741" cy="369332"/>
          </a:xfrm>
          <a:prstGeom prst="rect">
            <a:avLst/>
          </a:prstGeom>
          <a:noFill/>
        </p:spPr>
        <p:txBody>
          <a:bodyPr wrap="square" rtlCol="0">
            <a:spAutoFit/>
          </a:bodyPr>
          <a:lstStyle/>
          <a:p>
            <a:pPr algn="ctr"/>
            <a:r>
              <a:rPr lang="en-US" sz="900" b="1" dirty="0">
                <a:latin typeface="Georgia" panose="02040502050405020303" pitchFamily="18" charset="0"/>
                <a:ea typeface="Verdana" panose="020B0604030504040204" pitchFamily="34" charset="0"/>
              </a:rPr>
              <a:t>INPUT STATION</a:t>
            </a:r>
          </a:p>
        </p:txBody>
      </p:sp>
      <p:sp>
        <p:nvSpPr>
          <p:cNvPr id="20" name="TextBox 19">
            <a:extLst>
              <a:ext uri="{FF2B5EF4-FFF2-40B4-BE49-F238E27FC236}">
                <a16:creationId xmlns:a16="http://schemas.microsoft.com/office/drawing/2014/main" id="{5C7B85DF-2677-4763-B10A-4A6165983398}"/>
              </a:ext>
            </a:extLst>
          </p:cNvPr>
          <p:cNvSpPr txBox="1"/>
          <p:nvPr userDrawn="1"/>
        </p:nvSpPr>
        <p:spPr>
          <a:xfrm>
            <a:off x="3435584" y="149569"/>
            <a:ext cx="2541908" cy="369332"/>
          </a:xfrm>
          <a:prstGeom prst="rect">
            <a:avLst/>
          </a:prstGeom>
          <a:noFill/>
        </p:spPr>
        <p:txBody>
          <a:bodyPr wrap="square" rtlCol="0">
            <a:spAutoFit/>
          </a:bodyPr>
          <a:lstStyle/>
          <a:p>
            <a:r>
              <a:rPr lang="en-US" sz="1800" b="1" dirty="0">
                <a:latin typeface="Georgia" panose="02040502050405020303" pitchFamily="18" charset="0"/>
                <a:ea typeface="Verdana" panose="020B0604030504040204" pitchFamily="34" charset="0"/>
              </a:rPr>
              <a:t>Read It! </a:t>
            </a:r>
          </a:p>
        </p:txBody>
      </p:sp>
      <p:sp>
        <p:nvSpPr>
          <p:cNvPr id="17" name="Rectangle 16">
            <a:extLst>
              <a:ext uri="{FF2B5EF4-FFF2-40B4-BE49-F238E27FC236}">
                <a16:creationId xmlns:a16="http://schemas.microsoft.com/office/drawing/2014/main" id="{B20FA76C-1791-7548-B87D-CA27C762FE4B}"/>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793236"/>
      </p:ext>
    </p:extLst>
  </p:cSld>
  <p:clrMap bg1="lt1" tx1="dk1" bg2="lt2" tx2="dk2" accent1="accent1" accent2="accent2" accent3="accent3" accent4="accent4" accent5="accent5" accent6="accent6" hlink="hlink" folHlink="folHlink"/>
  <p:sldLayoutIdLst>
    <p:sldLayoutId id="2147483730" r:id="rId1"/>
    <p:sldLayoutId id="2147483743" r:id="rId2"/>
    <p:sldLayoutId id="2147483744"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AEA3E64-D1A3-BB4F-B39C-FAD085894F63}"/>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4" name="Picture 13" descr="A close up of a logo&#10;&#10;Description automatically generated">
            <a:extLst>
              <a:ext uri="{FF2B5EF4-FFF2-40B4-BE49-F238E27FC236}">
                <a16:creationId xmlns:a16="http://schemas.microsoft.com/office/drawing/2014/main" id="{A11C97C0-47E2-FB46-B127-8802BCDF4DE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9742A81C-581B-4807-BB83-3FCB249E8549}"/>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E25083A0-D482-45D9-BECD-8E86E122AAEA}"/>
              </a:ext>
            </a:extLst>
          </p:cNvPr>
          <p:cNvPicPr>
            <a:picLocks noChangeAspect="1"/>
          </p:cNvPicPr>
          <p:nvPr userDrawn="1"/>
        </p:nvPicPr>
        <p:blipFill>
          <a:blip r:embed="rId9"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30" name="Group 29">
            <a:extLst>
              <a:ext uri="{FF2B5EF4-FFF2-40B4-BE49-F238E27FC236}">
                <a16:creationId xmlns:a16="http://schemas.microsoft.com/office/drawing/2014/main" id="{9CFDD2CD-0779-4160-B331-E0FEF8C1B614}"/>
              </a:ext>
            </a:extLst>
          </p:cNvPr>
          <p:cNvGrpSpPr/>
          <p:nvPr userDrawn="1"/>
        </p:nvGrpSpPr>
        <p:grpSpPr>
          <a:xfrm>
            <a:off x="7781544" y="3785616"/>
            <a:ext cx="1207008" cy="1207008"/>
            <a:chOff x="11408" y="24791"/>
            <a:chExt cx="1212211" cy="1212211"/>
          </a:xfrm>
        </p:grpSpPr>
        <p:sp>
          <p:nvSpPr>
            <p:cNvPr id="31" name="Star: 32 Points 30">
              <a:extLst>
                <a:ext uri="{FF2B5EF4-FFF2-40B4-BE49-F238E27FC236}">
                  <a16:creationId xmlns:a16="http://schemas.microsoft.com/office/drawing/2014/main" id="{3E8A3367-53F9-45A9-BF12-DE6B2C719D7E}"/>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Star: 32 Points 31">
              <a:extLst>
                <a:ext uri="{FF2B5EF4-FFF2-40B4-BE49-F238E27FC236}">
                  <a16:creationId xmlns:a16="http://schemas.microsoft.com/office/drawing/2014/main" id="{145F4214-8879-4A90-B1DE-2953477A5AE7}"/>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559C1AF-74DE-4BBA-94CF-37379779E059}"/>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23" name="TextBox 22">
            <a:extLst>
              <a:ext uri="{FF2B5EF4-FFF2-40B4-BE49-F238E27FC236}">
                <a16:creationId xmlns:a16="http://schemas.microsoft.com/office/drawing/2014/main" id="{47AA88E0-D491-455A-A2AB-7051BCEFF90F}"/>
              </a:ext>
            </a:extLst>
          </p:cNvPr>
          <p:cNvSpPr txBox="1"/>
          <p:nvPr userDrawn="1"/>
        </p:nvSpPr>
        <p:spPr>
          <a:xfrm>
            <a:off x="2540445"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Explore It! </a:t>
            </a:r>
          </a:p>
        </p:txBody>
      </p:sp>
      <p:sp>
        <p:nvSpPr>
          <p:cNvPr id="24" name="TextBox 23">
            <a:extLst>
              <a:ext uri="{FF2B5EF4-FFF2-40B4-BE49-F238E27FC236}">
                <a16:creationId xmlns:a16="http://schemas.microsoft.com/office/drawing/2014/main" id="{EBBCEA1D-F84C-4BC9-AFFE-3E5B12D8853C}"/>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5" name="Rectangle 14">
            <a:extLst>
              <a:ext uri="{FF2B5EF4-FFF2-40B4-BE49-F238E27FC236}">
                <a16:creationId xmlns:a16="http://schemas.microsoft.com/office/drawing/2014/main" id="{E5687FB8-22F3-2E44-8F24-4D2B11B55637}"/>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893126"/>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86B99BB-CC13-A245-8C26-B6C3CFA31B33}"/>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4" name="Picture 13" descr="A close up of a logo&#10;&#10;Description automatically generated">
            <a:extLst>
              <a:ext uri="{FF2B5EF4-FFF2-40B4-BE49-F238E27FC236}">
                <a16:creationId xmlns:a16="http://schemas.microsoft.com/office/drawing/2014/main" id="{739A7C8D-CC96-5A41-B517-FE6E470EB7B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F60F7333-D367-4F15-A859-4209C3066395}"/>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F0D96999-A2F6-46C5-A3F2-7F65DA57D10A}"/>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3" name="Group 12">
            <a:extLst>
              <a:ext uri="{FF2B5EF4-FFF2-40B4-BE49-F238E27FC236}">
                <a16:creationId xmlns:a16="http://schemas.microsoft.com/office/drawing/2014/main" id="{D2F1E67B-CF35-40B7-BB8B-1FB17BE7BB5C}"/>
              </a:ext>
            </a:extLst>
          </p:cNvPr>
          <p:cNvGrpSpPr/>
          <p:nvPr userDrawn="1"/>
        </p:nvGrpSpPr>
        <p:grpSpPr>
          <a:xfrm>
            <a:off x="7781544" y="3785616"/>
            <a:ext cx="1207008" cy="1207008"/>
            <a:chOff x="11408" y="24791"/>
            <a:chExt cx="1212211" cy="1212211"/>
          </a:xfrm>
        </p:grpSpPr>
        <p:sp>
          <p:nvSpPr>
            <p:cNvPr id="18" name="Star: 32 Points 17">
              <a:extLst>
                <a:ext uri="{FF2B5EF4-FFF2-40B4-BE49-F238E27FC236}">
                  <a16:creationId xmlns:a16="http://schemas.microsoft.com/office/drawing/2014/main" id="{9111DB1D-DD25-4407-A163-63C1E4911E7A}"/>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ar: 32 Points 19">
              <a:extLst>
                <a:ext uri="{FF2B5EF4-FFF2-40B4-BE49-F238E27FC236}">
                  <a16:creationId xmlns:a16="http://schemas.microsoft.com/office/drawing/2014/main" id="{04F9E3C2-0B80-41BD-981C-AEF1C756D592}"/>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7D8D7A8-162C-484F-97DB-579D70400F3F}"/>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23" name="TextBox 22">
            <a:extLst>
              <a:ext uri="{FF2B5EF4-FFF2-40B4-BE49-F238E27FC236}">
                <a16:creationId xmlns:a16="http://schemas.microsoft.com/office/drawing/2014/main" id="{618B8CA9-F2EB-44C1-A260-71C0A852C3E5}"/>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Research It! </a:t>
            </a:r>
          </a:p>
        </p:txBody>
      </p:sp>
      <p:sp>
        <p:nvSpPr>
          <p:cNvPr id="24" name="TextBox 23">
            <a:extLst>
              <a:ext uri="{FF2B5EF4-FFF2-40B4-BE49-F238E27FC236}">
                <a16:creationId xmlns:a16="http://schemas.microsoft.com/office/drawing/2014/main" id="{CAB2D8E7-4176-4A8E-9283-4C342DA8A475}"/>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5" name="Rectangle 14">
            <a:extLst>
              <a:ext uri="{FF2B5EF4-FFF2-40B4-BE49-F238E27FC236}">
                <a16:creationId xmlns:a16="http://schemas.microsoft.com/office/drawing/2014/main" id="{A628EE76-4B9F-794D-96B8-84BA6941151B}"/>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0348809"/>
      </p:ext>
    </p:extLst>
  </p:cSld>
  <p:clrMap bg1="lt1" tx1="dk1" bg2="lt2" tx2="dk2" accent1="accent1" accent2="accent2" accent3="accent3" accent4="accent4" accent5="accent5" accent6="accent6" hlink="hlink" folHlink="folHlink"/>
  <p:sldLayoutIdLst>
    <p:sldLayoutId id="2147483728"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B0F8928-1D1D-254D-8E1E-330BBF07AECB}"/>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5" name="Picture 14" descr="A close up of a logo&#10;&#10;Description automatically generated">
            <a:extLst>
              <a:ext uri="{FF2B5EF4-FFF2-40B4-BE49-F238E27FC236}">
                <a16:creationId xmlns:a16="http://schemas.microsoft.com/office/drawing/2014/main" id="{E88194BF-CA76-4A47-83B7-0C9DACE531CA}"/>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7" name="Rectangle 16">
            <a:extLst>
              <a:ext uri="{FF2B5EF4-FFF2-40B4-BE49-F238E27FC236}">
                <a16:creationId xmlns:a16="http://schemas.microsoft.com/office/drawing/2014/main" id="{EBF74850-549D-43CB-8D3D-9249A51F551B}"/>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8" name="Picture 17">
            <a:extLst>
              <a:ext uri="{FF2B5EF4-FFF2-40B4-BE49-F238E27FC236}">
                <a16:creationId xmlns:a16="http://schemas.microsoft.com/office/drawing/2014/main" id="{02347962-2875-4861-BBBC-4708BB61A2F3}"/>
              </a:ext>
            </a:extLst>
          </p:cNvPr>
          <p:cNvPicPr>
            <a:picLocks noChangeAspect="1"/>
          </p:cNvPicPr>
          <p:nvPr userDrawn="1"/>
        </p:nvPicPr>
        <p:blipFill>
          <a:blip r:embed="rId6"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3" name="Group 12">
            <a:extLst>
              <a:ext uri="{FF2B5EF4-FFF2-40B4-BE49-F238E27FC236}">
                <a16:creationId xmlns:a16="http://schemas.microsoft.com/office/drawing/2014/main" id="{E604E442-59A9-444A-8904-A44302D6E4CF}"/>
              </a:ext>
            </a:extLst>
          </p:cNvPr>
          <p:cNvGrpSpPr/>
          <p:nvPr userDrawn="1"/>
        </p:nvGrpSpPr>
        <p:grpSpPr>
          <a:xfrm>
            <a:off x="7781544" y="3785616"/>
            <a:ext cx="1207008" cy="1207008"/>
            <a:chOff x="11408" y="24791"/>
            <a:chExt cx="1212211" cy="1212211"/>
          </a:xfrm>
        </p:grpSpPr>
        <p:sp>
          <p:nvSpPr>
            <p:cNvPr id="14" name="Star: 32 Points 13">
              <a:extLst>
                <a:ext uri="{FF2B5EF4-FFF2-40B4-BE49-F238E27FC236}">
                  <a16:creationId xmlns:a16="http://schemas.microsoft.com/office/drawing/2014/main" id="{641C38B4-4736-4F35-A80B-0B3B6933D2AF}"/>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ar: 32 Points 19">
              <a:extLst>
                <a:ext uri="{FF2B5EF4-FFF2-40B4-BE49-F238E27FC236}">
                  <a16:creationId xmlns:a16="http://schemas.microsoft.com/office/drawing/2014/main" id="{F56B0BF7-F3D1-4C61-B70E-3D6023F586CA}"/>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67109736-69B5-4C3F-AEAB-8FFB2E0C5142}"/>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OUTPUT STATION</a:t>
            </a:r>
          </a:p>
        </p:txBody>
      </p:sp>
      <p:sp>
        <p:nvSpPr>
          <p:cNvPr id="23" name="TextBox 22">
            <a:extLst>
              <a:ext uri="{FF2B5EF4-FFF2-40B4-BE49-F238E27FC236}">
                <a16:creationId xmlns:a16="http://schemas.microsoft.com/office/drawing/2014/main" id="{2A206A64-640D-4343-8DB5-B2F6F3F4144B}"/>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Write It! </a:t>
            </a:r>
          </a:p>
        </p:txBody>
      </p:sp>
      <p:sp>
        <p:nvSpPr>
          <p:cNvPr id="24" name="TextBox 23">
            <a:extLst>
              <a:ext uri="{FF2B5EF4-FFF2-40B4-BE49-F238E27FC236}">
                <a16:creationId xmlns:a16="http://schemas.microsoft.com/office/drawing/2014/main" id="{D5D33C45-833F-4E37-AA18-B427ED96C439}"/>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6" name="Rectangle 15">
            <a:extLst>
              <a:ext uri="{FF2B5EF4-FFF2-40B4-BE49-F238E27FC236}">
                <a16:creationId xmlns:a16="http://schemas.microsoft.com/office/drawing/2014/main" id="{75B40C77-19C4-3345-A5C1-009A33A393FC}"/>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605100"/>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973E028-51FA-A24B-917B-7017D90B29E5}"/>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4" name="Picture 13" descr="A close up of a logo&#10;&#10;Description automatically generated">
            <a:extLst>
              <a:ext uri="{FF2B5EF4-FFF2-40B4-BE49-F238E27FC236}">
                <a16:creationId xmlns:a16="http://schemas.microsoft.com/office/drawing/2014/main" id="{2F657EE8-D062-B148-ABCC-A52B07A6E43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98C7A68C-07F2-4E51-9581-FDAF257A923F}"/>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013C547A-3D0C-43CE-8C46-8212D0815E95}"/>
              </a:ext>
            </a:extLst>
          </p:cNvPr>
          <p:cNvPicPr>
            <a:picLocks noChangeAspect="1"/>
          </p:cNvPicPr>
          <p:nvPr userDrawn="1"/>
        </p:nvPicPr>
        <p:blipFill>
          <a:blip r:embed="rId4"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3" name="Group 12">
            <a:extLst>
              <a:ext uri="{FF2B5EF4-FFF2-40B4-BE49-F238E27FC236}">
                <a16:creationId xmlns:a16="http://schemas.microsoft.com/office/drawing/2014/main" id="{0DB1814C-7980-46D7-9BBB-321B0664AE34}"/>
              </a:ext>
            </a:extLst>
          </p:cNvPr>
          <p:cNvGrpSpPr/>
          <p:nvPr userDrawn="1"/>
        </p:nvGrpSpPr>
        <p:grpSpPr>
          <a:xfrm>
            <a:off x="2542032" y="109728"/>
            <a:ext cx="740664" cy="740664"/>
            <a:chOff x="11408" y="24791"/>
            <a:chExt cx="1212211" cy="1212211"/>
          </a:xfrm>
        </p:grpSpPr>
        <p:sp>
          <p:nvSpPr>
            <p:cNvPr id="19" name="Star: 32 Points 18">
              <a:extLst>
                <a:ext uri="{FF2B5EF4-FFF2-40B4-BE49-F238E27FC236}">
                  <a16:creationId xmlns:a16="http://schemas.microsoft.com/office/drawing/2014/main" id="{DCDD922C-D51F-4C3E-ADBE-836FDE44AA1F}"/>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Star: 32 Points 19">
              <a:extLst>
                <a:ext uri="{FF2B5EF4-FFF2-40B4-BE49-F238E27FC236}">
                  <a16:creationId xmlns:a16="http://schemas.microsoft.com/office/drawing/2014/main" id="{CFE34FAC-475F-4AC0-96B5-EDCA54A50E30}"/>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445DF46-8EEC-4A4E-A419-2BE554F31E94}"/>
              </a:ext>
            </a:extLst>
          </p:cNvPr>
          <p:cNvSpPr txBox="1"/>
          <p:nvPr userDrawn="1"/>
        </p:nvSpPr>
        <p:spPr>
          <a:xfrm>
            <a:off x="2497271" y="307067"/>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OUTPUT STATION</a:t>
            </a:r>
          </a:p>
        </p:txBody>
      </p:sp>
      <p:sp>
        <p:nvSpPr>
          <p:cNvPr id="22" name="TextBox 21">
            <a:extLst>
              <a:ext uri="{FF2B5EF4-FFF2-40B4-BE49-F238E27FC236}">
                <a16:creationId xmlns:a16="http://schemas.microsoft.com/office/drawing/2014/main" id="{66168122-476F-446B-9E49-F5C181E6CE5E}"/>
              </a:ext>
            </a:extLst>
          </p:cNvPr>
          <p:cNvSpPr txBox="1"/>
          <p:nvPr userDrawn="1"/>
        </p:nvSpPr>
        <p:spPr>
          <a:xfrm>
            <a:off x="3297368" y="227937"/>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Organize It!</a:t>
            </a:r>
          </a:p>
        </p:txBody>
      </p:sp>
      <p:sp>
        <p:nvSpPr>
          <p:cNvPr id="23" name="TextBox 22">
            <a:extLst>
              <a:ext uri="{FF2B5EF4-FFF2-40B4-BE49-F238E27FC236}">
                <a16:creationId xmlns:a16="http://schemas.microsoft.com/office/drawing/2014/main" id="{B1655015-BC2E-469C-B826-67A813BDBDF9}"/>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15" name="Rectangle 14">
            <a:extLst>
              <a:ext uri="{FF2B5EF4-FFF2-40B4-BE49-F238E27FC236}">
                <a16:creationId xmlns:a16="http://schemas.microsoft.com/office/drawing/2014/main" id="{6E8D0A7F-3457-4941-A996-EE79B450DA33}"/>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5460953"/>
      </p:ext>
    </p:extLst>
  </p:cSld>
  <p:clrMap bg1="lt1" tx1="dk1" bg2="lt2" tx2="dk2" accent1="accent1" accent2="accent2" accent3="accent3" accent4="accent4" accent5="accent5" accent6="accent6" hlink="hlink" folHlink="folHlink"/>
  <p:sldLayoutIdLst>
    <p:sldLayoutId id="2147483734"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BED71C2-A229-E948-A379-12D52534AFEB}"/>
              </a:ext>
            </a:extLst>
          </p:cNvPr>
          <p:cNvSpPr/>
          <p:nvPr userDrawn="1"/>
        </p:nvSpPr>
        <p:spPr>
          <a:xfrm>
            <a:off x="2561540" y="108286"/>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2" name="Picture 11" descr="A close up of a logo&#10;&#10;Description automatically generated">
            <a:extLst>
              <a:ext uri="{FF2B5EF4-FFF2-40B4-BE49-F238E27FC236}">
                <a16:creationId xmlns:a16="http://schemas.microsoft.com/office/drawing/2014/main" id="{C179FAA8-7919-2F4E-95C8-2AD9DB9AD94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17883" y="0"/>
            <a:ext cx="6748133" cy="5143500"/>
          </a:xfrm>
          <a:prstGeom prst="rect">
            <a:avLst/>
          </a:prstGeom>
        </p:spPr>
      </p:pic>
      <p:sp>
        <p:nvSpPr>
          <p:cNvPr id="16" name="Rectangle 15">
            <a:extLst>
              <a:ext uri="{FF2B5EF4-FFF2-40B4-BE49-F238E27FC236}">
                <a16:creationId xmlns:a16="http://schemas.microsoft.com/office/drawing/2014/main" id="{67DBB171-7388-4994-83AE-B8107DCC0A47}"/>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1CEFC884-385F-4E9B-9A00-0A2808312B93}"/>
              </a:ext>
            </a:extLst>
          </p:cNvPr>
          <p:cNvPicPr>
            <a:picLocks noChangeAspect="1"/>
          </p:cNvPicPr>
          <p:nvPr userDrawn="1"/>
        </p:nvPicPr>
        <p:blipFill>
          <a:blip r:embed="rId5" cstate="hq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6" name="TextBox 25">
            <a:extLst>
              <a:ext uri="{FF2B5EF4-FFF2-40B4-BE49-F238E27FC236}">
                <a16:creationId xmlns:a16="http://schemas.microsoft.com/office/drawing/2014/main" id="{4015FEC5-0750-439E-869F-F9D1877425F3}"/>
              </a:ext>
            </a:extLst>
          </p:cNvPr>
          <p:cNvSpPr txBox="1"/>
          <p:nvPr userDrawn="1"/>
        </p:nvSpPr>
        <p:spPr>
          <a:xfrm>
            <a:off x="3297368" y="227937"/>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Illustrate It!</a:t>
            </a:r>
          </a:p>
        </p:txBody>
      </p:sp>
      <p:grpSp>
        <p:nvGrpSpPr>
          <p:cNvPr id="15" name="Group 14">
            <a:extLst>
              <a:ext uri="{FF2B5EF4-FFF2-40B4-BE49-F238E27FC236}">
                <a16:creationId xmlns:a16="http://schemas.microsoft.com/office/drawing/2014/main" id="{5BA8436D-F0AE-42E6-910F-963C133FAF13}"/>
              </a:ext>
            </a:extLst>
          </p:cNvPr>
          <p:cNvGrpSpPr/>
          <p:nvPr userDrawn="1"/>
        </p:nvGrpSpPr>
        <p:grpSpPr>
          <a:xfrm>
            <a:off x="2542032" y="109728"/>
            <a:ext cx="740664" cy="740664"/>
            <a:chOff x="11408" y="24791"/>
            <a:chExt cx="1212211" cy="1212211"/>
          </a:xfrm>
        </p:grpSpPr>
        <p:sp>
          <p:nvSpPr>
            <p:cNvPr id="18" name="Star: 32 Points 17">
              <a:extLst>
                <a:ext uri="{FF2B5EF4-FFF2-40B4-BE49-F238E27FC236}">
                  <a16:creationId xmlns:a16="http://schemas.microsoft.com/office/drawing/2014/main" id="{9C41AFC0-9811-4D0E-B99D-B925E17AC0BF}"/>
                </a:ext>
              </a:extLst>
            </p:cNvPr>
            <p:cNvSpPr/>
            <p:nvPr userDrawn="1"/>
          </p:nvSpPr>
          <p:spPr>
            <a:xfrm>
              <a:off x="11408" y="24791"/>
              <a:ext cx="1212211" cy="1212211"/>
            </a:xfrm>
            <a:prstGeom prst="star32">
              <a:avLst>
                <a:gd name="adj" fmla="val 44591"/>
              </a:avLst>
            </a:prstGeom>
            <a:solidFill>
              <a:srgbClr val="00B0F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tar: 32 Points 18">
              <a:extLst>
                <a:ext uri="{FF2B5EF4-FFF2-40B4-BE49-F238E27FC236}">
                  <a16:creationId xmlns:a16="http://schemas.microsoft.com/office/drawing/2014/main" id="{C46BE3B7-0607-4210-B38D-F334944ABA81}"/>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1645CD79-18A4-4BE9-92B4-82A5E63A8AE1}"/>
              </a:ext>
            </a:extLst>
          </p:cNvPr>
          <p:cNvSpPr txBox="1"/>
          <p:nvPr userDrawn="1"/>
        </p:nvSpPr>
        <p:spPr>
          <a:xfrm>
            <a:off x="2490597" y="307067"/>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OUTPUT STATION</a:t>
            </a:r>
          </a:p>
        </p:txBody>
      </p:sp>
      <p:sp>
        <p:nvSpPr>
          <p:cNvPr id="13" name="Rectangle 12">
            <a:extLst>
              <a:ext uri="{FF2B5EF4-FFF2-40B4-BE49-F238E27FC236}">
                <a16:creationId xmlns:a16="http://schemas.microsoft.com/office/drawing/2014/main" id="{6DFC1BFF-F133-AE46-B1CE-7BB67F2F5488}"/>
              </a:ext>
            </a:extLst>
          </p:cNvPr>
          <p:cNvSpPr/>
          <p:nvPr userDrawn="1"/>
        </p:nvSpPr>
        <p:spPr>
          <a:xfrm>
            <a:off x="0" y="1"/>
            <a:ext cx="2438055" cy="5143500"/>
          </a:xfrm>
          <a:prstGeom prst="rect">
            <a:avLst/>
          </a:prstGeom>
          <a:solidFill>
            <a:srgbClr val="9DC3E6">
              <a:alpha val="24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0103054"/>
      </p:ext>
    </p:extLst>
  </p:cSld>
  <p:clrMap bg1="lt1" tx1="dk1" bg2="lt2" tx2="dk2" accent1="accent1" accent2="accent2" accent3="accent3" accent4="accent4" accent5="accent5" accent6="accent6" hlink="hlink" folHlink="folHlink"/>
  <p:sldLayoutIdLst>
    <p:sldLayoutId id="2147483736" r:id="rId1"/>
    <p:sldLayoutId id="2147483749"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14.xml"/><Relationship Id="rId2" Type="http://schemas.openxmlformats.org/officeDocument/2006/relationships/slide" Target="slide2.xml"/><Relationship Id="rId1" Type="http://schemas.openxmlformats.org/officeDocument/2006/relationships/slideLayout" Target="../slideLayouts/slideLayout4.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11.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hyperlink" Target="http://studyjams.scholastic.com/studyjams/jams/science/matter/atoms.htm" TargetMode="External"/><Relationship Id="rId2" Type="http://schemas.openxmlformats.org/officeDocument/2006/relationships/slide" Target="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 Id="rId5" Type="http://schemas.openxmlformats.org/officeDocument/2006/relationships/slide" Target="slide9.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hlinkClick r:id="" action="ppaction://noaction"/>
            <a:extLst>
              <a:ext uri="{FF2B5EF4-FFF2-40B4-BE49-F238E27FC236}">
                <a16:creationId xmlns:a16="http://schemas.microsoft.com/office/drawing/2014/main" id="{0C66319A-B688-43AC-A9B5-6C05DE89C05F}"/>
              </a:ext>
            </a:extLst>
          </p:cNvPr>
          <p:cNvSpPr/>
          <p:nvPr/>
        </p:nvSpPr>
        <p:spPr>
          <a:xfrm>
            <a:off x="413549" y="2237412"/>
            <a:ext cx="731520" cy="731520"/>
          </a:xfrm>
          <a:prstGeom prst="ellipse">
            <a:avLst/>
          </a:prstGeom>
          <a:solidFill>
            <a:srgbClr val="6984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linkClick r:id="rId2" action="ppaction://hlinksldjump">
                  <a:extLst>
                    <a:ext uri="{A12FA001-AC4F-418D-AE19-62706E023703}">
                      <ahyp:hlinkClr xmlns:ahyp="http://schemas.microsoft.com/office/drawing/2018/hyperlinkcolor" val="tx"/>
                    </a:ext>
                  </a:extLst>
                </a:hlinkClick>
              </a:rPr>
              <a:t>Click to go</a:t>
            </a:r>
            <a:endParaRPr lang="en-US" sz="1200" b="1" dirty="0">
              <a:solidFill>
                <a:schemeClr val="bg1"/>
              </a:solidFill>
            </a:endParaRPr>
          </a:p>
        </p:txBody>
      </p:sp>
      <p:sp>
        <p:nvSpPr>
          <p:cNvPr id="11" name="Oval 10">
            <a:extLst>
              <a:ext uri="{FF2B5EF4-FFF2-40B4-BE49-F238E27FC236}">
                <a16:creationId xmlns:a16="http://schemas.microsoft.com/office/drawing/2014/main" id="{C82CD63C-E80F-4E37-822C-A38DC55113BE}"/>
              </a:ext>
            </a:extLst>
          </p:cNvPr>
          <p:cNvSpPr/>
          <p:nvPr/>
        </p:nvSpPr>
        <p:spPr>
          <a:xfrm>
            <a:off x="425677" y="3197999"/>
            <a:ext cx="731520" cy="731520"/>
          </a:xfrm>
          <a:prstGeom prst="ellipse">
            <a:avLst/>
          </a:prstGeom>
          <a:solidFill>
            <a:srgbClr val="6984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linkClick r:id="rId3" action="ppaction://hlinksldjump">
                  <a:extLst>
                    <a:ext uri="{A12FA001-AC4F-418D-AE19-62706E023703}">
                      <ahyp:hlinkClr xmlns:ahyp="http://schemas.microsoft.com/office/drawing/2018/hyperlinkcolor" val="tx"/>
                    </a:ext>
                  </a:extLst>
                </a:hlinkClick>
              </a:rPr>
              <a:t>Click to go</a:t>
            </a:r>
            <a:endParaRPr lang="en-US" sz="1200" b="1" dirty="0">
              <a:solidFill>
                <a:schemeClr val="bg1"/>
              </a:solidFill>
            </a:endParaRPr>
          </a:p>
        </p:txBody>
      </p:sp>
      <p:sp>
        <p:nvSpPr>
          <p:cNvPr id="13" name="Oval 12">
            <a:extLst>
              <a:ext uri="{FF2B5EF4-FFF2-40B4-BE49-F238E27FC236}">
                <a16:creationId xmlns:a16="http://schemas.microsoft.com/office/drawing/2014/main" id="{EDDFCD02-D87E-4012-A6DF-8E463A722F8F}"/>
              </a:ext>
            </a:extLst>
          </p:cNvPr>
          <p:cNvSpPr/>
          <p:nvPr/>
        </p:nvSpPr>
        <p:spPr>
          <a:xfrm>
            <a:off x="417801" y="4082831"/>
            <a:ext cx="731520" cy="731520"/>
          </a:xfrm>
          <a:prstGeom prst="ellipse">
            <a:avLst/>
          </a:prstGeom>
          <a:solidFill>
            <a:srgbClr val="6984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linkClick r:id="rId4" action="ppaction://hlinksldjump">
                  <a:extLst>
                    <a:ext uri="{A12FA001-AC4F-418D-AE19-62706E023703}">
                      <ahyp:hlinkClr xmlns:ahyp="http://schemas.microsoft.com/office/drawing/2018/hyperlinkcolor" val="tx"/>
                    </a:ext>
                  </a:extLst>
                </a:hlinkClick>
              </a:rPr>
              <a:t>Click to go</a:t>
            </a:r>
            <a:endParaRPr lang="en-US" sz="1200" b="1" dirty="0">
              <a:solidFill>
                <a:schemeClr val="bg1"/>
              </a:solidFill>
            </a:endParaRPr>
          </a:p>
        </p:txBody>
      </p:sp>
      <p:sp>
        <p:nvSpPr>
          <p:cNvPr id="15" name="Oval 14">
            <a:extLst>
              <a:ext uri="{FF2B5EF4-FFF2-40B4-BE49-F238E27FC236}">
                <a16:creationId xmlns:a16="http://schemas.microsoft.com/office/drawing/2014/main" id="{652C25DB-263B-4633-904F-302C2F761695}"/>
              </a:ext>
            </a:extLst>
          </p:cNvPr>
          <p:cNvSpPr/>
          <p:nvPr/>
        </p:nvSpPr>
        <p:spPr>
          <a:xfrm>
            <a:off x="4978692" y="2237412"/>
            <a:ext cx="731520" cy="731520"/>
          </a:xfrm>
          <a:prstGeom prst="ellipse">
            <a:avLst/>
          </a:prstGeom>
          <a:solidFill>
            <a:srgbClr val="6984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linkClick r:id="rId5" action="ppaction://hlinksldjump">
                  <a:extLst>
                    <a:ext uri="{A12FA001-AC4F-418D-AE19-62706E023703}">
                      <ahyp:hlinkClr xmlns:ahyp="http://schemas.microsoft.com/office/drawing/2018/hyperlinkcolor" val="tx"/>
                    </a:ext>
                  </a:extLst>
                </a:hlinkClick>
              </a:rPr>
              <a:t>Click to go</a:t>
            </a:r>
            <a:endParaRPr lang="en-US" sz="1200" b="1" dirty="0">
              <a:solidFill>
                <a:schemeClr val="bg1"/>
              </a:solidFill>
            </a:endParaRPr>
          </a:p>
        </p:txBody>
      </p:sp>
      <p:sp>
        <p:nvSpPr>
          <p:cNvPr id="16" name="Oval 15">
            <a:extLst>
              <a:ext uri="{FF2B5EF4-FFF2-40B4-BE49-F238E27FC236}">
                <a16:creationId xmlns:a16="http://schemas.microsoft.com/office/drawing/2014/main" id="{9C8F3077-E6F9-4AE6-A61D-9141C4B3401C}"/>
              </a:ext>
            </a:extLst>
          </p:cNvPr>
          <p:cNvSpPr/>
          <p:nvPr/>
        </p:nvSpPr>
        <p:spPr>
          <a:xfrm>
            <a:off x="4978692" y="3189407"/>
            <a:ext cx="731520" cy="731520"/>
          </a:xfrm>
          <a:prstGeom prst="ellipse">
            <a:avLst/>
          </a:prstGeom>
          <a:solidFill>
            <a:srgbClr val="6984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linkClick r:id="rId6" action="ppaction://hlinksldjump">
                  <a:extLst>
                    <a:ext uri="{A12FA001-AC4F-418D-AE19-62706E023703}">
                      <ahyp:hlinkClr xmlns:ahyp="http://schemas.microsoft.com/office/drawing/2018/hyperlinkcolor" val="tx"/>
                    </a:ext>
                  </a:extLst>
                </a:hlinkClick>
              </a:rPr>
              <a:t>Click to go</a:t>
            </a:r>
            <a:endParaRPr lang="en-US" sz="1200" b="1" dirty="0">
              <a:solidFill>
                <a:schemeClr val="bg1"/>
              </a:solidFill>
            </a:endParaRPr>
          </a:p>
        </p:txBody>
      </p:sp>
      <p:sp>
        <p:nvSpPr>
          <p:cNvPr id="17" name="Oval 16">
            <a:extLst>
              <a:ext uri="{FF2B5EF4-FFF2-40B4-BE49-F238E27FC236}">
                <a16:creationId xmlns:a16="http://schemas.microsoft.com/office/drawing/2014/main" id="{6436C600-9C93-43C9-AD00-46564AAE20FC}"/>
              </a:ext>
            </a:extLst>
          </p:cNvPr>
          <p:cNvSpPr/>
          <p:nvPr/>
        </p:nvSpPr>
        <p:spPr>
          <a:xfrm>
            <a:off x="4978692" y="4082831"/>
            <a:ext cx="731520" cy="731520"/>
          </a:xfrm>
          <a:prstGeom prst="ellipse">
            <a:avLst/>
          </a:prstGeom>
          <a:solidFill>
            <a:srgbClr val="6984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hlinkClick r:id="rId7" action="ppaction://hlinksldjump">
                  <a:extLst>
                    <a:ext uri="{A12FA001-AC4F-418D-AE19-62706E023703}">
                      <ahyp:hlinkClr xmlns:ahyp="http://schemas.microsoft.com/office/drawing/2018/hyperlinkcolor" val="tx"/>
                    </a:ext>
                  </a:extLst>
                </a:hlinkClick>
              </a:rPr>
              <a:t>Click to go</a:t>
            </a:r>
            <a:endParaRPr lang="en-US" sz="1200" b="1" dirty="0">
              <a:solidFill>
                <a:schemeClr val="bg1"/>
              </a:solidFill>
            </a:endParaRPr>
          </a:p>
        </p:txBody>
      </p:sp>
      <p:sp>
        <p:nvSpPr>
          <p:cNvPr id="18" name="TextBox 17">
            <a:extLst>
              <a:ext uri="{FF2B5EF4-FFF2-40B4-BE49-F238E27FC236}">
                <a16:creationId xmlns:a16="http://schemas.microsoft.com/office/drawing/2014/main" id="{02A751A3-E724-432B-B830-FD789F404F4E}"/>
              </a:ext>
            </a:extLst>
          </p:cNvPr>
          <p:cNvSpPr txBox="1"/>
          <p:nvPr/>
        </p:nvSpPr>
        <p:spPr>
          <a:xfrm>
            <a:off x="1255049" y="3967300"/>
            <a:ext cx="1601091" cy="630237"/>
          </a:xfrm>
          <a:prstGeom prst="rect">
            <a:avLst/>
          </a:prstGeom>
          <a:noFill/>
        </p:spPr>
        <p:txBody>
          <a:bodyPr wrap="square" lIns="0" tIns="0" rIns="0" bIns="0" rtlCol="0">
            <a:spAutoFit/>
          </a:bodyPr>
          <a:lstStyle>
            <a:defPPr>
              <a:defRPr lang="en-US"/>
            </a:defPPr>
            <a:lvl1pPr indent="0">
              <a:lnSpc>
                <a:spcPct val="250000"/>
              </a:lnSpc>
              <a:defRPr sz="2000" b="1">
                <a:latin typeface="Verdana" panose="020B0604030504040204" pitchFamily="34" charset="0"/>
                <a:ea typeface="Verdana" panose="020B0604030504040204" pitchFamily="34" charset="0"/>
              </a:defRPr>
            </a:lvl1pPr>
          </a:lstStyle>
          <a:p>
            <a:r>
              <a:rPr lang="en-US" dirty="0"/>
              <a:t>Explore It!</a:t>
            </a:r>
          </a:p>
        </p:txBody>
      </p:sp>
      <p:sp>
        <p:nvSpPr>
          <p:cNvPr id="19" name="TextBox 18">
            <a:extLst>
              <a:ext uri="{FF2B5EF4-FFF2-40B4-BE49-F238E27FC236}">
                <a16:creationId xmlns:a16="http://schemas.microsoft.com/office/drawing/2014/main" id="{F8C0EC6A-DCB3-4510-939B-0128541DB05B}"/>
              </a:ext>
            </a:extLst>
          </p:cNvPr>
          <p:cNvSpPr txBox="1"/>
          <p:nvPr/>
        </p:nvSpPr>
        <p:spPr>
          <a:xfrm>
            <a:off x="5819316" y="3060411"/>
            <a:ext cx="1914341" cy="630237"/>
          </a:xfrm>
          <a:prstGeom prst="rect">
            <a:avLst/>
          </a:prstGeom>
          <a:noFill/>
        </p:spPr>
        <p:txBody>
          <a:bodyPr wrap="square" lIns="0" tIns="0" rIns="0" bIns="0" rtlCol="0">
            <a:spAutoFit/>
          </a:bodyPr>
          <a:lstStyle>
            <a:defPPr>
              <a:defRPr lang="en-US"/>
            </a:defPPr>
            <a:lvl1pPr indent="0">
              <a:lnSpc>
                <a:spcPct val="250000"/>
              </a:lnSpc>
              <a:defRPr sz="2000" b="1">
                <a:latin typeface="Verdana" panose="020B0604030504040204" pitchFamily="34" charset="0"/>
                <a:ea typeface="Verdana" panose="020B0604030504040204" pitchFamily="34" charset="0"/>
              </a:defRPr>
            </a:lvl1pPr>
          </a:lstStyle>
          <a:p>
            <a:r>
              <a:rPr lang="en-US" dirty="0"/>
              <a:t>Illustrate It!</a:t>
            </a:r>
          </a:p>
        </p:txBody>
      </p:sp>
      <p:sp>
        <p:nvSpPr>
          <p:cNvPr id="22" name="Star: 5 Points 21">
            <a:extLst>
              <a:ext uri="{FF2B5EF4-FFF2-40B4-BE49-F238E27FC236}">
                <a16:creationId xmlns:a16="http://schemas.microsoft.com/office/drawing/2014/main" id="{16D9BC40-2456-45DA-91FE-EB0104E46043}"/>
              </a:ext>
            </a:extLst>
          </p:cNvPr>
          <p:cNvSpPr/>
          <p:nvPr/>
        </p:nvSpPr>
        <p:spPr>
          <a:xfrm>
            <a:off x="97467" y="806561"/>
            <a:ext cx="760021" cy="731520"/>
          </a:xfrm>
          <a:prstGeom prst="star5">
            <a:avLst>
              <a:gd name="adj" fmla="val 30845"/>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Done!</a:t>
            </a:r>
          </a:p>
        </p:txBody>
      </p:sp>
      <p:sp>
        <p:nvSpPr>
          <p:cNvPr id="24" name="Diamond 23">
            <a:extLst>
              <a:ext uri="{FF2B5EF4-FFF2-40B4-BE49-F238E27FC236}">
                <a16:creationId xmlns:a16="http://schemas.microsoft.com/office/drawing/2014/main" id="{41D77760-E211-4ABF-9C83-FCC89390BEE8}"/>
              </a:ext>
            </a:extLst>
          </p:cNvPr>
          <p:cNvSpPr/>
          <p:nvPr/>
        </p:nvSpPr>
        <p:spPr>
          <a:xfrm>
            <a:off x="957533" y="806561"/>
            <a:ext cx="760021" cy="73152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Done!</a:t>
            </a:r>
          </a:p>
        </p:txBody>
      </p:sp>
      <p:sp>
        <p:nvSpPr>
          <p:cNvPr id="25" name="Heart 24">
            <a:extLst>
              <a:ext uri="{FF2B5EF4-FFF2-40B4-BE49-F238E27FC236}">
                <a16:creationId xmlns:a16="http://schemas.microsoft.com/office/drawing/2014/main" id="{D4F74B14-974A-4740-8BF7-25EA96BBB691}"/>
              </a:ext>
            </a:extLst>
          </p:cNvPr>
          <p:cNvSpPr/>
          <p:nvPr/>
        </p:nvSpPr>
        <p:spPr>
          <a:xfrm>
            <a:off x="6566380" y="806561"/>
            <a:ext cx="760021" cy="731520"/>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Done!</a:t>
            </a:r>
          </a:p>
        </p:txBody>
      </p:sp>
      <p:sp>
        <p:nvSpPr>
          <p:cNvPr id="35" name="Pentagon 34">
            <a:extLst>
              <a:ext uri="{FF2B5EF4-FFF2-40B4-BE49-F238E27FC236}">
                <a16:creationId xmlns:a16="http://schemas.microsoft.com/office/drawing/2014/main" id="{9516E30B-177D-4F29-A829-064D5AC2300D}"/>
              </a:ext>
            </a:extLst>
          </p:cNvPr>
          <p:cNvSpPr/>
          <p:nvPr/>
        </p:nvSpPr>
        <p:spPr>
          <a:xfrm>
            <a:off x="7426446" y="806561"/>
            <a:ext cx="760021" cy="73152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Done!</a:t>
            </a:r>
          </a:p>
        </p:txBody>
      </p:sp>
      <p:sp>
        <p:nvSpPr>
          <p:cNvPr id="36" name="Rectangle 35">
            <a:extLst>
              <a:ext uri="{FF2B5EF4-FFF2-40B4-BE49-F238E27FC236}">
                <a16:creationId xmlns:a16="http://schemas.microsoft.com/office/drawing/2014/main" id="{17EED6C1-B3C4-478E-82E5-992A0984568E}"/>
              </a:ext>
            </a:extLst>
          </p:cNvPr>
          <p:cNvSpPr/>
          <p:nvPr/>
        </p:nvSpPr>
        <p:spPr>
          <a:xfrm>
            <a:off x="8335950" y="898497"/>
            <a:ext cx="650455" cy="62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Done!</a:t>
            </a:r>
          </a:p>
        </p:txBody>
      </p:sp>
      <p:sp>
        <p:nvSpPr>
          <p:cNvPr id="68" name="TextBox 67">
            <a:extLst>
              <a:ext uri="{FF2B5EF4-FFF2-40B4-BE49-F238E27FC236}">
                <a16:creationId xmlns:a16="http://schemas.microsoft.com/office/drawing/2014/main" id="{DAD3987E-F0A7-49A2-85AB-F96C3EAE82DC}"/>
              </a:ext>
            </a:extLst>
          </p:cNvPr>
          <p:cNvSpPr txBox="1"/>
          <p:nvPr/>
        </p:nvSpPr>
        <p:spPr>
          <a:xfrm>
            <a:off x="1255049" y="3060411"/>
            <a:ext cx="1396502" cy="630237"/>
          </a:xfrm>
          <a:prstGeom prst="rect">
            <a:avLst/>
          </a:prstGeom>
          <a:noFill/>
        </p:spPr>
        <p:txBody>
          <a:bodyPr wrap="square" lIns="0" tIns="0" rIns="0" bIns="0" rtlCol="0" anchor="ctr">
            <a:normAutofit/>
          </a:bodyPr>
          <a:lstStyle/>
          <a:p>
            <a:pPr marL="0" indent="0" defTabSz="457200" rtl="0" eaLnBrk="1" latinLnBrk="0" hangingPunct="1">
              <a:lnSpc>
                <a:spcPct val="250000"/>
              </a:lnSpc>
            </a:pPr>
            <a:r>
              <a:rPr lang="en-US" sz="2000" b="1" kern="1200" dirty="0">
                <a:solidFill>
                  <a:schemeClr val="tx1"/>
                </a:solidFill>
                <a:latin typeface="Verdana" panose="020B0604030504040204" pitchFamily="34" charset="0"/>
                <a:ea typeface="Verdana" panose="020B0604030504040204" pitchFamily="34" charset="0"/>
                <a:cs typeface="+mn-cs"/>
              </a:rPr>
              <a:t>Read It!</a:t>
            </a:r>
          </a:p>
        </p:txBody>
      </p:sp>
      <p:sp>
        <p:nvSpPr>
          <p:cNvPr id="70" name="TextBox 69">
            <a:extLst>
              <a:ext uri="{FF2B5EF4-FFF2-40B4-BE49-F238E27FC236}">
                <a16:creationId xmlns:a16="http://schemas.microsoft.com/office/drawing/2014/main" id="{14CA17D4-9744-4763-81F9-5566DDB313FA}"/>
              </a:ext>
            </a:extLst>
          </p:cNvPr>
          <p:cNvSpPr txBox="1"/>
          <p:nvPr/>
        </p:nvSpPr>
        <p:spPr>
          <a:xfrm>
            <a:off x="1252200" y="2120425"/>
            <a:ext cx="1478758" cy="630237"/>
          </a:xfrm>
          <a:prstGeom prst="rect">
            <a:avLst/>
          </a:prstGeom>
          <a:noFill/>
        </p:spPr>
        <p:txBody>
          <a:bodyPr wrap="square" lIns="0" tIns="0" rIns="0" bIns="0" rtlCol="0">
            <a:spAutoFit/>
          </a:bodyPr>
          <a:lstStyle>
            <a:defPPr>
              <a:defRPr lang="en-US"/>
            </a:defPPr>
            <a:lvl1pPr indent="0">
              <a:lnSpc>
                <a:spcPct val="250000"/>
              </a:lnSpc>
              <a:defRPr sz="2000" b="1">
                <a:latin typeface="Verdana" panose="020B0604030504040204" pitchFamily="34" charset="0"/>
                <a:ea typeface="Verdana" panose="020B0604030504040204" pitchFamily="34" charset="0"/>
              </a:defRPr>
            </a:lvl1pPr>
          </a:lstStyle>
          <a:p>
            <a:r>
              <a:rPr lang="en-US" dirty="0"/>
              <a:t>Watch It! </a:t>
            </a:r>
          </a:p>
        </p:txBody>
      </p:sp>
      <p:sp>
        <p:nvSpPr>
          <p:cNvPr id="72" name="Trapezoid 71">
            <a:extLst>
              <a:ext uri="{FF2B5EF4-FFF2-40B4-BE49-F238E27FC236}">
                <a16:creationId xmlns:a16="http://schemas.microsoft.com/office/drawing/2014/main" id="{6A09C70A-E3F8-4A23-A490-7AD88FDDC94A}"/>
              </a:ext>
            </a:extLst>
          </p:cNvPr>
          <p:cNvSpPr/>
          <p:nvPr/>
        </p:nvSpPr>
        <p:spPr>
          <a:xfrm>
            <a:off x="1817599" y="885065"/>
            <a:ext cx="731520" cy="639495"/>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latin typeface="Verdana" panose="020B0604030504040204" pitchFamily="34" charset="0"/>
                <a:ea typeface="Verdana" panose="020B0604030504040204" pitchFamily="34" charset="0"/>
              </a:rPr>
              <a:t>Done!</a:t>
            </a:r>
          </a:p>
        </p:txBody>
      </p:sp>
      <p:sp>
        <p:nvSpPr>
          <p:cNvPr id="74" name="TextBox 73">
            <a:extLst>
              <a:ext uri="{FF2B5EF4-FFF2-40B4-BE49-F238E27FC236}">
                <a16:creationId xmlns:a16="http://schemas.microsoft.com/office/drawing/2014/main" id="{DED73DC6-0644-44B8-9BED-0237EBD7520C}"/>
              </a:ext>
            </a:extLst>
          </p:cNvPr>
          <p:cNvSpPr txBox="1"/>
          <p:nvPr/>
        </p:nvSpPr>
        <p:spPr>
          <a:xfrm>
            <a:off x="5819316" y="2120425"/>
            <a:ext cx="1822766" cy="630237"/>
          </a:xfrm>
          <a:prstGeom prst="rect">
            <a:avLst/>
          </a:prstGeom>
          <a:noFill/>
        </p:spPr>
        <p:txBody>
          <a:bodyPr wrap="square" lIns="0" tIns="0" rIns="0" bIns="0" rtlCol="0">
            <a:spAutoFit/>
          </a:bodyPr>
          <a:lstStyle>
            <a:defPPr>
              <a:defRPr lang="en-US"/>
            </a:defPPr>
            <a:lvl1pPr indent="0">
              <a:lnSpc>
                <a:spcPct val="250000"/>
              </a:lnSpc>
              <a:defRPr sz="2000" b="1">
                <a:latin typeface="Verdana" panose="020B0604030504040204" pitchFamily="34" charset="0"/>
                <a:ea typeface="Verdana" panose="020B0604030504040204" pitchFamily="34" charset="0"/>
              </a:defRPr>
            </a:lvl1pPr>
          </a:lstStyle>
          <a:p>
            <a:r>
              <a:rPr lang="en-US" dirty="0"/>
              <a:t>Organize It!</a:t>
            </a:r>
          </a:p>
        </p:txBody>
      </p:sp>
      <p:sp>
        <p:nvSpPr>
          <p:cNvPr id="76" name="TextBox 75">
            <a:extLst>
              <a:ext uri="{FF2B5EF4-FFF2-40B4-BE49-F238E27FC236}">
                <a16:creationId xmlns:a16="http://schemas.microsoft.com/office/drawing/2014/main" id="{B0897CE7-2EDC-4080-BB5F-47B20EF49BE9}"/>
              </a:ext>
            </a:extLst>
          </p:cNvPr>
          <p:cNvSpPr txBox="1"/>
          <p:nvPr/>
        </p:nvSpPr>
        <p:spPr>
          <a:xfrm>
            <a:off x="5819316" y="3957873"/>
            <a:ext cx="1575641" cy="630237"/>
          </a:xfrm>
          <a:prstGeom prst="rect">
            <a:avLst/>
          </a:prstGeom>
          <a:noFill/>
        </p:spPr>
        <p:txBody>
          <a:bodyPr wrap="square" lIns="0" tIns="0" rIns="0" bIns="0" rtlCol="0">
            <a:spAutoFit/>
          </a:bodyPr>
          <a:lstStyle>
            <a:defPPr>
              <a:defRPr lang="en-US"/>
            </a:defPPr>
            <a:lvl1pPr indent="0">
              <a:lnSpc>
                <a:spcPct val="250000"/>
              </a:lnSpc>
              <a:defRPr sz="2000" b="1">
                <a:latin typeface="Verdana" panose="020B0604030504040204" pitchFamily="34" charset="0"/>
                <a:ea typeface="Verdana" panose="020B0604030504040204" pitchFamily="34" charset="0"/>
              </a:defRPr>
            </a:lvl1pPr>
          </a:lstStyle>
          <a:p>
            <a:r>
              <a:rPr lang="en-US" dirty="0"/>
              <a:t>Assess It!</a:t>
            </a:r>
          </a:p>
        </p:txBody>
      </p:sp>
    </p:spTree>
    <p:extLst>
      <p:ext uri="{BB962C8B-B14F-4D97-AF65-F5344CB8AC3E}">
        <p14:creationId xmlns:p14="http://schemas.microsoft.com/office/powerpoint/2010/main" val="1542304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2BF9C-5EAA-4EDD-84AA-73CF20FC61E8}"/>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Part 6</a:t>
            </a:r>
            <a:endParaRPr lang="en-US" sz="1200" b="1" dirty="0">
              <a:latin typeface="Georgia" panose="02040502050405020303" pitchFamily="18" charset="0"/>
              <a:ea typeface="Verdana" panose="020B0604030504040204" pitchFamily="34" charset="0"/>
              <a:cs typeface="+mj-cs"/>
            </a:endParaRPr>
          </a:p>
        </p:txBody>
      </p:sp>
      <p:pic>
        <p:nvPicPr>
          <p:cNvPr id="5" name="Picture 4" descr="A picture containing drawing, clock&#10;&#10;Description automatically generated">
            <a:extLst>
              <a:ext uri="{FF2B5EF4-FFF2-40B4-BE49-F238E27FC236}">
                <a16:creationId xmlns:a16="http://schemas.microsoft.com/office/drawing/2014/main" id="{A68A4EE8-8FE8-4BE3-A0D9-16F50008B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81" y="4211963"/>
            <a:ext cx="457200" cy="468086"/>
          </a:xfrm>
          <a:prstGeom prst="rect">
            <a:avLst/>
          </a:prstGeom>
        </p:spPr>
      </p:pic>
      <p:pic>
        <p:nvPicPr>
          <p:cNvPr id="7" name="Picture 6" descr="A picture containing ball, drawing, table, room&#10;&#10;Description automatically generated">
            <a:extLst>
              <a:ext uri="{FF2B5EF4-FFF2-40B4-BE49-F238E27FC236}">
                <a16:creationId xmlns:a16="http://schemas.microsoft.com/office/drawing/2014/main" id="{383569DF-C908-4171-98A1-AAEFE444D2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36" y="4217406"/>
            <a:ext cx="457200" cy="457200"/>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DE534626-490C-4D17-A591-B90A810E2E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9591" y="4211963"/>
            <a:ext cx="457200" cy="468086"/>
          </a:xfrm>
          <a:prstGeom prst="rect">
            <a:avLst/>
          </a:prstGeom>
        </p:spPr>
      </p:pic>
      <p:pic>
        <p:nvPicPr>
          <p:cNvPr id="11" name="Picture 10" descr="A picture containing drawing, clock&#10;&#10;Description automatically generated">
            <a:extLst>
              <a:ext uri="{FF2B5EF4-FFF2-40B4-BE49-F238E27FC236}">
                <a16:creationId xmlns:a16="http://schemas.microsoft.com/office/drawing/2014/main" id="{DA6E6816-3023-446D-8855-874E776F1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81" y="3637592"/>
            <a:ext cx="457200" cy="468086"/>
          </a:xfrm>
          <a:prstGeom prst="rect">
            <a:avLst/>
          </a:prstGeom>
        </p:spPr>
      </p:pic>
      <p:pic>
        <p:nvPicPr>
          <p:cNvPr id="13" name="Picture 12" descr="A picture containing ball, drawing, table, room&#10;&#10;Description automatically generated">
            <a:extLst>
              <a:ext uri="{FF2B5EF4-FFF2-40B4-BE49-F238E27FC236}">
                <a16:creationId xmlns:a16="http://schemas.microsoft.com/office/drawing/2014/main" id="{ACECDF8D-5FC3-478C-8532-EFAB1E39A1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36" y="3643035"/>
            <a:ext cx="457200" cy="457200"/>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9425D200-2A13-40A4-8CBC-C46F53AAC2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9591" y="3637592"/>
            <a:ext cx="457200" cy="468086"/>
          </a:xfrm>
          <a:prstGeom prst="rect">
            <a:avLst/>
          </a:prstGeom>
        </p:spPr>
      </p:pic>
      <p:pic>
        <p:nvPicPr>
          <p:cNvPr id="17" name="Picture 16" descr="A picture containing drawing, clock&#10;&#10;Description automatically generated">
            <a:extLst>
              <a:ext uri="{FF2B5EF4-FFF2-40B4-BE49-F238E27FC236}">
                <a16:creationId xmlns:a16="http://schemas.microsoft.com/office/drawing/2014/main" id="{8FE86BBB-DE86-4BF6-8290-0625FC8F3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81" y="3066092"/>
            <a:ext cx="457200" cy="468086"/>
          </a:xfrm>
          <a:prstGeom prst="rect">
            <a:avLst/>
          </a:prstGeom>
        </p:spPr>
      </p:pic>
      <p:pic>
        <p:nvPicPr>
          <p:cNvPr id="19" name="Picture 18" descr="A picture containing ball, drawing, table, room&#10;&#10;Description automatically generated">
            <a:extLst>
              <a:ext uri="{FF2B5EF4-FFF2-40B4-BE49-F238E27FC236}">
                <a16:creationId xmlns:a16="http://schemas.microsoft.com/office/drawing/2014/main" id="{28EBDF16-A53B-4475-8BBB-F34261766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36" y="3071535"/>
            <a:ext cx="457200" cy="457200"/>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0F308DB5-C535-4612-A043-AFC9FCDCC2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9591" y="3066092"/>
            <a:ext cx="457200" cy="468086"/>
          </a:xfrm>
          <a:prstGeom prst="rect">
            <a:avLst/>
          </a:prstGeom>
        </p:spPr>
      </p:pic>
      <p:pic>
        <p:nvPicPr>
          <p:cNvPr id="23" name="Picture 22" descr="A picture containing drawing, clock&#10;&#10;Description automatically generated">
            <a:extLst>
              <a:ext uri="{FF2B5EF4-FFF2-40B4-BE49-F238E27FC236}">
                <a16:creationId xmlns:a16="http://schemas.microsoft.com/office/drawing/2014/main" id="{3A2BC366-52EC-41BD-9779-AB64C8ECD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81" y="2491721"/>
            <a:ext cx="457200" cy="468086"/>
          </a:xfrm>
          <a:prstGeom prst="rect">
            <a:avLst/>
          </a:prstGeom>
        </p:spPr>
      </p:pic>
      <p:pic>
        <p:nvPicPr>
          <p:cNvPr id="25" name="Picture 24" descr="A picture containing ball, drawing, table, room&#10;&#10;Description automatically generated">
            <a:extLst>
              <a:ext uri="{FF2B5EF4-FFF2-40B4-BE49-F238E27FC236}">
                <a16:creationId xmlns:a16="http://schemas.microsoft.com/office/drawing/2014/main" id="{260F8E9A-FD9B-4B43-899A-57940D716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36" y="2497164"/>
            <a:ext cx="457200" cy="457200"/>
          </a:xfrm>
          <a:prstGeom prst="rect">
            <a:avLst/>
          </a:prstGeom>
        </p:spPr>
      </p:pic>
      <p:pic>
        <p:nvPicPr>
          <p:cNvPr id="27" name="Picture 26" descr="A picture containing drawing&#10;&#10;Description automatically generated">
            <a:extLst>
              <a:ext uri="{FF2B5EF4-FFF2-40B4-BE49-F238E27FC236}">
                <a16:creationId xmlns:a16="http://schemas.microsoft.com/office/drawing/2014/main" id="{AED4BB7A-15CD-4690-92CD-D9B7D92B2F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9591" y="2491721"/>
            <a:ext cx="457200" cy="468086"/>
          </a:xfrm>
          <a:prstGeom prst="rect">
            <a:avLst/>
          </a:prstGeom>
        </p:spPr>
      </p:pic>
      <p:pic>
        <p:nvPicPr>
          <p:cNvPr id="29" name="Picture 28" descr="A picture containing drawing, clock&#10;&#10;Description automatically generated">
            <a:extLst>
              <a:ext uri="{FF2B5EF4-FFF2-40B4-BE49-F238E27FC236}">
                <a16:creationId xmlns:a16="http://schemas.microsoft.com/office/drawing/2014/main" id="{1986A650-43CE-40EC-B33E-C7E070F8BE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81" y="1928236"/>
            <a:ext cx="457200" cy="468086"/>
          </a:xfrm>
          <a:prstGeom prst="rect">
            <a:avLst/>
          </a:prstGeom>
        </p:spPr>
      </p:pic>
      <p:pic>
        <p:nvPicPr>
          <p:cNvPr id="31" name="Picture 30" descr="A picture containing ball, drawing, table, room&#10;&#10;Description automatically generated">
            <a:extLst>
              <a:ext uri="{FF2B5EF4-FFF2-40B4-BE49-F238E27FC236}">
                <a16:creationId xmlns:a16="http://schemas.microsoft.com/office/drawing/2014/main" id="{5946B677-EED6-4770-8977-94C4CF6EF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36" y="1933679"/>
            <a:ext cx="457200" cy="457200"/>
          </a:xfrm>
          <a:prstGeom prst="rect">
            <a:avLst/>
          </a:prstGeom>
        </p:spPr>
      </p:pic>
      <p:pic>
        <p:nvPicPr>
          <p:cNvPr id="33" name="Picture 32" descr="A picture containing drawing&#10;&#10;Description automatically generated">
            <a:extLst>
              <a:ext uri="{FF2B5EF4-FFF2-40B4-BE49-F238E27FC236}">
                <a16:creationId xmlns:a16="http://schemas.microsoft.com/office/drawing/2014/main" id="{8989B19A-0CCC-4AE5-BCE9-971E3E167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9591" y="1928236"/>
            <a:ext cx="457200" cy="468086"/>
          </a:xfrm>
          <a:prstGeom prst="rect">
            <a:avLst/>
          </a:prstGeom>
        </p:spPr>
      </p:pic>
      <p:pic>
        <p:nvPicPr>
          <p:cNvPr id="35" name="Picture 34" descr="A picture containing drawing, clock&#10;&#10;Description automatically generated">
            <a:extLst>
              <a:ext uri="{FF2B5EF4-FFF2-40B4-BE49-F238E27FC236}">
                <a16:creationId xmlns:a16="http://schemas.microsoft.com/office/drawing/2014/main" id="{9B8265E2-D9D5-49D9-822A-09B7DCDD2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481" y="1367622"/>
            <a:ext cx="457200" cy="468086"/>
          </a:xfrm>
          <a:prstGeom prst="rect">
            <a:avLst/>
          </a:prstGeom>
        </p:spPr>
      </p:pic>
      <p:pic>
        <p:nvPicPr>
          <p:cNvPr id="37" name="Picture 36" descr="A picture containing ball, drawing, table, room&#10;&#10;Description automatically generated">
            <a:extLst>
              <a:ext uri="{FF2B5EF4-FFF2-40B4-BE49-F238E27FC236}">
                <a16:creationId xmlns:a16="http://schemas.microsoft.com/office/drawing/2014/main" id="{D3657495-05FE-4EFA-8159-9F67FE88A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8036" y="1373065"/>
            <a:ext cx="457200" cy="457200"/>
          </a:xfrm>
          <a:prstGeom prst="rect">
            <a:avLst/>
          </a:prstGeom>
        </p:spPr>
      </p:pic>
      <p:pic>
        <p:nvPicPr>
          <p:cNvPr id="39" name="Picture 38" descr="A picture containing drawing&#10;&#10;Description automatically generated">
            <a:extLst>
              <a:ext uri="{FF2B5EF4-FFF2-40B4-BE49-F238E27FC236}">
                <a16:creationId xmlns:a16="http://schemas.microsoft.com/office/drawing/2014/main" id="{542F271F-8CC1-43D3-A169-5372E7F409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9591" y="1367622"/>
            <a:ext cx="457200" cy="468086"/>
          </a:xfrm>
          <a:prstGeom prst="rect">
            <a:avLst/>
          </a:prstGeom>
        </p:spPr>
      </p:pic>
    </p:spTree>
    <p:extLst>
      <p:ext uri="{BB962C8B-B14F-4D97-AF65-F5344CB8AC3E}">
        <p14:creationId xmlns:p14="http://schemas.microsoft.com/office/powerpoint/2010/main" val="406903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BC870B-5D3C-4168-AC82-98AD05F3CC0F}"/>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5" name="TextBox 4">
            <a:extLst>
              <a:ext uri="{FF2B5EF4-FFF2-40B4-BE49-F238E27FC236}">
                <a16:creationId xmlns:a16="http://schemas.microsoft.com/office/drawing/2014/main" id="{9AFA3836-8714-4136-B6E8-462460850330}"/>
              </a:ext>
            </a:extLst>
          </p:cNvPr>
          <p:cNvSpPr txBox="1"/>
          <p:nvPr/>
        </p:nvSpPr>
        <p:spPr>
          <a:xfrm>
            <a:off x="318372" y="493306"/>
            <a:ext cx="2022499"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My atom is _____.</a:t>
            </a:r>
          </a:p>
        </p:txBody>
      </p:sp>
      <p:sp>
        <p:nvSpPr>
          <p:cNvPr id="7" name="TextBox 6">
            <a:extLst>
              <a:ext uri="{FF2B5EF4-FFF2-40B4-BE49-F238E27FC236}">
                <a16:creationId xmlns:a16="http://schemas.microsoft.com/office/drawing/2014/main" id="{0E55BC63-411B-43BE-95B5-8B27809CBE18}"/>
              </a:ext>
            </a:extLst>
          </p:cNvPr>
          <p:cNvSpPr txBox="1"/>
          <p:nvPr/>
        </p:nvSpPr>
        <p:spPr>
          <a:xfrm>
            <a:off x="318371" y="1478826"/>
            <a:ext cx="2022499" cy="523220"/>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The atom’s mass is _____.</a:t>
            </a:r>
          </a:p>
        </p:txBody>
      </p:sp>
      <p:sp>
        <p:nvSpPr>
          <p:cNvPr id="9" name="TextBox 8">
            <a:extLst>
              <a:ext uri="{FF2B5EF4-FFF2-40B4-BE49-F238E27FC236}">
                <a16:creationId xmlns:a16="http://schemas.microsoft.com/office/drawing/2014/main" id="{9B4EFF9D-D3B5-482C-80D5-356EBD1C2C2B}"/>
              </a:ext>
            </a:extLst>
          </p:cNvPr>
          <p:cNvSpPr txBox="1"/>
          <p:nvPr/>
        </p:nvSpPr>
        <p:spPr>
          <a:xfrm>
            <a:off x="318371" y="2596003"/>
            <a:ext cx="2022499" cy="1384995"/>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The electrons are arranged in two different energy levels. There are ____ in the first energy level and ____ in the second energy level.</a:t>
            </a:r>
          </a:p>
        </p:txBody>
      </p:sp>
    </p:spTree>
    <p:extLst>
      <p:ext uri="{BB962C8B-B14F-4D97-AF65-F5344CB8AC3E}">
        <p14:creationId xmlns:p14="http://schemas.microsoft.com/office/powerpoint/2010/main" val="1489471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F92B14-4972-4454-A381-81AAF4C85C79}"/>
              </a:ext>
            </a:extLst>
          </p:cNvPr>
          <p:cNvSpPr/>
          <p:nvPr/>
        </p:nvSpPr>
        <p:spPr>
          <a:xfrm>
            <a:off x="98235" y="1943748"/>
            <a:ext cx="1094852" cy="7319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
              </a:rPr>
              <a:t>Negative (-)</a:t>
            </a:r>
          </a:p>
        </p:txBody>
      </p:sp>
      <p:sp>
        <p:nvSpPr>
          <p:cNvPr id="23" name="Rectangle 22">
            <a:extLst>
              <a:ext uri="{FF2B5EF4-FFF2-40B4-BE49-F238E27FC236}">
                <a16:creationId xmlns:a16="http://schemas.microsoft.com/office/drawing/2014/main" id="{50417F7B-1787-4FAD-8721-9E6D23A5297E}"/>
              </a:ext>
            </a:extLst>
          </p:cNvPr>
          <p:cNvSpPr/>
          <p:nvPr/>
        </p:nvSpPr>
        <p:spPr>
          <a:xfrm>
            <a:off x="98235" y="2755775"/>
            <a:ext cx="1094852" cy="7319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Neutral (0)</a:t>
            </a:r>
          </a:p>
        </p:txBody>
      </p:sp>
      <p:sp>
        <p:nvSpPr>
          <p:cNvPr id="24" name="Rectangle 23">
            <a:extLst>
              <a:ext uri="{FF2B5EF4-FFF2-40B4-BE49-F238E27FC236}">
                <a16:creationId xmlns:a16="http://schemas.microsoft.com/office/drawing/2014/main" id="{C57FCD51-F393-4735-9972-990082E5B3AC}"/>
              </a:ext>
            </a:extLst>
          </p:cNvPr>
          <p:cNvSpPr/>
          <p:nvPr/>
        </p:nvSpPr>
        <p:spPr>
          <a:xfrm>
            <a:off x="1271874" y="1552852"/>
            <a:ext cx="1094852" cy="7319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Verdana" panose="020B0604030504040204" pitchFamily="34" charset="0"/>
                <a:ea typeface="Verdana" panose="020B0604030504040204" pitchFamily="34" charset="0"/>
              </a:rPr>
              <a:t>1 </a:t>
            </a:r>
            <a:r>
              <a:rPr lang="en-US" dirty="0" err="1">
                <a:latin typeface="Verdana" panose="020B0604030504040204" pitchFamily="34" charset="0"/>
                <a:ea typeface="Verdana" panose="020B0604030504040204" pitchFamily="34" charset="0"/>
              </a:rPr>
              <a:t>amu</a:t>
            </a:r>
            <a:endParaRPr lang="en-US" dirty="0">
              <a:latin typeface="Verdana" panose="020B0604030504040204" pitchFamily="34" charset="0"/>
              <a:ea typeface="Verdana" panose="020B0604030504040204" pitchFamily="34" charset="0"/>
            </a:endParaRPr>
          </a:p>
        </p:txBody>
      </p:sp>
      <p:sp>
        <p:nvSpPr>
          <p:cNvPr id="25" name="Rectangle 24">
            <a:extLst>
              <a:ext uri="{FF2B5EF4-FFF2-40B4-BE49-F238E27FC236}">
                <a16:creationId xmlns:a16="http://schemas.microsoft.com/office/drawing/2014/main" id="{E9869482-6EDC-4F61-9F1A-31673313966A}"/>
              </a:ext>
            </a:extLst>
          </p:cNvPr>
          <p:cNvSpPr/>
          <p:nvPr/>
        </p:nvSpPr>
        <p:spPr>
          <a:xfrm>
            <a:off x="98235" y="1127222"/>
            <a:ext cx="1094852" cy="7319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Verdana "/>
              </a:rPr>
              <a:t>Outside Nucleus/</a:t>
            </a:r>
          </a:p>
          <a:p>
            <a:pPr algn="ctr"/>
            <a:r>
              <a:rPr lang="en-US" sz="1200" dirty="0">
                <a:latin typeface="Verdana "/>
              </a:rPr>
              <a:t>Electron Cloud</a:t>
            </a:r>
          </a:p>
        </p:txBody>
      </p:sp>
      <p:sp>
        <p:nvSpPr>
          <p:cNvPr id="26" name="Rectangle 25">
            <a:extLst>
              <a:ext uri="{FF2B5EF4-FFF2-40B4-BE49-F238E27FC236}">
                <a16:creationId xmlns:a16="http://schemas.microsoft.com/office/drawing/2014/main" id="{102C02A4-111B-4666-8DEE-C7EA352878B9}"/>
              </a:ext>
            </a:extLst>
          </p:cNvPr>
          <p:cNvSpPr/>
          <p:nvPr/>
        </p:nvSpPr>
        <p:spPr>
          <a:xfrm>
            <a:off x="98235" y="3567802"/>
            <a:ext cx="1094852" cy="7319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Inside nucleus</a:t>
            </a:r>
          </a:p>
        </p:txBody>
      </p:sp>
      <p:sp>
        <p:nvSpPr>
          <p:cNvPr id="27" name="Rectangle 26">
            <a:extLst>
              <a:ext uri="{FF2B5EF4-FFF2-40B4-BE49-F238E27FC236}">
                <a16:creationId xmlns:a16="http://schemas.microsoft.com/office/drawing/2014/main" id="{2E6CB833-BD74-4A8D-9B6B-12F6CE3E80DC}"/>
              </a:ext>
            </a:extLst>
          </p:cNvPr>
          <p:cNvSpPr/>
          <p:nvPr/>
        </p:nvSpPr>
        <p:spPr>
          <a:xfrm>
            <a:off x="1271874" y="2366691"/>
            <a:ext cx="1094852" cy="7319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About 1/2000 </a:t>
            </a:r>
            <a:r>
              <a:rPr lang="en-US" sz="1600" dirty="0" err="1">
                <a:latin typeface="Verdana" panose="020B0604030504040204" pitchFamily="34" charset="0"/>
                <a:ea typeface="Verdana" panose="020B0604030504040204" pitchFamily="34" charset="0"/>
              </a:rPr>
              <a:t>amu</a:t>
            </a:r>
            <a:endParaRPr lang="en-US" sz="1600" dirty="0">
              <a:latin typeface="Verdana" panose="020B0604030504040204" pitchFamily="34" charset="0"/>
              <a:ea typeface="Verdana" panose="020B0604030504040204" pitchFamily="34" charset="0"/>
            </a:endParaRPr>
          </a:p>
        </p:txBody>
      </p:sp>
      <p:sp>
        <p:nvSpPr>
          <p:cNvPr id="28" name="Rectangle 27">
            <a:extLst>
              <a:ext uri="{FF2B5EF4-FFF2-40B4-BE49-F238E27FC236}">
                <a16:creationId xmlns:a16="http://schemas.microsoft.com/office/drawing/2014/main" id="{87A7FDF7-1482-46AA-AF9F-36CBCD4927E0}"/>
              </a:ext>
            </a:extLst>
          </p:cNvPr>
          <p:cNvSpPr/>
          <p:nvPr/>
        </p:nvSpPr>
        <p:spPr>
          <a:xfrm>
            <a:off x="1271874" y="3218373"/>
            <a:ext cx="1094852" cy="73198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Verdana" panose="020B0604030504040204" pitchFamily="34" charset="0"/>
                <a:ea typeface="Verdana" panose="020B0604030504040204" pitchFamily="34" charset="0"/>
              </a:rPr>
              <a:t>Positive (+)</a:t>
            </a:r>
          </a:p>
        </p:txBody>
      </p:sp>
      <p:sp>
        <p:nvSpPr>
          <p:cNvPr id="2" name="TextBox 1">
            <a:extLst>
              <a:ext uri="{FF2B5EF4-FFF2-40B4-BE49-F238E27FC236}">
                <a16:creationId xmlns:a16="http://schemas.microsoft.com/office/drawing/2014/main" id="{31AD1063-FCFF-491E-9A5E-BDAC33476F3B}"/>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100410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C2BC2A-80CB-4A83-886F-5510471083F5}"/>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6" name="Rectangle 5">
            <a:extLst>
              <a:ext uri="{FF2B5EF4-FFF2-40B4-BE49-F238E27FC236}">
                <a16:creationId xmlns:a16="http://schemas.microsoft.com/office/drawing/2014/main" id="{B9B1FAA2-F0E5-48F8-86D2-E34314134F30}"/>
              </a:ext>
            </a:extLst>
          </p:cNvPr>
          <p:cNvSpPr/>
          <p:nvPr/>
        </p:nvSpPr>
        <p:spPr>
          <a:xfrm>
            <a:off x="484642" y="1245917"/>
            <a:ext cx="1555891" cy="295835"/>
          </a:xfrm>
          <a:prstGeom prst="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Electron Cloud</a:t>
            </a:r>
          </a:p>
        </p:txBody>
      </p:sp>
      <p:sp>
        <p:nvSpPr>
          <p:cNvPr id="8" name="Rectangle 7">
            <a:extLst>
              <a:ext uri="{FF2B5EF4-FFF2-40B4-BE49-F238E27FC236}">
                <a16:creationId xmlns:a16="http://schemas.microsoft.com/office/drawing/2014/main" id="{7BDE852A-F93B-47BE-9047-28719B743C1F}"/>
              </a:ext>
            </a:extLst>
          </p:cNvPr>
          <p:cNvSpPr/>
          <p:nvPr/>
        </p:nvSpPr>
        <p:spPr>
          <a:xfrm>
            <a:off x="484642" y="1627110"/>
            <a:ext cx="1555891" cy="295835"/>
          </a:xfrm>
          <a:prstGeom prst="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Nucleus</a:t>
            </a:r>
          </a:p>
        </p:txBody>
      </p:sp>
      <p:sp>
        <p:nvSpPr>
          <p:cNvPr id="10" name="Rectangle 9">
            <a:extLst>
              <a:ext uri="{FF2B5EF4-FFF2-40B4-BE49-F238E27FC236}">
                <a16:creationId xmlns:a16="http://schemas.microsoft.com/office/drawing/2014/main" id="{2C762560-7301-4986-B7E9-76A82F8A66E0}"/>
              </a:ext>
            </a:extLst>
          </p:cNvPr>
          <p:cNvSpPr/>
          <p:nvPr/>
        </p:nvSpPr>
        <p:spPr>
          <a:xfrm>
            <a:off x="484642" y="2009237"/>
            <a:ext cx="1555891" cy="295835"/>
          </a:xfrm>
          <a:prstGeom prst="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Electron</a:t>
            </a:r>
          </a:p>
        </p:txBody>
      </p:sp>
      <p:sp>
        <p:nvSpPr>
          <p:cNvPr id="18" name="Rectangle 17">
            <a:extLst>
              <a:ext uri="{FF2B5EF4-FFF2-40B4-BE49-F238E27FC236}">
                <a16:creationId xmlns:a16="http://schemas.microsoft.com/office/drawing/2014/main" id="{28E18267-7CF4-4318-B1D9-E99E5B1B6025}"/>
              </a:ext>
            </a:extLst>
          </p:cNvPr>
          <p:cNvSpPr/>
          <p:nvPr/>
        </p:nvSpPr>
        <p:spPr>
          <a:xfrm>
            <a:off x="484643" y="2385669"/>
            <a:ext cx="1555891" cy="295835"/>
          </a:xfrm>
          <a:prstGeom prst="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Proton</a:t>
            </a:r>
          </a:p>
        </p:txBody>
      </p:sp>
      <p:sp>
        <p:nvSpPr>
          <p:cNvPr id="20" name="Rectangle 19">
            <a:extLst>
              <a:ext uri="{FF2B5EF4-FFF2-40B4-BE49-F238E27FC236}">
                <a16:creationId xmlns:a16="http://schemas.microsoft.com/office/drawing/2014/main" id="{D7693757-BADF-4551-B107-5C3F1BE2E80E}"/>
              </a:ext>
            </a:extLst>
          </p:cNvPr>
          <p:cNvSpPr/>
          <p:nvPr/>
        </p:nvSpPr>
        <p:spPr>
          <a:xfrm>
            <a:off x="484643" y="2767794"/>
            <a:ext cx="1555891" cy="295835"/>
          </a:xfrm>
          <a:prstGeom prst="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Neutron</a:t>
            </a:r>
          </a:p>
        </p:txBody>
      </p:sp>
    </p:spTree>
    <p:extLst>
      <p:ext uri="{BB962C8B-B14F-4D97-AF65-F5344CB8AC3E}">
        <p14:creationId xmlns:p14="http://schemas.microsoft.com/office/powerpoint/2010/main" val="259539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2485D-F273-41BB-BB57-07FA7730B7B3}"/>
              </a:ext>
            </a:extLst>
          </p:cNvPr>
          <p:cNvSpPr txBox="1"/>
          <p:nvPr/>
        </p:nvSpPr>
        <p:spPr>
          <a:xfrm>
            <a:off x="248851" y="41640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3" name="TextBox 2">
            <a:extLst>
              <a:ext uri="{FF2B5EF4-FFF2-40B4-BE49-F238E27FC236}">
                <a16:creationId xmlns:a16="http://schemas.microsoft.com/office/drawing/2014/main" id="{C1CE7F08-0553-4BFD-80DF-8B3272E18F2C}"/>
              </a:ext>
            </a:extLst>
          </p:cNvPr>
          <p:cNvSpPr txBox="1"/>
          <p:nvPr/>
        </p:nvSpPr>
        <p:spPr>
          <a:xfrm>
            <a:off x="248851" y="973013"/>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4" name="TextBox 3">
            <a:extLst>
              <a:ext uri="{FF2B5EF4-FFF2-40B4-BE49-F238E27FC236}">
                <a16:creationId xmlns:a16="http://schemas.microsoft.com/office/drawing/2014/main" id="{0AC137BD-C39C-451C-8410-F7CB90344803}"/>
              </a:ext>
            </a:extLst>
          </p:cNvPr>
          <p:cNvSpPr txBox="1"/>
          <p:nvPr/>
        </p:nvSpPr>
        <p:spPr>
          <a:xfrm>
            <a:off x="248851" y="1529622"/>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5" name="TextBox 4">
            <a:extLst>
              <a:ext uri="{FF2B5EF4-FFF2-40B4-BE49-F238E27FC236}">
                <a16:creationId xmlns:a16="http://schemas.microsoft.com/office/drawing/2014/main" id="{5FE4D417-D240-4AD6-A4EB-D649689227E9}"/>
              </a:ext>
            </a:extLst>
          </p:cNvPr>
          <p:cNvSpPr txBox="1"/>
          <p:nvPr/>
        </p:nvSpPr>
        <p:spPr>
          <a:xfrm>
            <a:off x="164816" y="4820630"/>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Part 2</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98450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C07B0-E3FD-445B-B24E-B05AB6023C45}"/>
              </a:ext>
            </a:extLst>
          </p:cNvPr>
          <p:cNvSpPr txBox="1"/>
          <p:nvPr/>
        </p:nvSpPr>
        <p:spPr>
          <a:xfrm>
            <a:off x="248851" y="421656"/>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3" name="TextBox 2">
            <a:extLst>
              <a:ext uri="{FF2B5EF4-FFF2-40B4-BE49-F238E27FC236}">
                <a16:creationId xmlns:a16="http://schemas.microsoft.com/office/drawing/2014/main" id="{E52DE8D8-9DDC-4D80-871D-5631985B9190}"/>
              </a:ext>
            </a:extLst>
          </p:cNvPr>
          <p:cNvSpPr txBox="1"/>
          <p:nvPr/>
        </p:nvSpPr>
        <p:spPr>
          <a:xfrm>
            <a:off x="248850" y="805468"/>
            <a:ext cx="2012097"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4" name="TextBox 3">
            <a:extLst>
              <a:ext uri="{FF2B5EF4-FFF2-40B4-BE49-F238E27FC236}">
                <a16:creationId xmlns:a16="http://schemas.microsoft.com/office/drawing/2014/main" id="{8CCEEB6F-1A50-4CB8-9745-267D9DE73950}"/>
              </a:ext>
            </a:extLst>
          </p:cNvPr>
          <p:cNvSpPr txBox="1"/>
          <p:nvPr/>
        </p:nvSpPr>
        <p:spPr>
          <a:xfrm>
            <a:off x="248850" y="1189280"/>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5" name="TextBox 4">
            <a:extLst>
              <a:ext uri="{FF2B5EF4-FFF2-40B4-BE49-F238E27FC236}">
                <a16:creationId xmlns:a16="http://schemas.microsoft.com/office/drawing/2014/main" id="{D3D8DCD3-D227-47F2-98F2-A0DE189A24BF}"/>
              </a:ext>
            </a:extLst>
          </p:cNvPr>
          <p:cNvSpPr txBox="1"/>
          <p:nvPr/>
        </p:nvSpPr>
        <p:spPr>
          <a:xfrm>
            <a:off x="248850" y="1571402"/>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6" name="TextBox 5">
            <a:extLst>
              <a:ext uri="{FF2B5EF4-FFF2-40B4-BE49-F238E27FC236}">
                <a16:creationId xmlns:a16="http://schemas.microsoft.com/office/drawing/2014/main" id="{6A328F23-CE1F-4D25-A812-AE0DCC4B5753}"/>
              </a:ext>
            </a:extLst>
          </p:cNvPr>
          <p:cNvSpPr txBox="1"/>
          <p:nvPr/>
        </p:nvSpPr>
        <p:spPr>
          <a:xfrm>
            <a:off x="248850" y="195352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8" name="TextBox 7">
            <a:extLst>
              <a:ext uri="{FF2B5EF4-FFF2-40B4-BE49-F238E27FC236}">
                <a16:creationId xmlns:a16="http://schemas.microsoft.com/office/drawing/2014/main" id="{4440D9D6-A0B1-4B6C-ADE4-BEDD593A18A6}"/>
              </a:ext>
            </a:extLst>
          </p:cNvPr>
          <p:cNvSpPr txBox="1"/>
          <p:nvPr/>
        </p:nvSpPr>
        <p:spPr>
          <a:xfrm>
            <a:off x="248851" y="4608929"/>
            <a:ext cx="1968910"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3631095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06E0185-5A1C-4C7A-BD27-70530ED55244}"/>
              </a:ext>
            </a:extLst>
          </p:cNvPr>
          <p:cNvSpPr txBox="1"/>
          <p:nvPr/>
        </p:nvSpPr>
        <p:spPr>
          <a:xfrm>
            <a:off x="234062" y="443407"/>
            <a:ext cx="2112384" cy="523220"/>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According to the video, an atom is</a:t>
            </a:r>
          </a:p>
        </p:txBody>
      </p:sp>
      <p:sp>
        <p:nvSpPr>
          <p:cNvPr id="11" name="TextBox 10">
            <a:extLst>
              <a:ext uri="{FF2B5EF4-FFF2-40B4-BE49-F238E27FC236}">
                <a16:creationId xmlns:a16="http://schemas.microsoft.com/office/drawing/2014/main" id="{CD735366-70CA-4885-A75A-0E5A10E9964E}"/>
              </a:ext>
            </a:extLst>
          </p:cNvPr>
          <p:cNvSpPr txBox="1"/>
          <p:nvPr/>
        </p:nvSpPr>
        <p:spPr>
          <a:xfrm>
            <a:off x="234062" y="1390504"/>
            <a:ext cx="2112384" cy="523220"/>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The center of an atom is called</a:t>
            </a:r>
          </a:p>
        </p:txBody>
      </p:sp>
      <p:sp>
        <p:nvSpPr>
          <p:cNvPr id="12" name="TextBox 11">
            <a:extLst>
              <a:ext uri="{FF2B5EF4-FFF2-40B4-BE49-F238E27FC236}">
                <a16:creationId xmlns:a16="http://schemas.microsoft.com/office/drawing/2014/main" id="{946929CE-DCCA-4666-AC34-B3DEC6DCB33D}"/>
              </a:ext>
            </a:extLst>
          </p:cNvPr>
          <p:cNvSpPr txBox="1"/>
          <p:nvPr/>
        </p:nvSpPr>
        <p:spPr>
          <a:xfrm>
            <a:off x="208632" y="2143617"/>
            <a:ext cx="2112384" cy="738664"/>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The two subatomic particles that make up the center of the atom are</a:t>
            </a:r>
          </a:p>
        </p:txBody>
      </p:sp>
      <p:sp>
        <p:nvSpPr>
          <p:cNvPr id="6" name="TextBox 5">
            <a:extLst>
              <a:ext uri="{FF2B5EF4-FFF2-40B4-BE49-F238E27FC236}">
                <a16:creationId xmlns:a16="http://schemas.microsoft.com/office/drawing/2014/main" id="{15844F67-428B-4FDF-BF9F-C81E7D3EC0C2}"/>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13" name="TextBox 12">
            <a:extLst>
              <a:ext uri="{FF2B5EF4-FFF2-40B4-BE49-F238E27FC236}">
                <a16:creationId xmlns:a16="http://schemas.microsoft.com/office/drawing/2014/main" id="{E86D7E2C-A9A0-46C0-96CB-20DFBF6584D6}"/>
              </a:ext>
            </a:extLst>
          </p:cNvPr>
          <p:cNvSpPr txBox="1"/>
          <p:nvPr/>
        </p:nvSpPr>
        <p:spPr>
          <a:xfrm>
            <a:off x="234062" y="3090714"/>
            <a:ext cx="2112384" cy="1384995"/>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The charge of a proton is</a:t>
            </a:r>
          </a:p>
          <a:p>
            <a:endParaRPr lang="en-US" sz="1400" dirty="0">
              <a:solidFill>
                <a:schemeClr val="bg1">
                  <a:lumMod val="65000"/>
                </a:schemeClr>
              </a:solidFill>
            </a:endParaRPr>
          </a:p>
          <a:p>
            <a:r>
              <a:rPr lang="en-US" sz="1400" dirty="0">
                <a:solidFill>
                  <a:schemeClr val="bg1">
                    <a:lumMod val="65000"/>
                  </a:schemeClr>
                </a:solidFill>
              </a:rPr>
              <a:t>The charge of a neutron is</a:t>
            </a:r>
          </a:p>
          <a:p>
            <a:endParaRPr lang="en-US" sz="1400" dirty="0">
              <a:solidFill>
                <a:schemeClr val="bg1">
                  <a:lumMod val="65000"/>
                </a:schemeClr>
              </a:solidFill>
            </a:endParaRPr>
          </a:p>
          <a:p>
            <a:r>
              <a:rPr lang="en-US" sz="1400" dirty="0">
                <a:solidFill>
                  <a:schemeClr val="bg1">
                    <a:lumMod val="65000"/>
                  </a:schemeClr>
                </a:solidFill>
              </a:rPr>
              <a:t>The charge of an electron is</a:t>
            </a:r>
          </a:p>
        </p:txBody>
      </p:sp>
      <p:sp>
        <p:nvSpPr>
          <p:cNvPr id="3" name="TextBox 2">
            <a:extLst>
              <a:ext uri="{FF2B5EF4-FFF2-40B4-BE49-F238E27FC236}">
                <a16:creationId xmlns:a16="http://schemas.microsoft.com/office/drawing/2014/main" id="{F106FF0C-1696-4524-933D-C1187861159C}"/>
              </a:ext>
            </a:extLst>
          </p:cNvPr>
          <p:cNvSpPr txBox="1"/>
          <p:nvPr/>
        </p:nvSpPr>
        <p:spPr>
          <a:xfrm>
            <a:off x="2654607" y="880236"/>
            <a:ext cx="6177819" cy="584775"/>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hlinkClick r:id="rId3"/>
              </a:rPr>
              <a:t>http://studyjams.scholastic.com/studyjams/jams/science/matter/atoms.htm</a:t>
            </a:r>
            <a:endParaRPr lang="en-US"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0905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E27DE7-446D-4E32-A846-28CFEF42E19E}"/>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a:t>
            </a:r>
            <a:r>
              <a:rPr lang="en-US" sz="1200" dirty="0">
                <a:hlinkClick r:id="rId2" action="ppaction://hlinksldjump"/>
              </a:rPr>
              <a:t> </a:t>
            </a:r>
            <a:r>
              <a:rPr lang="en-US" sz="1200" b="1" dirty="0">
                <a:latin typeface="Georgia" panose="02040502050405020303" pitchFamily="18" charset="0"/>
                <a:ea typeface="Verdana" panose="020B0604030504040204" pitchFamily="34" charset="0"/>
                <a:cs typeface="+mj-cs"/>
                <a:hlinkClick r:id="rId2" action="ppaction://hlinksldjump"/>
              </a:rPr>
              <a:t>to Part 2</a:t>
            </a:r>
            <a:endParaRPr lang="en-US" sz="1200" b="1" dirty="0">
              <a:latin typeface="Georgia" panose="02040502050405020303" pitchFamily="18" charset="0"/>
              <a:ea typeface="Verdana" panose="020B0604030504040204" pitchFamily="34" charset="0"/>
              <a:cs typeface="+mj-cs"/>
            </a:endParaRPr>
          </a:p>
        </p:txBody>
      </p:sp>
      <p:sp>
        <p:nvSpPr>
          <p:cNvPr id="4" name="TextBox 3">
            <a:extLst>
              <a:ext uri="{FF2B5EF4-FFF2-40B4-BE49-F238E27FC236}">
                <a16:creationId xmlns:a16="http://schemas.microsoft.com/office/drawing/2014/main" id="{DE74CBAA-989A-40A1-ADC8-82DD172B3635}"/>
              </a:ext>
            </a:extLst>
          </p:cNvPr>
          <p:cNvSpPr txBox="1"/>
          <p:nvPr/>
        </p:nvSpPr>
        <p:spPr>
          <a:xfrm>
            <a:off x="208632" y="1599062"/>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5" name="TextBox 4">
            <a:extLst>
              <a:ext uri="{FF2B5EF4-FFF2-40B4-BE49-F238E27FC236}">
                <a16:creationId xmlns:a16="http://schemas.microsoft.com/office/drawing/2014/main" id="{755C743A-0C58-4773-8644-D0E8AB097D7B}"/>
              </a:ext>
            </a:extLst>
          </p:cNvPr>
          <p:cNvSpPr txBox="1"/>
          <p:nvPr/>
        </p:nvSpPr>
        <p:spPr>
          <a:xfrm>
            <a:off x="208632" y="2478689"/>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6" name="TextBox 5">
            <a:extLst>
              <a:ext uri="{FF2B5EF4-FFF2-40B4-BE49-F238E27FC236}">
                <a16:creationId xmlns:a16="http://schemas.microsoft.com/office/drawing/2014/main" id="{8BEEA5E4-9589-4F36-BD4C-985336CE0296}"/>
              </a:ext>
            </a:extLst>
          </p:cNvPr>
          <p:cNvSpPr txBox="1"/>
          <p:nvPr/>
        </p:nvSpPr>
        <p:spPr>
          <a:xfrm>
            <a:off x="208632" y="3227511"/>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7" name="TextBox 6">
            <a:extLst>
              <a:ext uri="{FF2B5EF4-FFF2-40B4-BE49-F238E27FC236}">
                <a16:creationId xmlns:a16="http://schemas.microsoft.com/office/drawing/2014/main" id="{6828F3A0-990A-4B02-A4CA-626C6E5C2B64}"/>
              </a:ext>
            </a:extLst>
          </p:cNvPr>
          <p:cNvSpPr txBox="1"/>
          <p:nvPr/>
        </p:nvSpPr>
        <p:spPr>
          <a:xfrm>
            <a:off x="208632" y="4145258"/>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Tree>
    <p:extLst>
      <p:ext uri="{BB962C8B-B14F-4D97-AF65-F5344CB8AC3E}">
        <p14:creationId xmlns:p14="http://schemas.microsoft.com/office/powerpoint/2010/main" val="106751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5D1CDC-EABF-4BCB-917D-A083AE3123D8}"/>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a:t>
            </a:r>
            <a:r>
              <a:rPr lang="en-US" sz="1200" dirty="0">
                <a:hlinkClick r:id="rId2" action="ppaction://hlinksldjump"/>
              </a:rPr>
              <a:t> </a:t>
            </a:r>
            <a:r>
              <a:rPr lang="en-US" sz="1200" b="1" dirty="0">
                <a:latin typeface="Georgia" panose="02040502050405020303" pitchFamily="18" charset="0"/>
                <a:ea typeface="Verdana" panose="020B0604030504040204" pitchFamily="34" charset="0"/>
                <a:cs typeface="+mj-cs"/>
                <a:hlinkClick r:id="rId2" action="ppaction://hlinksldjump"/>
              </a:rPr>
              <a:t>to Questions</a:t>
            </a:r>
            <a:endParaRPr lang="en-US" sz="1200" b="1" dirty="0">
              <a:latin typeface="Georgia" panose="02040502050405020303" pitchFamily="18" charset="0"/>
              <a:ea typeface="Verdana" panose="020B0604030504040204" pitchFamily="34" charset="0"/>
              <a:cs typeface="+mj-cs"/>
            </a:endParaRPr>
          </a:p>
        </p:txBody>
      </p:sp>
      <p:sp>
        <p:nvSpPr>
          <p:cNvPr id="5" name="TextBox 4">
            <a:extLst>
              <a:ext uri="{FF2B5EF4-FFF2-40B4-BE49-F238E27FC236}">
                <a16:creationId xmlns:a16="http://schemas.microsoft.com/office/drawing/2014/main" id="{391321A3-ABA8-47C2-93C5-7CA863D29085}"/>
              </a:ext>
            </a:extLst>
          </p:cNvPr>
          <p:cNvSpPr txBox="1"/>
          <p:nvPr/>
        </p:nvSpPr>
        <p:spPr>
          <a:xfrm>
            <a:off x="208632" y="1642485"/>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Tree>
    <p:extLst>
      <p:ext uri="{BB962C8B-B14F-4D97-AF65-F5344CB8AC3E}">
        <p14:creationId xmlns:p14="http://schemas.microsoft.com/office/powerpoint/2010/main" val="61597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79EF40DC-3395-40D7-8C99-6CCBAE08D59E}"/>
              </a:ext>
            </a:extLst>
          </p:cNvPr>
          <p:cNvSpPr txBox="1"/>
          <p:nvPr/>
        </p:nvSpPr>
        <p:spPr>
          <a:xfrm>
            <a:off x="248388" y="422767"/>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28" name="TextBox 27">
            <a:extLst>
              <a:ext uri="{FF2B5EF4-FFF2-40B4-BE49-F238E27FC236}">
                <a16:creationId xmlns:a16="http://schemas.microsoft.com/office/drawing/2014/main" id="{3DC580C0-61F5-459D-84A9-85DCCCB52415}"/>
              </a:ext>
            </a:extLst>
          </p:cNvPr>
          <p:cNvSpPr txBox="1"/>
          <p:nvPr/>
        </p:nvSpPr>
        <p:spPr>
          <a:xfrm>
            <a:off x="248388" y="1144774"/>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29" name="TextBox 28">
            <a:extLst>
              <a:ext uri="{FF2B5EF4-FFF2-40B4-BE49-F238E27FC236}">
                <a16:creationId xmlns:a16="http://schemas.microsoft.com/office/drawing/2014/main" id="{D53223CE-53B3-450E-B3AE-A5CAF535B720}"/>
              </a:ext>
            </a:extLst>
          </p:cNvPr>
          <p:cNvSpPr txBox="1"/>
          <p:nvPr/>
        </p:nvSpPr>
        <p:spPr>
          <a:xfrm>
            <a:off x="248388" y="1885570"/>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2" name="TextBox 1">
            <a:extLst>
              <a:ext uri="{FF2B5EF4-FFF2-40B4-BE49-F238E27FC236}">
                <a16:creationId xmlns:a16="http://schemas.microsoft.com/office/drawing/2014/main" id="{CC81D54C-DB66-4EE9-A80F-B7E15D300A7B}"/>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162776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801014-2D94-40BF-8FB1-57E0E26C108A}"/>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Part 2</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3638765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1FE4AD-EC5D-4003-B0C7-EDFAB7F40A78}"/>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Part 3</a:t>
            </a:r>
            <a:endParaRPr lang="en-US" sz="1200" b="1" dirty="0">
              <a:latin typeface="Georgia" panose="02040502050405020303" pitchFamily="18" charset="0"/>
              <a:ea typeface="Verdana" panose="020B0604030504040204" pitchFamily="34" charset="0"/>
              <a:cs typeface="+mj-cs"/>
            </a:endParaRPr>
          </a:p>
        </p:txBody>
      </p:sp>
      <p:sp>
        <p:nvSpPr>
          <p:cNvPr id="7" name="TextBox 6">
            <a:extLst>
              <a:ext uri="{FF2B5EF4-FFF2-40B4-BE49-F238E27FC236}">
                <a16:creationId xmlns:a16="http://schemas.microsoft.com/office/drawing/2014/main" id="{E4608938-76B2-48F9-ABBE-0D69DCA7A57F}"/>
              </a:ext>
            </a:extLst>
          </p:cNvPr>
          <p:cNvSpPr txBox="1"/>
          <p:nvPr/>
        </p:nvSpPr>
        <p:spPr>
          <a:xfrm>
            <a:off x="318372" y="412026"/>
            <a:ext cx="2022499" cy="1384995"/>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My object is _________.</a:t>
            </a:r>
          </a:p>
          <a:p>
            <a:r>
              <a:rPr lang="en-US" sz="1400" dirty="0">
                <a:solidFill>
                  <a:schemeClr val="bg1">
                    <a:lumMod val="65000"/>
                  </a:schemeClr>
                </a:solidFill>
              </a:rPr>
              <a:t>Each part would be…</a:t>
            </a:r>
          </a:p>
          <a:p>
            <a:pPr marL="285750" indent="-285750">
              <a:buFont typeface="Arial" panose="020B0604020202020204" pitchFamily="34" charset="0"/>
              <a:buChar char="•"/>
            </a:pPr>
            <a:r>
              <a:rPr lang="en-US" sz="1400" dirty="0">
                <a:solidFill>
                  <a:schemeClr val="bg1">
                    <a:lumMod val="65000"/>
                  </a:schemeClr>
                </a:solidFill>
              </a:rPr>
              <a:t>Nucleus:</a:t>
            </a:r>
          </a:p>
          <a:p>
            <a:pPr marL="285750" indent="-285750">
              <a:buFont typeface="Arial" panose="020B0604020202020204" pitchFamily="34" charset="0"/>
              <a:buChar char="•"/>
            </a:pPr>
            <a:r>
              <a:rPr lang="en-US" sz="1400" dirty="0">
                <a:solidFill>
                  <a:schemeClr val="bg1">
                    <a:lumMod val="65000"/>
                  </a:schemeClr>
                </a:solidFill>
              </a:rPr>
              <a:t>Protons:</a:t>
            </a:r>
          </a:p>
          <a:p>
            <a:pPr marL="285750" indent="-285750">
              <a:buFont typeface="Arial" panose="020B0604020202020204" pitchFamily="34" charset="0"/>
              <a:buChar char="•"/>
            </a:pPr>
            <a:r>
              <a:rPr lang="en-US" sz="1400" dirty="0">
                <a:solidFill>
                  <a:schemeClr val="bg1">
                    <a:lumMod val="65000"/>
                  </a:schemeClr>
                </a:solidFill>
              </a:rPr>
              <a:t>Neutrons:</a:t>
            </a:r>
          </a:p>
          <a:p>
            <a:pPr marL="285750" indent="-285750">
              <a:buFont typeface="Arial" panose="020B0604020202020204" pitchFamily="34" charset="0"/>
              <a:buChar char="•"/>
            </a:pPr>
            <a:r>
              <a:rPr lang="en-US" sz="1400" dirty="0">
                <a:solidFill>
                  <a:schemeClr val="bg1">
                    <a:lumMod val="65000"/>
                  </a:schemeClr>
                </a:solidFill>
              </a:rPr>
              <a:t>Electrons:</a:t>
            </a:r>
          </a:p>
        </p:txBody>
      </p:sp>
    </p:spTree>
    <p:extLst>
      <p:ext uri="{BB962C8B-B14F-4D97-AF65-F5344CB8AC3E}">
        <p14:creationId xmlns:p14="http://schemas.microsoft.com/office/powerpoint/2010/main" val="2615477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drawing, clock&#10;&#10;Description automatically generated">
            <a:extLst>
              <a:ext uri="{FF2B5EF4-FFF2-40B4-BE49-F238E27FC236}">
                <a16:creationId xmlns:a16="http://schemas.microsoft.com/office/drawing/2014/main" id="{5220B076-5BBD-48D5-A4FF-5B7804833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81" y="4211963"/>
            <a:ext cx="457200" cy="468086"/>
          </a:xfrm>
          <a:prstGeom prst="rect">
            <a:avLst/>
          </a:prstGeom>
        </p:spPr>
      </p:pic>
      <p:pic>
        <p:nvPicPr>
          <p:cNvPr id="5" name="Picture 4" descr="A picture containing ball, drawing, table, room&#10;&#10;Description automatically generated">
            <a:extLst>
              <a:ext uri="{FF2B5EF4-FFF2-40B4-BE49-F238E27FC236}">
                <a16:creationId xmlns:a16="http://schemas.microsoft.com/office/drawing/2014/main" id="{9C6FC5AF-1657-449C-A882-47472719A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36" y="4217406"/>
            <a:ext cx="457200" cy="4572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7ADF43D7-0345-46A6-A117-4DDAF3D827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591" y="4211963"/>
            <a:ext cx="457200" cy="468086"/>
          </a:xfrm>
          <a:prstGeom prst="rect">
            <a:avLst/>
          </a:prstGeom>
        </p:spPr>
      </p:pic>
      <p:pic>
        <p:nvPicPr>
          <p:cNvPr id="9" name="Picture 8" descr="A picture containing drawing, clock&#10;&#10;Description automatically generated">
            <a:extLst>
              <a:ext uri="{FF2B5EF4-FFF2-40B4-BE49-F238E27FC236}">
                <a16:creationId xmlns:a16="http://schemas.microsoft.com/office/drawing/2014/main" id="{90231337-B450-43FB-9478-E969458F4C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81" y="3637592"/>
            <a:ext cx="457200" cy="468086"/>
          </a:xfrm>
          <a:prstGeom prst="rect">
            <a:avLst/>
          </a:prstGeom>
        </p:spPr>
      </p:pic>
      <p:pic>
        <p:nvPicPr>
          <p:cNvPr id="11" name="Picture 10" descr="A picture containing ball, drawing, table, room&#10;&#10;Description automatically generated">
            <a:extLst>
              <a:ext uri="{FF2B5EF4-FFF2-40B4-BE49-F238E27FC236}">
                <a16:creationId xmlns:a16="http://schemas.microsoft.com/office/drawing/2014/main" id="{BD9DC5C6-5C7C-492B-8046-134087EAB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36" y="3643035"/>
            <a:ext cx="457200" cy="457200"/>
          </a:xfrm>
          <a:prstGeom prst="rect">
            <a:avLst/>
          </a:prstGeom>
        </p:spPr>
      </p:pic>
      <p:pic>
        <p:nvPicPr>
          <p:cNvPr id="13" name="Picture 12" descr="A picture containing drawing&#10;&#10;Description automatically generated">
            <a:extLst>
              <a:ext uri="{FF2B5EF4-FFF2-40B4-BE49-F238E27FC236}">
                <a16:creationId xmlns:a16="http://schemas.microsoft.com/office/drawing/2014/main" id="{1D5BEFAD-E684-4CC1-B04B-EED002766D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591" y="3637592"/>
            <a:ext cx="457200" cy="468086"/>
          </a:xfrm>
          <a:prstGeom prst="rect">
            <a:avLst/>
          </a:prstGeom>
        </p:spPr>
      </p:pic>
      <p:pic>
        <p:nvPicPr>
          <p:cNvPr id="15" name="Picture 14" descr="A picture containing drawing, clock&#10;&#10;Description automatically generated">
            <a:extLst>
              <a:ext uri="{FF2B5EF4-FFF2-40B4-BE49-F238E27FC236}">
                <a16:creationId xmlns:a16="http://schemas.microsoft.com/office/drawing/2014/main" id="{441C4BD3-063A-4980-9FB9-76A0C363B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81" y="3066092"/>
            <a:ext cx="457200" cy="468086"/>
          </a:xfrm>
          <a:prstGeom prst="rect">
            <a:avLst/>
          </a:prstGeom>
        </p:spPr>
      </p:pic>
      <p:pic>
        <p:nvPicPr>
          <p:cNvPr id="17" name="Picture 16" descr="A picture containing ball, drawing, table, room&#10;&#10;Description automatically generated">
            <a:extLst>
              <a:ext uri="{FF2B5EF4-FFF2-40B4-BE49-F238E27FC236}">
                <a16:creationId xmlns:a16="http://schemas.microsoft.com/office/drawing/2014/main" id="{AAAA6987-697E-4E14-B869-E4EDEDD6D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36" y="3071535"/>
            <a:ext cx="457200" cy="457200"/>
          </a:xfrm>
          <a:prstGeom prst="rect">
            <a:avLst/>
          </a:prstGeom>
        </p:spPr>
      </p:pic>
      <p:pic>
        <p:nvPicPr>
          <p:cNvPr id="19" name="Picture 18" descr="A picture containing drawing&#10;&#10;Description automatically generated">
            <a:extLst>
              <a:ext uri="{FF2B5EF4-FFF2-40B4-BE49-F238E27FC236}">
                <a16:creationId xmlns:a16="http://schemas.microsoft.com/office/drawing/2014/main" id="{7C4D154E-A652-4589-8478-0557E0CB32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591" y="3066092"/>
            <a:ext cx="457200" cy="468086"/>
          </a:xfrm>
          <a:prstGeom prst="rect">
            <a:avLst/>
          </a:prstGeom>
        </p:spPr>
      </p:pic>
      <p:pic>
        <p:nvPicPr>
          <p:cNvPr id="21" name="Picture 20" descr="A picture containing drawing, clock&#10;&#10;Description automatically generated">
            <a:extLst>
              <a:ext uri="{FF2B5EF4-FFF2-40B4-BE49-F238E27FC236}">
                <a16:creationId xmlns:a16="http://schemas.microsoft.com/office/drawing/2014/main" id="{25133220-C8A8-4871-9E4E-B7BF2A347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81" y="2491721"/>
            <a:ext cx="457200" cy="468086"/>
          </a:xfrm>
          <a:prstGeom prst="rect">
            <a:avLst/>
          </a:prstGeom>
        </p:spPr>
      </p:pic>
      <p:pic>
        <p:nvPicPr>
          <p:cNvPr id="23" name="Picture 22" descr="A picture containing ball, drawing, table, room&#10;&#10;Description automatically generated">
            <a:extLst>
              <a:ext uri="{FF2B5EF4-FFF2-40B4-BE49-F238E27FC236}">
                <a16:creationId xmlns:a16="http://schemas.microsoft.com/office/drawing/2014/main" id="{7854A336-2C2E-47A9-A04D-4C78E39D96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36" y="2497164"/>
            <a:ext cx="457200" cy="457200"/>
          </a:xfrm>
          <a:prstGeom prst="rect">
            <a:avLst/>
          </a:prstGeom>
        </p:spPr>
      </p:pic>
      <p:pic>
        <p:nvPicPr>
          <p:cNvPr id="25" name="Picture 24" descr="A picture containing drawing&#10;&#10;Description automatically generated">
            <a:extLst>
              <a:ext uri="{FF2B5EF4-FFF2-40B4-BE49-F238E27FC236}">
                <a16:creationId xmlns:a16="http://schemas.microsoft.com/office/drawing/2014/main" id="{75D85359-818E-4800-A23D-178AE4BCB4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591" y="2491721"/>
            <a:ext cx="457200" cy="468086"/>
          </a:xfrm>
          <a:prstGeom prst="rect">
            <a:avLst/>
          </a:prstGeom>
        </p:spPr>
      </p:pic>
      <p:pic>
        <p:nvPicPr>
          <p:cNvPr id="27" name="Picture 26" descr="A picture containing drawing, clock&#10;&#10;Description automatically generated">
            <a:extLst>
              <a:ext uri="{FF2B5EF4-FFF2-40B4-BE49-F238E27FC236}">
                <a16:creationId xmlns:a16="http://schemas.microsoft.com/office/drawing/2014/main" id="{9CE0FB09-43CB-4336-9F6F-45D36BF47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81" y="1928236"/>
            <a:ext cx="457200" cy="468086"/>
          </a:xfrm>
          <a:prstGeom prst="rect">
            <a:avLst/>
          </a:prstGeom>
        </p:spPr>
      </p:pic>
      <p:pic>
        <p:nvPicPr>
          <p:cNvPr id="29" name="Picture 28" descr="A picture containing ball, drawing, table, room&#10;&#10;Description automatically generated">
            <a:extLst>
              <a:ext uri="{FF2B5EF4-FFF2-40B4-BE49-F238E27FC236}">
                <a16:creationId xmlns:a16="http://schemas.microsoft.com/office/drawing/2014/main" id="{B36CC60F-6C6D-48AE-A45C-00D4B724B2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36" y="1933679"/>
            <a:ext cx="457200" cy="457200"/>
          </a:xfrm>
          <a:prstGeom prst="rect">
            <a:avLst/>
          </a:prstGeom>
        </p:spPr>
      </p:pic>
      <p:pic>
        <p:nvPicPr>
          <p:cNvPr id="31" name="Picture 30" descr="A picture containing drawing&#10;&#10;Description automatically generated">
            <a:extLst>
              <a:ext uri="{FF2B5EF4-FFF2-40B4-BE49-F238E27FC236}">
                <a16:creationId xmlns:a16="http://schemas.microsoft.com/office/drawing/2014/main" id="{6DE10C88-415F-40C1-9FB8-415D32DA28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591" y="1928236"/>
            <a:ext cx="457200" cy="468086"/>
          </a:xfrm>
          <a:prstGeom prst="rect">
            <a:avLst/>
          </a:prstGeom>
        </p:spPr>
      </p:pic>
      <p:pic>
        <p:nvPicPr>
          <p:cNvPr id="33" name="Picture 32" descr="A picture containing drawing, clock&#10;&#10;Description automatically generated">
            <a:extLst>
              <a:ext uri="{FF2B5EF4-FFF2-40B4-BE49-F238E27FC236}">
                <a16:creationId xmlns:a16="http://schemas.microsoft.com/office/drawing/2014/main" id="{39AC921A-67C4-4AC2-BA73-81EF96930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81" y="1367622"/>
            <a:ext cx="457200" cy="468086"/>
          </a:xfrm>
          <a:prstGeom prst="rect">
            <a:avLst/>
          </a:prstGeom>
        </p:spPr>
      </p:pic>
      <p:pic>
        <p:nvPicPr>
          <p:cNvPr id="35" name="Picture 34" descr="A picture containing ball, drawing, table, room&#10;&#10;Description automatically generated">
            <a:extLst>
              <a:ext uri="{FF2B5EF4-FFF2-40B4-BE49-F238E27FC236}">
                <a16:creationId xmlns:a16="http://schemas.microsoft.com/office/drawing/2014/main" id="{58D9E36E-607F-4B7E-8775-1DA59E49BE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036" y="1373065"/>
            <a:ext cx="457200" cy="457200"/>
          </a:xfrm>
          <a:prstGeom prst="rect">
            <a:avLst/>
          </a:prstGeom>
        </p:spPr>
      </p:pic>
      <p:pic>
        <p:nvPicPr>
          <p:cNvPr id="37" name="Picture 36" descr="A picture containing drawing&#10;&#10;Description automatically generated">
            <a:extLst>
              <a:ext uri="{FF2B5EF4-FFF2-40B4-BE49-F238E27FC236}">
                <a16:creationId xmlns:a16="http://schemas.microsoft.com/office/drawing/2014/main" id="{088AF73D-0F13-47A8-9B57-1C997AB8C9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591" y="1367622"/>
            <a:ext cx="457200" cy="468086"/>
          </a:xfrm>
          <a:prstGeom prst="rect">
            <a:avLst/>
          </a:prstGeom>
        </p:spPr>
      </p:pic>
      <p:sp>
        <p:nvSpPr>
          <p:cNvPr id="39" name="TextBox 38">
            <a:extLst>
              <a:ext uri="{FF2B5EF4-FFF2-40B4-BE49-F238E27FC236}">
                <a16:creationId xmlns:a16="http://schemas.microsoft.com/office/drawing/2014/main" id="{3422313B-8340-4EB5-840F-6C94AE2B80AB}"/>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5" action="ppaction://hlinksldjump"/>
              </a:rPr>
              <a:t>Go to Part 4</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87682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4563E9-1468-4198-B883-28F216A49C4B}"/>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Part 5</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4087816618"/>
      </p:ext>
    </p:extLst>
  </p:cSld>
  <p:clrMapOvr>
    <a:masterClrMapping/>
  </p:clrMapOvr>
</p:sld>
</file>

<file path=ppt/theme/theme1.xml><?xml version="1.0" encoding="utf-8"?>
<a:theme xmlns:a="http://schemas.openxmlformats.org/drawingml/2006/main" name="1_Lab 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Assess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Challeng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Frame Only">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Sidebar Onl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Blank+Copyr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Lab 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atch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ead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Explor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esearch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Writ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rganiz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llustrat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d5c732d2-f217-444a-91d8-37c5714ca695">
      <UserInfo>
        <DisplayName/>
        <AccountId xsi:nil="true"/>
        <AccountType/>
      </UserInfo>
    </SharedWithUsers>
    <MediaLengthInSeconds xmlns="8f659357-f805-491c-ad0b-5621b2de6466" xsi:nil="true"/>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43104DF-789F-4D4E-BD87-618518C53421}"/>
</file>

<file path=customXml/itemProps2.xml><?xml version="1.0" encoding="utf-8"?>
<ds:datastoreItem xmlns:ds="http://schemas.openxmlformats.org/officeDocument/2006/customXml" ds:itemID="{7E275577-FCCA-4CEB-8247-14E4B30477F4}">
  <ds:schemaRefs>
    <ds:schemaRef ds:uri="http://schemas.microsoft.com/sharepoint/v3/contenttype/forms"/>
  </ds:schemaRefs>
</ds:datastoreItem>
</file>

<file path=customXml/itemProps3.xml><?xml version="1.0" encoding="utf-8"?>
<ds:datastoreItem xmlns:ds="http://schemas.openxmlformats.org/officeDocument/2006/customXml" ds:itemID="{2E88D0F8-A435-46EE-BEF3-2CDA399E34F9}">
  <ds:schemaRefs>
    <ds:schemaRef ds:uri="http://purl.org/dc/dcmitype/"/>
    <ds:schemaRef ds:uri="http://schemas.microsoft.com/office/2006/metadata/properties"/>
    <ds:schemaRef ds:uri="http://schemas.microsoft.com/office/infopath/2007/PartnerControls"/>
    <ds:schemaRef ds:uri="http://purl.org/dc/terms/"/>
    <ds:schemaRef ds:uri="http://schemas.microsoft.com/office/2006/documentManagement/types"/>
    <ds:schemaRef ds:uri="http://purl.org/dc/elements/1.1/"/>
    <ds:schemaRef ds:uri="http://www.w3.org/XML/1998/namespace"/>
    <ds:schemaRef ds:uri="http://schemas.openxmlformats.org/package/2006/metadata/core-properties"/>
    <ds:schemaRef ds:uri="daa21e55-63ad-464e-ae37-3f135e7c6d11"/>
    <ds:schemaRef ds:uri="2967a9fc-976b-42b5-912b-7e06731de9b6"/>
  </ds:schemaRefs>
</ds:datastoreItem>
</file>

<file path=docProps/app.xml><?xml version="1.0" encoding="utf-8"?>
<Properties xmlns="http://schemas.openxmlformats.org/officeDocument/2006/extended-properties" xmlns:vt="http://schemas.openxmlformats.org/officeDocument/2006/docPropsVTypes">
  <Template>Office Theme</Template>
  <TotalTime>2492</TotalTime>
  <Words>329</Words>
  <Application>Microsoft Office PowerPoint</Application>
  <PresentationFormat>On-screen Show (16:9)</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14</vt:i4>
      </vt:variant>
      <vt:variant>
        <vt:lpstr>Slide Titles</vt:lpstr>
      </vt:variant>
      <vt:variant>
        <vt:i4>15</vt:i4>
      </vt:variant>
    </vt:vector>
  </HeadingPairs>
  <TitlesOfParts>
    <vt:vector size="35" baseType="lpstr">
      <vt:lpstr>Arial</vt:lpstr>
      <vt:lpstr>Calibri</vt:lpstr>
      <vt:lpstr>Georgia</vt:lpstr>
      <vt:lpstr>Janda Safe and Sound</vt:lpstr>
      <vt:lpstr>Verdana</vt:lpstr>
      <vt:lpstr>Verdana </vt:lpstr>
      <vt:lpstr>1_Lab Room</vt:lpstr>
      <vt:lpstr>2_Lab Room</vt:lpstr>
      <vt:lpstr>Watch It</vt:lpstr>
      <vt:lpstr>Read It</vt:lpstr>
      <vt:lpstr>Explore It</vt:lpstr>
      <vt:lpstr>Research It</vt:lpstr>
      <vt:lpstr>Write It</vt:lpstr>
      <vt:lpstr>Organize It</vt:lpstr>
      <vt:lpstr>Illustrate It</vt:lpstr>
      <vt:lpstr>Assess It</vt:lpstr>
      <vt:lpstr>Challenge It</vt:lpstr>
      <vt:lpstr>Frame Only</vt:lpstr>
      <vt:lpstr>Sidebar Only</vt:lpstr>
      <vt:lpstr>Blank+Copyright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Stone</dc:creator>
  <cp:lastModifiedBy>FORTE Robert [Southern River College]</cp:lastModifiedBy>
  <cp:revision>150</cp:revision>
  <dcterms:created xsi:type="dcterms:W3CDTF">2020-06-04T19:05:49Z</dcterms:created>
  <dcterms:modified xsi:type="dcterms:W3CDTF">2021-04-18T07:40:41Z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Order">
    <vt:r8>52800</vt:r8>
  </property>
  <property fmtid="{D5CDD505-2E9C-101B-9397-08002B2CF9AE}" pid="4" name="xd_Signature">
    <vt:bool>false</vt:bool>
  </property>
  <property fmtid="{D5CDD505-2E9C-101B-9397-08002B2CF9AE}" pid="5" name="xd_ProgID">
    <vt:lpwstr/>
  </property>
  <property fmtid="{D5CDD505-2E9C-101B-9397-08002B2CF9AE}" pid="6" name="TriggerFlowInfo">
    <vt:lpwstr/>
  </property>
  <property fmtid="{D5CDD505-2E9C-101B-9397-08002B2CF9AE}" pid="7" name="_SourceUrl">
    <vt:lpwstr/>
  </property>
  <property fmtid="{D5CDD505-2E9C-101B-9397-08002B2CF9AE}" pid="8" name="_SharedFileIndex">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ies>
</file>